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9" r:id="rId2"/>
    <p:sldId id="338" r:id="rId3"/>
    <p:sldId id="304" r:id="rId4"/>
    <p:sldId id="348" r:id="rId5"/>
    <p:sldId id="339" r:id="rId6"/>
    <p:sldId id="346" r:id="rId7"/>
    <p:sldId id="341" r:id="rId8"/>
    <p:sldId id="343" r:id="rId9"/>
    <p:sldId id="347" r:id="rId10"/>
    <p:sldId id="35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E64041-A463-4650-AB03-CB83CD02F3EE}">
          <p14:sldIdLst>
            <p14:sldId id="349"/>
            <p14:sldId id="338"/>
            <p14:sldId id="304"/>
            <p14:sldId id="348"/>
            <p14:sldId id="339"/>
            <p14:sldId id="346"/>
            <p14:sldId id="341"/>
            <p14:sldId id="343"/>
          </p14:sldIdLst>
        </p14:section>
        <p14:section name="Resources" id="{1994D19E-FE2D-47AB-B01A-B6411DD1DC40}">
          <p14:sldIdLst>
            <p14:sldId id="347"/>
            <p14:sldId id="3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58ED3-FCD6-4AD0-B2BD-A78CDF1A5DE5}" v="10" dt="2024-01-09T11:19:37.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94586"/>
  </p:normalViewPr>
  <p:slideViewPr>
    <p:cSldViewPr snapToGrid="0" snapToObjects="1">
      <p:cViewPr varScale="1">
        <p:scale>
          <a:sx n="78" d="100"/>
          <a:sy n="78" d="100"/>
        </p:scale>
        <p:origin x="8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shah Johnston" userId="79d52ca5-0be1-45f8-af33-d92bec6332bb" providerId="ADAL" clId="{D5258ED3-FCD6-4AD0-B2BD-A78CDF1A5DE5}"/>
    <pc:docChg chg="undo custSel modSld">
      <pc:chgData name="Ayshah Johnston" userId="79d52ca5-0be1-45f8-af33-d92bec6332bb" providerId="ADAL" clId="{D5258ED3-FCD6-4AD0-B2BD-A78CDF1A5DE5}" dt="2024-01-09T11:19:37.654" v="40" actId="20577"/>
      <pc:docMkLst>
        <pc:docMk/>
      </pc:docMkLst>
      <pc:sldChg chg="modSp mod">
        <pc:chgData name="Ayshah Johnston" userId="79d52ca5-0be1-45f8-af33-d92bec6332bb" providerId="ADAL" clId="{D5258ED3-FCD6-4AD0-B2BD-A78CDF1A5DE5}" dt="2024-01-09T11:15:26.612" v="15" actId="20577"/>
        <pc:sldMkLst>
          <pc:docMk/>
          <pc:sldMk cId="2815895844" sldId="304"/>
        </pc:sldMkLst>
        <pc:spChg chg="mod">
          <ac:chgData name="Ayshah Johnston" userId="79d52ca5-0be1-45f8-af33-d92bec6332bb" providerId="ADAL" clId="{D5258ED3-FCD6-4AD0-B2BD-A78CDF1A5DE5}" dt="2024-01-09T11:15:26.612" v="15" actId="20577"/>
          <ac:spMkLst>
            <pc:docMk/>
            <pc:sldMk cId="2815895844" sldId="304"/>
            <ac:spMk id="5" creationId="{00000000-0000-0000-0000-000000000000}"/>
          </ac:spMkLst>
        </pc:spChg>
      </pc:sldChg>
      <pc:sldChg chg="modSp">
        <pc:chgData name="Ayshah Johnston" userId="79d52ca5-0be1-45f8-af33-d92bec6332bb" providerId="ADAL" clId="{D5258ED3-FCD6-4AD0-B2BD-A78CDF1A5DE5}" dt="2024-01-09T11:17:17.043" v="23" actId="20577"/>
        <pc:sldMkLst>
          <pc:docMk/>
          <pc:sldMk cId="4101497314" sldId="341"/>
        </pc:sldMkLst>
        <pc:spChg chg="mod">
          <ac:chgData name="Ayshah Johnston" userId="79d52ca5-0be1-45f8-af33-d92bec6332bb" providerId="ADAL" clId="{D5258ED3-FCD6-4AD0-B2BD-A78CDF1A5DE5}" dt="2024-01-09T11:17:17.043" v="23" actId="20577"/>
          <ac:spMkLst>
            <pc:docMk/>
            <pc:sldMk cId="4101497314" sldId="341"/>
            <ac:spMk id="20" creationId="{55006348-B594-4A6A-8B05-AF3A63C2298D}"/>
          </ac:spMkLst>
        </pc:spChg>
      </pc:sldChg>
      <pc:sldChg chg="modSp mod">
        <pc:chgData name="Ayshah Johnston" userId="79d52ca5-0be1-45f8-af33-d92bec6332bb" providerId="ADAL" clId="{D5258ED3-FCD6-4AD0-B2BD-A78CDF1A5DE5}" dt="2024-01-09T11:17:36.759" v="25" actId="20577"/>
        <pc:sldMkLst>
          <pc:docMk/>
          <pc:sldMk cId="4288120580" sldId="343"/>
        </pc:sldMkLst>
        <pc:spChg chg="mod">
          <ac:chgData name="Ayshah Johnston" userId="79d52ca5-0be1-45f8-af33-d92bec6332bb" providerId="ADAL" clId="{D5258ED3-FCD6-4AD0-B2BD-A78CDF1A5DE5}" dt="2024-01-09T11:17:36.759" v="25" actId="20577"/>
          <ac:spMkLst>
            <pc:docMk/>
            <pc:sldMk cId="4288120580" sldId="343"/>
            <ac:spMk id="19" creationId="{F2784253-8902-A640-94A1-967807A4753D}"/>
          </ac:spMkLst>
        </pc:spChg>
      </pc:sldChg>
      <pc:sldChg chg="modSp">
        <pc:chgData name="Ayshah Johnston" userId="79d52ca5-0be1-45f8-af33-d92bec6332bb" providerId="ADAL" clId="{D5258ED3-FCD6-4AD0-B2BD-A78CDF1A5DE5}" dt="2024-01-09T11:16:26.205" v="19" actId="20577"/>
        <pc:sldMkLst>
          <pc:docMk/>
          <pc:sldMk cId="2483034022" sldId="346"/>
        </pc:sldMkLst>
        <pc:spChg chg="mod">
          <ac:chgData name="Ayshah Johnston" userId="79d52ca5-0be1-45f8-af33-d92bec6332bb" providerId="ADAL" clId="{D5258ED3-FCD6-4AD0-B2BD-A78CDF1A5DE5}" dt="2024-01-09T11:16:26.205" v="19" actId="20577"/>
          <ac:spMkLst>
            <pc:docMk/>
            <pc:sldMk cId="2483034022" sldId="346"/>
            <ac:spMk id="17" creationId="{BB0FE696-B33E-4851-ABCF-434D096637D4}"/>
          </ac:spMkLst>
        </pc:spChg>
      </pc:sldChg>
      <pc:sldChg chg="modSp mod">
        <pc:chgData name="Ayshah Johnston" userId="79d52ca5-0be1-45f8-af33-d92bec6332bb" providerId="ADAL" clId="{D5258ED3-FCD6-4AD0-B2BD-A78CDF1A5DE5}" dt="2024-01-09T11:19:11.297" v="39" actId="20577"/>
        <pc:sldMkLst>
          <pc:docMk/>
          <pc:sldMk cId="3114656603" sldId="347"/>
        </pc:sldMkLst>
        <pc:spChg chg="mod">
          <ac:chgData name="Ayshah Johnston" userId="79d52ca5-0be1-45f8-af33-d92bec6332bb" providerId="ADAL" clId="{D5258ED3-FCD6-4AD0-B2BD-A78CDF1A5DE5}" dt="2024-01-09T11:18:43.230" v="33" actId="20577"/>
          <ac:spMkLst>
            <pc:docMk/>
            <pc:sldMk cId="3114656603" sldId="347"/>
            <ac:spMk id="4" creationId="{44AC40C6-3E08-4268-9E76-8D583DA022AB}"/>
          </ac:spMkLst>
        </pc:spChg>
        <pc:spChg chg="mod">
          <ac:chgData name="Ayshah Johnston" userId="79d52ca5-0be1-45f8-af33-d92bec6332bb" providerId="ADAL" clId="{D5258ED3-FCD6-4AD0-B2BD-A78CDF1A5DE5}" dt="2024-01-09T11:18:51.109" v="35" actId="20577"/>
          <ac:spMkLst>
            <pc:docMk/>
            <pc:sldMk cId="3114656603" sldId="347"/>
            <ac:spMk id="9" creationId="{65D32296-9867-4033-A1CA-505B552EE219}"/>
          </ac:spMkLst>
        </pc:spChg>
        <pc:spChg chg="mod">
          <ac:chgData name="Ayshah Johnston" userId="79d52ca5-0be1-45f8-af33-d92bec6332bb" providerId="ADAL" clId="{D5258ED3-FCD6-4AD0-B2BD-A78CDF1A5DE5}" dt="2024-01-09T11:19:06.239" v="37" actId="20577"/>
          <ac:spMkLst>
            <pc:docMk/>
            <pc:sldMk cId="3114656603" sldId="347"/>
            <ac:spMk id="13" creationId="{9B21A3D7-763A-4815-8B7E-0FBAE63D0041}"/>
          </ac:spMkLst>
        </pc:spChg>
        <pc:spChg chg="mod">
          <ac:chgData name="Ayshah Johnston" userId="79d52ca5-0be1-45f8-af33-d92bec6332bb" providerId="ADAL" clId="{D5258ED3-FCD6-4AD0-B2BD-A78CDF1A5DE5}" dt="2024-01-09T11:19:11.297" v="39" actId="20577"/>
          <ac:spMkLst>
            <pc:docMk/>
            <pc:sldMk cId="3114656603" sldId="347"/>
            <ac:spMk id="17" creationId="{271A1A9C-49B2-48E1-925D-CF94741E6A7F}"/>
          </ac:spMkLst>
        </pc:spChg>
      </pc:sldChg>
      <pc:sldChg chg="modSp mod">
        <pc:chgData name="Ayshah Johnston" userId="79d52ca5-0be1-45f8-af33-d92bec6332bb" providerId="ADAL" clId="{D5258ED3-FCD6-4AD0-B2BD-A78CDF1A5DE5}" dt="2024-01-09T11:14:59.912" v="13" actId="6549"/>
        <pc:sldMkLst>
          <pc:docMk/>
          <pc:sldMk cId="583564870" sldId="349"/>
        </pc:sldMkLst>
        <pc:spChg chg="mod">
          <ac:chgData name="Ayshah Johnston" userId="79d52ca5-0be1-45f8-af33-d92bec6332bb" providerId="ADAL" clId="{D5258ED3-FCD6-4AD0-B2BD-A78CDF1A5DE5}" dt="2024-01-09T11:14:59.912" v="13" actId="6549"/>
          <ac:spMkLst>
            <pc:docMk/>
            <pc:sldMk cId="583564870" sldId="349"/>
            <ac:spMk id="3" creationId="{ADF7CF12-BC32-4971-AE81-E72557FE8141}"/>
          </ac:spMkLst>
        </pc:spChg>
      </pc:sldChg>
      <pc:sldChg chg="modSp">
        <pc:chgData name="Ayshah Johnston" userId="79d52ca5-0be1-45f8-af33-d92bec6332bb" providerId="ADAL" clId="{D5258ED3-FCD6-4AD0-B2BD-A78CDF1A5DE5}" dt="2024-01-09T11:19:37.654" v="40" actId="20577"/>
        <pc:sldMkLst>
          <pc:docMk/>
          <pc:sldMk cId="3527887031" sldId="350"/>
        </pc:sldMkLst>
        <pc:graphicFrameChg chg="mod">
          <ac:chgData name="Ayshah Johnston" userId="79d52ca5-0be1-45f8-af33-d92bec6332bb" providerId="ADAL" clId="{D5258ED3-FCD6-4AD0-B2BD-A78CDF1A5DE5}" dt="2024-01-09T11:19:37.654" v="40" actId="20577"/>
          <ac:graphicFrameMkLst>
            <pc:docMk/>
            <pc:sldMk cId="3527887031" sldId="350"/>
            <ac:graphicFrameMk id="7" creationId="{0B2B1D77-BEA1-4CA9-A815-D685D7D0359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3FDC1-FDED-4672-8DA8-55EBC72DEF02}"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GB"/>
        </a:p>
      </dgm:t>
    </dgm:pt>
    <dgm:pt modelId="{B14482B9-D594-4D84-9960-39AEB4689FBB}">
      <dgm:prSet phldrT="[Text]"/>
      <dgm:spPr/>
      <dgm:t>
        <a:bodyPr/>
        <a:lstStyle/>
        <a:p>
          <a:r>
            <a:rPr lang="en-GB" b="1" dirty="0"/>
            <a:t>Life in Brixton in the 1970s</a:t>
          </a:r>
        </a:p>
      </dgm:t>
    </dgm:pt>
    <dgm:pt modelId="{7FB03844-289E-4FEE-A886-E1EA6451FE80}" type="parTrans" cxnId="{AE791990-7F28-41A9-A9CB-7AA70C2972C1}">
      <dgm:prSet/>
      <dgm:spPr/>
      <dgm:t>
        <a:bodyPr/>
        <a:lstStyle/>
        <a:p>
          <a:endParaRPr lang="en-GB"/>
        </a:p>
      </dgm:t>
    </dgm:pt>
    <dgm:pt modelId="{7C56A48A-D926-487B-AB7B-C97247573A32}" type="sibTrans" cxnId="{AE791990-7F28-41A9-A9CB-7AA70C2972C1}">
      <dgm:prSet/>
      <dgm:spPr/>
      <dgm:t>
        <a:bodyPr/>
        <a:lstStyle/>
        <a:p>
          <a:endParaRPr lang="en-GB"/>
        </a:p>
      </dgm:t>
    </dgm:pt>
    <dgm:pt modelId="{64CDB880-3A41-4C67-AB9D-6B7574E44ED2}">
      <dgm:prSet phldrT="[Text]"/>
      <dgm:spPr/>
      <dgm:t>
        <a:bodyPr/>
        <a:lstStyle/>
        <a:p>
          <a:r>
            <a:rPr lang="en-GB" dirty="0"/>
            <a:t>Community</a:t>
          </a:r>
        </a:p>
      </dgm:t>
    </dgm:pt>
    <dgm:pt modelId="{A05E7ED5-518B-4D87-BF0F-652E85DA1FBE}" type="parTrans" cxnId="{BF631FED-D5B6-4766-AAD2-5242770D05F0}">
      <dgm:prSet/>
      <dgm:spPr/>
      <dgm:t>
        <a:bodyPr/>
        <a:lstStyle/>
        <a:p>
          <a:endParaRPr lang="en-GB"/>
        </a:p>
      </dgm:t>
    </dgm:pt>
    <dgm:pt modelId="{F59C74BF-1603-48C1-A1E7-0C7585E1CEB6}" type="sibTrans" cxnId="{BF631FED-D5B6-4766-AAD2-5242770D05F0}">
      <dgm:prSet/>
      <dgm:spPr/>
      <dgm:t>
        <a:bodyPr/>
        <a:lstStyle/>
        <a:p>
          <a:endParaRPr lang="en-GB"/>
        </a:p>
      </dgm:t>
    </dgm:pt>
    <dgm:pt modelId="{B5CD052C-1F30-4320-8AA2-2578DF04CD9E}">
      <dgm:prSet phldrT="[Text]"/>
      <dgm:spPr/>
      <dgm:t>
        <a:bodyPr/>
        <a:lstStyle/>
        <a:p>
          <a:r>
            <a:rPr lang="en-GB" dirty="0"/>
            <a:t>Music</a:t>
          </a:r>
        </a:p>
      </dgm:t>
    </dgm:pt>
    <dgm:pt modelId="{E59A0B53-B000-4EB7-8002-6E5D731805B9}" type="parTrans" cxnId="{AF06FCC6-ED4C-4FB0-BB25-00C18644DC43}">
      <dgm:prSet/>
      <dgm:spPr/>
      <dgm:t>
        <a:bodyPr/>
        <a:lstStyle/>
        <a:p>
          <a:endParaRPr lang="en-GB"/>
        </a:p>
      </dgm:t>
    </dgm:pt>
    <dgm:pt modelId="{80BBE4E1-C05A-488A-BA6B-D27B7AEE2770}" type="sibTrans" cxnId="{AF06FCC6-ED4C-4FB0-BB25-00C18644DC43}">
      <dgm:prSet/>
      <dgm:spPr/>
      <dgm:t>
        <a:bodyPr/>
        <a:lstStyle/>
        <a:p>
          <a:endParaRPr lang="en-GB"/>
        </a:p>
      </dgm:t>
    </dgm:pt>
    <dgm:pt modelId="{5FB6D89D-1826-45BD-99D0-CBF7EEB28761}">
      <dgm:prSet phldrT="[Text]"/>
      <dgm:spPr/>
      <dgm:t>
        <a:bodyPr/>
        <a:lstStyle/>
        <a:p>
          <a:r>
            <a:rPr lang="en-GB" dirty="0"/>
            <a:t>Treatment by the Police</a:t>
          </a:r>
        </a:p>
      </dgm:t>
    </dgm:pt>
    <dgm:pt modelId="{EE9EFBF4-4E79-4479-BE88-E568C7A8F96E}" type="parTrans" cxnId="{4DC3F02E-1AED-4AAD-898B-036210909F7B}">
      <dgm:prSet/>
      <dgm:spPr/>
      <dgm:t>
        <a:bodyPr/>
        <a:lstStyle/>
        <a:p>
          <a:endParaRPr lang="en-GB"/>
        </a:p>
      </dgm:t>
    </dgm:pt>
    <dgm:pt modelId="{DFB6F0F8-1255-4AEB-9562-53693C0525E4}" type="sibTrans" cxnId="{4DC3F02E-1AED-4AAD-898B-036210909F7B}">
      <dgm:prSet/>
      <dgm:spPr/>
      <dgm:t>
        <a:bodyPr/>
        <a:lstStyle/>
        <a:p>
          <a:endParaRPr lang="en-GB"/>
        </a:p>
      </dgm:t>
    </dgm:pt>
    <dgm:pt modelId="{5FAE4D77-8A60-4069-B17C-D061D39399D8}">
      <dgm:prSet phldrT="[Text]"/>
      <dgm:spPr/>
      <dgm:t>
        <a:bodyPr/>
        <a:lstStyle/>
        <a:p>
          <a:r>
            <a:rPr lang="en-GB" dirty="0"/>
            <a:t>Racism</a:t>
          </a:r>
        </a:p>
      </dgm:t>
    </dgm:pt>
    <dgm:pt modelId="{EA8C7C06-19A6-4BD6-A95A-D82CFEB0E219}" type="parTrans" cxnId="{BF37DE51-6060-4E8A-9007-23E6572103AD}">
      <dgm:prSet/>
      <dgm:spPr/>
      <dgm:t>
        <a:bodyPr/>
        <a:lstStyle/>
        <a:p>
          <a:endParaRPr lang="en-GB"/>
        </a:p>
      </dgm:t>
    </dgm:pt>
    <dgm:pt modelId="{739EAF23-95CC-44AE-83A8-16D6532986D5}" type="sibTrans" cxnId="{BF37DE51-6060-4E8A-9007-23E6572103AD}">
      <dgm:prSet/>
      <dgm:spPr/>
      <dgm:t>
        <a:bodyPr/>
        <a:lstStyle/>
        <a:p>
          <a:endParaRPr lang="en-GB"/>
        </a:p>
      </dgm:t>
    </dgm:pt>
    <dgm:pt modelId="{1AF07E47-5AB7-4ECB-8635-96D31379BCDC}">
      <dgm:prSet/>
      <dgm:spPr/>
      <dgm:t>
        <a:bodyPr/>
        <a:lstStyle/>
        <a:p>
          <a:r>
            <a:rPr lang="en-GB" dirty="0"/>
            <a:t>Everyday Life</a:t>
          </a:r>
        </a:p>
      </dgm:t>
    </dgm:pt>
    <dgm:pt modelId="{61210E08-1ABF-41E0-B920-A7B1530FB135}" type="parTrans" cxnId="{A3EF883A-2F57-4ED3-A9DF-3D72A3D49D05}">
      <dgm:prSet/>
      <dgm:spPr/>
      <dgm:t>
        <a:bodyPr/>
        <a:lstStyle/>
        <a:p>
          <a:endParaRPr lang="en-GB"/>
        </a:p>
      </dgm:t>
    </dgm:pt>
    <dgm:pt modelId="{BB3C604A-A6EB-41C2-A372-11BA7F2F2785}" type="sibTrans" cxnId="{A3EF883A-2F57-4ED3-A9DF-3D72A3D49D05}">
      <dgm:prSet/>
      <dgm:spPr/>
      <dgm:t>
        <a:bodyPr/>
        <a:lstStyle/>
        <a:p>
          <a:endParaRPr lang="en-GB"/>
        </a:p>
      </dgm:t>
    </dgm:pt>
    <dgm:pt modelId="{55E93666-0CE5-439C-9069-D4C1F7A07299}" type="pres">
      <dgm:prSet presAssocID="{08A3FDC1-FDED-4672-8DA8-55EBC72DEF02}" presName="cycle" presStyleCnt="0">
        <dgm:presLayoutVars>
          <dgm:chMax val="1"/>
          <dgm:dir/>
          <dgm:animLvl val="ctr"/>
          <dgm:resizeHandles val="exact"/>
        </dgm:presLayoutVars>
      </dgm:prSet>
      <dgm:spPr/>
    </dgm:pt>
    <dgm:pt modelId="{4EA46D19-AE5C-4F61-AC74-A78839F56FF8}" type="pres">
      <dgm:prSet presAssocID="{B14482B9-D594-4D84-9960-39AEB4689FBB}" presName="centerShape" presStyleLbl="node0" presStyleIdx="0" presStyleCnt="1"/>
      <dgm:spPr/>
    </dgm:pt>
    <dgm:pt modelId="{80FA561C-1336-43D4-B3FE-196C139CBDA7}" type="pres">
      <dgm:prSet presAssocID="{A05E7ED5-518B-4D87-BF0F-652E85DA1FBE}" presName="Name9" presStyleLbl="parChTrans1D2" presStyleIdx="0" presStyleCnt="5"/>
      <dgm:spPr/>
    </dgm:pt>
    <dgm:pt modelId="{92466FFE-F31E-4828-B389-833B5E574EB3}" type="pres">
      <dgm:prSet presAssocID="{A05E7ED5-518B-4D87-BF0F-652E85DA1FBE}" presName="connTx" presStyleLbl="parChTrans1D2" presStyleIdx="0" presStyleCnt="5"/>
      <dgm:spPr/>
    </dgm:pt>
    <dgm:pt modelId="{66786B6B-E295-405B-A751-AFC741DE6545}" type="pres">
      <dgm:prSet presAssocID="{64CDB880-3A41-4C67-AB9D-6B7574E44ED2}" presName="node" presStyleLbl="node1" presStyleIdx="0" presStyleCnt="5">
        <dgm:presLayoutVars>
          <dgm:bulletEnabled val="1"/>
        </dgm:presLayoutVars>
      </dgm:prSet>
      <dgm:spPr/>
    </dgm:pt>
    <dgm:pt modelId="{0BC103BB-BC97-4D80-99B1-DD1E43C5AE2D}" type="pres">
      <dgm:prSet presAssocID="{E59A0B53-B000-4EB7-8002-6E5D731805B9}" presName="Name9" presStyleLbl="parChTrans1D2" presStyleIdx="1" presStyleCnt="5"/>
      <dgm:spPr/>
    </dgm:pt>
    <dgm:pt modelId="{46342776-E162-4F8E-B93C-F52EC8C439E0}" type="pres">
      <dgm:prSet presAssocID="{E59A0B53-B000-4EB7-8002-6E5D731805B9}" presName="connTx" presStyleLbl="parChTrans1D2" presStyleIdx="1" presStyleCnt="5"/>
      <dgm:spPr/>
    </dgm:pt>
    <dgm:pt modelId="{1659D01D-545F-4BD4-83CA-B82C4C22BF11}" type="pres">
      <dgm:prSet presAssocID="{B5CD052C-1F30-4320-8AA2-2578DF04CD9E}" presName="node" presStyleLbl="node1" presStyleIdx="1" presStyleCnt="5">
        <dgm:presLayoutVars>
          <dgm:bulletEnabled val="1"/>
        </dgm:presLayoutVars>
      </dgm:prSet>
      <dgm:spPr/>
    </dgm:pt>
    <dgm:pt modelId="{52315521-E912-4A03-AE2E-3CCE611F70DC}" type="pres">
      <dgm:prSet presAssocID="{EE9EFBF4-4E79-4479-BE88-E568C7A8F96E}" presName="Name9" presStyleLbl="parChTrans1D2" presStyleIdx="2" presStyleCnt="5"/>
      <dgm:spPr/>
    </dgm:pt>
    <dgm:pt modelId="{1185F8D4-7B0B-4D42-AC40-6C4A93984650}" type="pres">
      <dgm:prSet presAssocID="{EE9EFBF4-4E79-4479-BE88-E568C7A8F96E}" presName="connTx" presStyleLbl="parChTrans1D2" presStyleIdx="2" presStyleCnt="5"/>
      <dgm:spPr/>
    </dgm:pt>
    <dgm:pt modelId="{521C836C-573A-4BC2-8464-00C06B23D606}" type="pres">
      <dgm:prSet presAssocID="{5FB6D89D-1826-45BD-99D0-CBF7EEB28761}" presName="node" presStyleLbl="node1" presStyleIdx="2" presStyleCnt="5">
        <dgm:presLayoutVars>
          <dgm:bulletEnabled val="1"/>
        </dgm:presLayoutVars>
      </dgm:prSet>
      <dgm:spPr/>
    </dgm:pt>
    <dgm:pt modelId="{8382431B-41D6-45AF-8D30-723013EB4579}" type="pres">
      <dgm:prSet presAssocID="{EA8C7C06-19A6-4BD6-A95A-D82CFEB0E219}" presName="Name9" presStyleLbl="parChTrans1D2" presStyleIdx="3" presStyleCnt="5"/>
      <dgm:spPr/>
    </dgm:pt>
    <dgm:pt modelId="{65737E7E-2690-4CB6-97A3-CEEEC7268B6A}" type="pres">
      <dgm:prSet presAssocID="{EA8C7C06-19A6-4BD6-A95A-D82CFEB0E219}" presName="connTx" presStyleLbl="parChTrans1D2" presStyleIdx="3" presStyleCnt="5"/>
      <dgm:spPr/>
    </dgm:pt>
    <dgm:pt modelId="{B83F9AB8-97AF-4643-A288-1C255A8FDAE1}" type="pres">
      <dgm:prSet presAssocID="{5FAE4D77-8A60-4069-B17C-D061D39399D8}" presName="node" presStyleLbl="node1" presStyleIdx="3" presStyleCnt="5">
        <dgm:presLayoutVars>
          <dgm:bulletEnabled val="1"/>
        </dgm:presLayoutVars>
      </dgm:prSet>
      <dgm:spPr/>
    </dgm:pt>
    <dgm:pt modelId="{09D707EC-7789-4972-BBFC-3AD986B38C7A}" type="pres">
      <dgm:prSet presAssocID="{61210E08-1ABF-41E0-B920-A7B1530FB135}" presName="Name9" presStyleLbl="parChTrans1D2" presStyleIdx="4" presStyleCnt="5"/>
      <dgm:spPr/>
    </dgm:pt>
    <dgm:pt modelId="{CB3F6CED-8DDF-4013-A8DC-99E0FD543700}" type="pres">
      <dgm:prSet presAssocID="{61210E08-1ABF-41E0-B920-A7B1530FB135}" presName="connTx" presStyleLbl="parChTrans1D2" presStyleIdx="4" presStyleCnt="5"/>
      <dgm:spPr/>
    </dgm:pt>
    <dgm:pt modelId="{44023654-3C20-4E3D-90C8-1DB800E79B26}" type="pres">
      <dgm:prSet presAssocID="{1AF07E47-5AB7-4ECB-8635-96D31379BCDC}" presName="node" presStyleLbl="node1" presStyleIdx="4" presStyleCnt="5">
        <dgm:presLayoutVars>
          <dgm:bulletEnabled val="1"/>
        </dgm:presLayoutVars>
      </dgm:prSet>
      <dgm:spPr/>
    </dgm:pt>
  </dgm:ptLst>
  <dgm:cxnLst>
    <dgm:cxn modelId="{C1032D08-EBF4-4C84-ADF9-51DD1FBF7601}" type="presOf" srcId="{EE9EFBF4-4E79-4479-BE88-E568C7A8F96E}" destId="{52315521-E912-4A03-AE2E-3CCE611F70DC}" srcOrd="0" destOrd="0" presId="urn:microsoft.com/office/officeart/2005/8/layout/radial1"/>
    <dgm:cxn modelId="{2C73390D-FAB1-4EED-B18E-373AC520A8C1}" type="presOf" srcId="{A05E7ED5-518B-4D87-BF0F-652E85DA1FBE}" destId="{92466FFE-F31E-4828-B389-833B5E574EB3}" srcOrd="1" destOrd="0" presId="urn:microsoft.com/office/officeart/2005/8/layout/radial1"/>
    <dgm:cxn modelId="{F37CE211-5C70-4A3A-A7B3-8ADE44943DC3}" type="presOf" srcId="{A05E7ED5-518B-4D87-BF0F-652E85DA1FBE}" destId="{80FA561C-1336-43D4-B3FE-196C139CBDA7}" srcOrd="0" destOrd="0" presId="urn:microsoft.com/office/officeart/2005/8/layout/radial1"/>
    <dgm:cxn modelId="{4DC3F02E-1AED-4AAD-898B-036210909F7B}" srcId="{B14482B9-D594-4D84-9960-39AEB4689FBB}" destId="{5FB6D89D-1826-45BD-99D0-CBF7EEB28761}" srcOrd="2" destOrd="0" parTransId="{EE9EFBF4-4E79-4479-BE88-E568C7A8F96E}" sibTransId="{DFB6F0F8-1255-4AEB-9562-53693C0525E4}"/>
    <dgm:cxn modelId="{A88F6A34-79EC-450A-9E6B-A0EB5D4C206A}" type="presOf" srcId="{61210E08-1ABF-41E0-B920-A7B1530FB135}" destId="{09D707EC-7789-4972-BBFC-3AD986B38C7A}" srcOrd="0" destOrd="0" presId="urn:microsoft.com/office/officeart/2005/8/layout/radial1"/>
    <dgm:cxn modelId="{12E68334-DE26-4983-B7DD-A0D6FEF89B71}" type="presOf" srcId="{EA8C7C06-19A6-4BD6-A95A-D82CFEB0E219}" destId="{65737E7E-2690-4CB6-97A3-CEEEC7268B6A}" srcOrd="1" destOrd="0" presId="urn:microsoft.com/office/officeart/2005/8/layout/radial1"/>
    <dgm:cxn modelId="{A3EF883A-2F57-4ED3-A9DF-3D72A3D49D05}" srcId="{B14482B9-D594-4D84-9960-39AEB4689FBB}" destId="{1AF07E47-5AB7-4ECB-8635-96D31379BCDC}" srcOrd="4" destOrd="0" parTransId="{61210E08-1ABF-41E0-B920-A7B1530FB135}" sibTransId="{BB3C604A-A6EB-41C2-A372-11BA7F2F2785}"/>
    <dgm:cxn modelId="{137C6F3D-FFEE-40B2-81CC-748995FA80E8}" type="presOf" srcId="{EE9EFBF4-4E79-4479-BE88-E568C7A8F96E}" destId="{1185F8D4-7B0B-4D42-AC40-6C4A93984650}" srcOrd="1" destOrd="0" presId="urn:microsoft.com/office/officeart/2005/8/layout/radial1"/>
    <dgm:cxn modelId="{CC8F2B41-50CA-4C04-8062-F6C828B9C938}" type="presOf" srcId="{5FAE4D77-8A60-4069-B17C-D061D39399D8}" destId="{B83F9AB8-97AF-4643-A288-1C255A8FDAE1}" srcOrd="0" destOrd="0" presId="urn:microsoft.com/office/officeart/2005/8/layout/radial1"/>
    <dgm:cxn modelId="{1B83EB42-706D-4AEE-82BF-3B0A5CDFF902}" type="presOf" srcId="{B5CD052C-1F30-4320-8AA2-2578DF04CD9E}" destId="{1659D01D-545F-4BD4-83CA-B82C4C22BF11}" srcOrd="0" destOrd="0" presId="urn:microsoft.com/office/officeart/2005/8/layout/radial1"/>
    <dgm:cxn modelId="{874B7643-DC2E-4B8A-919E-A895776DD939}" type="presOf" srcId="{E59A0B53-B000-4EB7-8002-6E5D731805B9}" destId="{46342776-E162-4F8E-B93C-F52EC8C439E0}" srcOrd="1" destOrd="0" presId="urn:microsoft.com/office/officeart/2005/8/layout/radial1"/>
    <dgm:cxn modelId="{773EBB64-3875-41A2-A06F-512BA745F99A}" type="presOf" srcId="{EA8C7C06-19A6-4BD6-A95A-D82CFEB0E219}" destId="{8382431B-41D6-45AF-8D30-723013EB4579}" srcOrd="0" destOrd="0" presId="urn:microsoft.com/office/officeart/2005/8/layout/radial1"/>
    <dgm:cxn modelId="{BECF2E65-5B11-424E-B8DF-EFFDD026DEE0}" type="presOf" srcId="{E59A0B53-B000-4EB7-8002-6E5D731805B9}" destId="{0BC103BB-BC97-4D80-99B1-DD1E43C5AE2D}" srcOrd="0" destOrd="0" presId="urn:microsoft.com/office/officeart/2005/8/layout/radial1"/>
    <dgm:cxn modelId="{C20C8447-33D7-4723-A0AF-E71E3EE82431}" type="presOf" srcId="{61210E08-1ABF-41E0-B920-A7B1530FB135}" destId="{CB3F6CED-8DDF-4013-A8DC-99E0FD543700}" srcOrd="1" destOrd="0" presId="urn:microsoft.com/office/officeart/2005/8/layout/radial1"/>
    <dgm:cxn modelId="{DCAB6248-40D4-4970-AF93-90AEAFEF14C3}" type="presOf" srcId="{B14482B9-D594-4D84-9960-39AEB4689FBB}" destId="{4EA46D19-AE5C-4F61-AC74-A78839F56FF8}" srcOrd="0" destOrd="0" presId="urn:microsoft.com/office/officeart/2005/8/layout/radial1"/>
    <dgm:cxn modelId="{BF37DE51-6060-4E8A-9007-23E6572103AD}" srcId="{B14482B9-D594-4D84-9960-39AEB4689FBB}" destId="{5FAE4D77-8A60-4069-B17C-D061D39399D8}" srcOrd="3" destOrd="0" parTransId="{EA8C7C06-19A6-4BD6-A95A-D82CFEB0E219}" sibTransId="{739EAF23-95CC-44AE-83A8-16D6532986D5}"/>
    <dgm:cxn modelId="{D0740E74-AF43-422D-A593-0D2B14ECE8BA}" type="presOf" srcId="{1AF07E47-5AB7-4ECB-8635-96D31379BCDC}" destId="{44023654-3C20-4E3D-90C8-1DB800E79B26}" srcOrd="0" destOrd="0" presId="urn:microsoft.com/office/officeart/2005/8/layout/radial1"/>
    <dgm:cxn modelId="{56B27758-F35E-4576-8570-8AEDE98F5CAC}" type="presOf" srcId="{08A3FDC1-FDED-4672-8DA8-55EBC72DEF02}" destId="{55E93666-0CE5-439C-9069-D4C1F7A07299}" srcOrd="0" destOrd="0" presId="urn:microsoft.com/office/officeart/2005/8/layout/radial1"/>
    <dgm:cxn modelId="{AE791990-7F28-41A9-A9CB-7AA70C2972C1}" srcId="{08A3FDC1-FDED-4672-8DA8-55EBC72DEF02}" destId="{B14482B9-D594-4D84-9960-39AEB4689FBB}" srcOrd="0" destOrd="0" parTransId="{7FB03844-289E-4FEE-A886-E1EA6451FE80}" sibTransId="{7C56A48A-D926-487B-AB7B-C97247573A32}"/>
    <dgm:cxn modelId="{3F2DF9BB-62D9-4328-B200-BA874E1C8ED4}" type="presOf" srcId="{64CDB880-3A41-4C67-AB9D-6B7574E44ED2}" destId="{66786B6B-E295-405B-A751-AFC741DE6545}" srcOrd="0" destOrd="0" presId="urn:microsoft.com/office/officeart/2005/8/layout/radial1"/>
    <dgm:cxn modelId="{AF06FCC6-ED4C-4FB0-BB25-00C18644DC43}" srcId="{B14482B9-D594-4D84-9960-39AEB4689FBB}" destId="{B5CD052C-1F30-4320-8AA2-2578DF04CD9E}" srcOrd="1" destOrd="0" parTransId="{E59A0B53-B000-4EB7-8002-6E5D731805B9}" sibTransId="{80BBE4E1-C05A-488A-BA6B-D27B7AEE2770}"/>
    <dgm:cxn modelId="{BF631FED-D5B6-4766-AAD2-5242770D05F0}" srcId="{B14482B9-D594-4D84-9960-39AEB4689FBB}" destId="{64CDB880-3A41-4C67-AB9D-6B7574E44ED2}" srcOrd="0" destOrd="0" parTransId="{A05E7ED5-518B-4D87-BF0F-652E85DA1FBE}" sibTransId="{F59C74BF-1603-48C1-A1E7-0C7585E1CEB6}"/>
    <dgm:cxn modelId="{5E2D25EF-F730-4D81-8699-EFA01D417086}" type="presOf" srcId="{5FB6D89D-1826-45BD-99D0-CBF7EEB28761}" destId="{521C836C-573A-4BC2-8464-00C06B23D606}" srcOrd="0" destOrd="0" presId="urn:microsoft.com/office/officeart/2005/8/layout/radial1"/>
    <dgm:cxn modelId="{758CC580-FC7B-4BE0-9181-B34A296AA2A1}" type="presParOf" srcId="{55E93666-0CE5-439C-9069-D4C1F7A07299}" destId="{4EA46D19-AE5C-4F61-AC74-A78839F56FF8}" srcOrd="0" destOrd="0" presId="urn:microsoft.com/office/officeart/2005/8/layout/radial1"/>
    <dgm:cxn modelId="{A1F0820D-E730-4589-9979-2A3A70E8B9D5}" type="presParOf" srcId="{55E93666-0CE5-439C-9069-D4C1F7A07299}" destId="{80FA561C-1336-43D4-B3FE-196C139CBDA7}" srcOrd="1" destOrd="0" presId="urn:microsoft.com/office/officeart/2005/8/layout/radial1"/>
    <dgm:cxn modelId="{0239A3EB-BDE3-4ED7-B6CC-383D241A7F0F}" type="presParOf" srcId="{80FA561C-1336-43D4-B3FE-196C139CBDA7}" destId="{92466FFE-F31E-4828-B389-833B5E574EB3}" srcOrd="0" destOrd="0" presId="urn:microsoft.com/office/officeart/2005/8/layout/radial1"/>
    <dgm:cxn modelId="{A2123A5F-89E3-4E5B-A69F-7338BCDBF0C9}" type="presParOf" srcId="{55E93666-0CE5-439C-9069-D4C1F7A07299}" destId="{66786B6B-E295-405B-A751-AFC741DE6545}" srcOrd="2" destOrd="0" presId="urn:microsoft.com/office/officeart/2005/8/layout/radial1"/>
    <dgm:cxn modelId="{55FF8BFD-C9DA-4EF9-B1DA-4B36EE709536}" type="presParOf" srcId="{55E93666-0CE5-439C-9069-D4C1F7A07299}" destId="{0BC103BB-BC97-4D80-99B1-DD1E43C5AE2D}" srcOrd="3" destOrd="0" presId="urn:microsoft.com/office/officeart/2005/8/layout/radial1"/>
    <dgm:cxn modelId="{D3D0349C-43D0-4777-BB2F-68A8B0FFF18F}" type="presParOf" srcId="{0BC103BB-BC97-4D80-99B1-DD1E43C5AE2D}" destId="{46342776-E162-4F8E-B93C-F52EC8C439E0}" srcOrd="0" destOrd="0" presId="urn:microsoft.com/office/officeart/2005/8/layout/radial1"/>
    <dgm:cxn modelId="{5F8A0F92-BA4A-4E21-BF59-A6F2F62FCB37}" type="presParOf" srcId="{55E93666-0CE5-439C-9069-D4C1F7A07299}" destId="{1659D01D-545F-4BD4-83CA-B82C4C22BF11}" srcOrd="4" destOrd="0" presId="urn:microsoft.com/office/officeart/2005/8/layout/radial1"/>
    <dgm:cxn modelId="{093DD4CE-3318-4760-B8E4-22410A121185}" type="presParOf" srcId="{55E93666-0CE5-439C-9069-D4C1F7A07299}" destId="{52315521-E912-4A03-AE2E-3CCE611F70DC}" srcOrd="5" destOrd="0" presId="urn:microsoft.com/office/officeart/2005/8/layout/radial1"/>
    <dgm:cxn modelId="{08C2F801-6486-4B3D-9B78-076A7B048D7C}" type="presParOf" srcId="{52315521-E912-4A03-AE2E-3CCE611F70DC}" destId="{1185F8D4-7B0B-4D42-AC40-6C4A93984650}" srcOrd="0" destOrd="0" presId="urn:microsoft.com/office/officeart/2005/8/layout/radial1"/>
    <dgm:cxn modelId="{B5846EC4-1EAC-4CE4-B00E-0031E8E23C5C}" type="presParOf" srcId="{55E93666-0CE5-439C-9069-D4C1F7A07299}" destId="{521C836C-573A-4BC2-8464-00C06B23D606}" srcOrd="6" destOrd="0" presId="urn:microsoft.com/office/officeart/2005/8/layout/radial1"/>
    <dgm:cxn modelId="{CA3D9708-4377-4F7C-AE35-1222D11BCA1C}" type="presParOf" srcId="{55E93666-0CE5-439C-9069-D4C1F7A07299}" destId="{8382431B-41D6-45AF-8D30-723013EB4579}" srcOrd="7" destOrd="0" presId="urn:microsoft.com/office/officeart/2005/8/layout/radial1"/>
    <dgm:cxn modelId="{FA1EE2ED-AE25-4F15-8F1C-0BECF35517BF}" type="presParOf" srcId="{8382431B-41D6-45AF-8D30-723013EB4579}" destId="{65737E7E-2690-4CB6-97A3-CEEEC7268B6A}" srcOrd="0" destOrd="0" presId="urn:microsoft.com/office/officeart/2005/8/layout/radial1"/>
    <dgm:cxn modelId="{D3470237-FA5C-4649-BECE-2388C4D46CD5}" type="presParOf" srcId="{55E93666-0CE5-439C-9069-D4C1F7A07299}" destId="{B83F9AB8-97AF-4643-A288-1C255A8FDAE1}" srcOrd="8" destOrd="0" presId="urn:microsoft.com/office/officeart/2005/8/layout/radial1"/>
    <dgm:cxn modelId="{32E5868D-F65C-4981-9724-3817F3EC5B1D}" type="presParOf" srcId="{55E93666-0CE5-439C-9069-D4C1F7A07299}" destId="{09D707EC-7789-4972-BBFC-3AD986B38C7A}" srcOrd="9" destOrd="0" presId="urn:microsoft.com/office/officeart/2005/8/layout/radial1"/>
    <dgm:cxn modelId="{2ED2ABCA-38A7-4A8B-9EFF-80D93CDCEDDC}" type="presParOf" srcId="{09D707EC-7789-4972-BBFC-3AD986B38C7A}" destId="{CB3F6CED-8DDF-4013-A8DC-99E0FD543700}" srcOrd="0" destOrd="0" presId="urn:microsoft.com/office/officeart/2005/8/layout/radial1"/>
    <dgm:cxn modelId="{F8E546F2-DABD-444B-9E2F-B9D67517A5B1}" type="presParOf" srcId="{55E93666-0CE5-439C-9069-D4C1F7A07299}" destId="{44023654-3C20-4E3D-90C8-1DB800E79B26}"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C5B07F-FA09-4E48-A8E5-FDADAB3FE16E}"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n-GB"/>
        </a:p>
      </dgm:t>
    </dgm:pt>
    <dgm:pt modelId="{66BA8C72-DDE6-4FC7-BB02-211136EA3B9A}">
      <dgm:prSet phldrT="[Text]" custT="1"/>
      <dgm:spPr/>
      <dgm:t>
        <a:bodyPr/>
        <a:lstStyle/>
        <a:p>
          <a:r>
            <a:rPr lang="en-GB" sz="1100" b="1" u="sng" dirty="0"/>
            <a:t>Racism Towards the Black Community in London</a:t>
          </a:r>
        </a:p>
        <a:p>
          <a:r>
            <a:rPr lang="en-GB" sz="1100" b="0" u="none" dirty="0"/>
            <a:t>National Front Actions:</a:t>
          </a:r>
        </a:p>
        <a:p>
          <a:endParaRPr lang="en-GB" sz="1100" b="0" u="none" dirty="0"/>
        </a:p>
        <a:p>
          <a:endParaRPr lang="en-GB" sz="1100" b="1" u="sng" dirty="0"/>
        </a:p>
        <a:p>
          <a:endParaRPr lang="en-GB" sz="1100" b="1" u="sng" dirty="0"/>
        </a:p>
      </dgm:t>
    </dgm:pt>
    <dgm:pt modelId="{F0D0A6D4-43C9-4651-A7D9-C638F7438E12}" type="parTrans" cxnId="{3C26BDC2-1A90-4AAB-9BFC-4D19EABC8EE6}">
      <dgm:prSet/>
      <dgm:spPr/>
      <dgm:t>
        <a:bodyPr/>
        <a:lstStyle/>
        <a:p>
          <a:endParaRPr lang="en-GB"/>
        </a:p>
      </dgm:t>
    </dgm:pt>
    <dgm:pt modelId="{0E1B2D41-B7F1-4C43-A966-4581AA109D1C}" type="sibTrans" cxnId="{3C26BDC2-1A90-4AAB-9BFC-4D19EABC8EE6}">
      <dgm:prSet/>
      <dgm:spPr/>
      <dgm:t>
        <a:bodyPr/>
        <a:lstStyle/>
        <a:p>
          <a:endParaRPr lang="en-GB"/>
        </a:p>
      </dgm:t>
    </dgm:pt>
    <dgm:pt modelId="{6422A54E-5AF7-4D03-8B5E-3DB822E2C3B1}">
      <dgm:prSet phldrT="[Text]" custT="1"/>
      <dgm:spPr/>
      <dgm:t>
        <a:bodyPr/>
        <a:lstStyle/>
        <a:p>
          <a:r>
            <a:rPr lang="en-GB" sz="1100" b="1" u="sng" dirty="0"/>
            <a:t>New Cross Fire, 18</a:t>
          </a:r>
          <a:r>
            <a:rPr lang="en-GB" sz="1100" b="1" u="sng" baseline="30000" dirty="0"/>
            <a:t>th</a:t>
          </a:r>
          <a:r>
            <a:rPr lang="en-GB" sz="1100" b="1" u="sng" dirty="0"/>
            <a:t> January 1981</a:t>
          </a:r>
        </a:p>
        <a:p>
          <a:endParaRPr lang="en-GB" sz="1100" b="1" u="sng" dirty="0"/>
        </a:p>
        <a:p>
          <a:endParaRPr lang="en-GB" sz="1100" b="1" u="sng" dirty="0"/>
        </a:p>
        <a:p>
          <a:endParaRPr lang="en-GB" sz="1100" b="1" u="sng" dirty="0"/>
        </a:p>
        <a:p>
          <a:endParaRPr lang="en-GB" sz="1100" dirty="0"/>
        </a:p>
      </dgm:t>
    </dgm:pt>
    <dgm:pt modelId="{B15407A2-41F7-47AA-973F-8010C971890E}" type="parTrans" cxnId="{932F547E-0B40-4E35-B031-0C11F69E181F}">
      <dgm:prSet/>
      <dgm:spPr/>
      <dgm:t>
        <a:bodyPr/>
        <a:lstStyle/>
        <a:p>
          <a:endParaRPr lang="en-GB"/>
        </a:p>
      </dgm:t>
    </dgm:pt>
    <dgm:pt modelId="{46589187-F959-42F2-988E-5C47DF5767C6}" type="sibTrans" cxnId="{932F547E-0B40-4E35-B031-0C11F69E181F}">
      <dgm:prSet/>
      <dgm:spPr/>
      <dgm:t>
        <a:bodyPr/>
        <a:lstStyle/>
        <a:p>
          <a:endParaRPr lang="en-GB"/>
        </a:p>
      </dgm:t>
    </dgm:pt>
    <dgm:pt modelId="{C9B12416-ED77-4F71-BDC5-1833EE895F81}">
      <dgm:prSet phldrT="[Text]" custT="1"/>
      <dgm:spPr/>
      <dgm:t>
        <a:bodyPr/>
        <a:lstStyle/>
        <a:p>
          <a:r>
            <a:rPr lang="en-GB" sz="1100" b="1" u="sng" dirty="0"/>
            <a:t>Black People’s Day of Action, 2nd March 1981</a:t>
          </a:r>
        </a:p>
        <a:p>
          <a:endParaRPr lang="en-GB" sz="1100" b="1" u="sng" dirty="0"/>
        </a:p>
        <a:p>
          <a:endParaRPr lang="en-GB" sz="1100" b="1" u="sng" dirty="0"/>
        </a:p>
        <a:p>
          <a:endParaRPr lang="en-GB" sz="1100" b="1" u="sng" dirty="0"/>
        </a:p>
        <a:p>
          <a:endParaRPr lang="en-GB" sz="1100" dirty="0"/>
        </a:p>
      </dgm:t>
    </dgm:pt>
    <dgm:pt modelId="{C0982156-7007-485F-921E-43C94573695D}" type="parTrans" cxnId="{1937800B-21B5-4E4E-B322-3CCA47D30FD0}">
      <dgm:prSet/>
      <dgm:spPr/>
      <dgm:t>
        <a:bodyPr/>
        <a:lstStyle/>
        <a:p>
          <a:endParaRPr lang="en-GB"/>
        </a:p>
      </dgm:t>
    </dgm:pt>
    <dgm:pt modelId="{538DBA88-E8ED-4DB3-8DFB-B9DB364A632D}" type="sibTrans" cxnId="{1937800B-21B5-4E4E-B322-3CCA47D30FD0}">
      <dgm:prSet/>
      <dgm:spPr/>
      <dgm:t>
        <a:bodyPr/>
        <a:lstStyle/>
        <a:p>
          <a:endParaRPr lang="en-GB"/>
        </a:p>
      </dgm:t>
    </dgm:pt>
    <dgm:pt modelId="{CB62C414-D90F-49FB-8394-EF96EC902EE7}">
      <dgm:prSet custT="1"/>
      <dgm:spPr/>
      <dgm:t>
        <a:bodyPr/>
        <a:lstStyle/>
        <a:p>
          <a:r>
            <a:rPr lang="en-GB" sz="1100" b="1" u="sng" dirty="0"/>
            <a:t>Policing </a:t>
          </a:r>
          <a:r>
            <a:rPr lang="en-GB" sz="1100" b="1" u="sng"/>
            <a:t>in Brixton - </a:t>
          </a:r>
          <a:r>
            <a:rPr lang="en-GB" sz="1100" b="1" u="sng" dirty="0"/>
            <a:t>Operation Swamp, April 1981</a:t>
          </a:r>
        </a:p>
        <a:p>
          <a:endParaRPr lang="en-GB" sz="1100" b="1" u="sng" dirty="0"/>
        </a:p>
        <a:p>
          <a:endParaRPr lang="en-GB" sz="1100" b="1" u="sng" dirty="0"/>
        </a:p>
        <a:p>
          <a:endParaRPr lang="en-GB" sz="1100" b="1" u="sng" dirty="0"/>
        </a:p>
        <a:p>
          <a:endParaRPr lang="en-GB" sz="1100" dirty="0"/>
        </a:p>
      </dgm:t>
    </dgm:pt>
    <dgm:pt modelId="{FD0CCCB5-9F1F-48DA-AB76-5DE702E4175E}" type="parTrans" cxnId="{5C023CC6-6FB0-46CC-9DEB-5F374844441C}">
      <dgm:prSet/>
      <dgm:spPr/>
      <dgm:t>
        <a:bodyPr/>
        <a:lstStyle/>
        <a:p>
          <a:endParaRPr lang="en-GB"/>
        </a:p>
      </dgm:t>
    </dgm:pt>
    <dgm:pt modelId="{3103C76F-40AE-4F35-B8E0-B35AC63C1142}" type="sibTrans" cxnId="{5C023CC6-6FB0-46CC-9DEB-5F374844441C}">
      <dgm:prSet/>
      <dgm:spPr/>
      <dgm:t>
        <a:bodyPr/>
        <a:lstStyle/>
        <a:p>
          <a:endParaRPr lang="en-GB"/>
        </a:p>
      </dgm:t>
    </dgm:pt>
    <dgm:pt modelId="{D61E369E-C510-4C7A-B95A-2C42E71818FE}">
      <dgm:prSet custT="1"/>
      <dgm:spPr/>
      <dgm:t>
        <a:bodyPr/>
        <a:lstStyle/>
        <a:p>
          <a:r>
            <a:rPr lang="en-GB" sz="1100" b="1" u="sng" dirty="0"/>
            <a:t>Brixton Uprising, 10</a:t>
          </a:r>
          <a:r>
            <a:rPr lang="en-GB" sz="1100" b="1" u="sng" baseline="30000" dirty="0"/>
            <a:t>th</a:t>
          </a:r>
          <a:r>
            <a:rPr lang="en-GB" sz="1100" b="1" u="sng" dirty="0"/>
            <a:t> April 1981</a:t>
          </a:r>
        </a:p>
        <a:p>
          <a:endParaRPr lang="en-GB" sz="1100" b="1" u="sng" dirty="0"/>
        </a:p>
        <a:p>
          <a:endParaRPr lang="en-GB" sz="1100" b="1" u="sng" dirty="0"/>
        </a:p>
        <a:p>
          <a:r>
            <a:rPr lang="en-GB" sz="1100" b="0" u="none" dirty="0"/>
            <a:t>Other cities:</a:t>
          </a:r>
        </a:p>
        <a:p>
          <a:endParaRPr lang="en-GB" sz="1100" b="1" u="sng" dirty="0"/>
        </a:p>
      </dgm:t>
    </dgm:pt>
    <dgm:pt modelId="{4C4FF81E-F78E-41E7-ABC7-ADF7FEAFC7C1}" type="parTrans" cxnId="{56CC3DE1-722E-47B9-B176-02EB5F77D2AF}">
      <dgm:prSet/>
      <dgm:spPr/>
      <dgm:t>
        <a:bodyPr/>
        <a:lstStyle/>
        <a:p>
          <a:endParaRPr lang="en-GB"/>
        </a:p>
      </dgm:t>
    </dgm:pt>
    <dgm:pt modelId="{841915D1-79A2-4D9A-8840-1B99287FA87C}" type="sibTrans" cxnId="{56CC3DE1-722E-47B9-B176-02EB5F77D2AF}">
      <dgm:prSet/>
      <dgm:spPr/>
      <dgm:t>
        <a:bodyPr/>
        <a:lstStyle/>
        <a:p>
          <a:endParaRPr lang="en-GB"/>
        </a:p>
      </dgm:t>
    </dgm:pt>
    <dgm:pt modelId="{B5D97604-A6CF-485E-BB87-12DB679DA5A7}" type="pres">
      <dgm:prSet presAssocID="{05C5B07F-FA09-4E48-A8E5-FDADAB3FE16E}" presName="outerComposite" presStyleCnt="0">
        <dgm:presLayoutVars>
          <dgm:chMax val="5"/>
          <dgm:dir/>
          <dgm:resizeHandles val="exact"/>
        </dgm:presLayoutVars>
      </dgm:prSet>
      <dgm:spPr/>
    </dgm:pt>
    <dgm:pt modelId="{F11FFC72-EE4C-4A17-B553-4840DB67D7C6}" type="pres">
      <dgm:prSet presAssocID="{05C5B07F-FA09-4E48-A8E5-FDADAB3FE16E}" presName="dummyMaxCanvas" presStyleCnt="0">
        <dgm:presLayoutVars/>
      </dgm:prSet>
      <dgm:spPr/>
    </dgm:pt>
    <dgm:pt modelId="{8DF33B60-DEBA-46AE-9311-1C0F6F6F7CD3}" type="pres">
      <dgm:prSet presAssocID="{05C5B07F-FA09-4E48-A8E5-FDADAB3FE16E}" presName="FiveNodes_1" presStyleLbl="node1" presStyleIdx="0" presStyleCnt="5">
        <dgm:presLayoutVars>
          <dgm:bulletEnabled val="1"/>
        </dgm:presLayoutVars>
      </dgm:prSet>
      <dgm:spPr/>
    </dgm:pt>
    <dgm:pt modelId="{01016D02-CA49-4D3A-B911-F1D4E445E958}" type="pres">
      <dgm:prSet presAssocID="{05C5B07F-FA09-4E48-A8E5-FDADAB3FE16E}" presName="FiveNodes_2" presStyleLbl="node1" presStyleIdx="1" presStyleCnt="5" custLinFactNeighborX="-7468" custLinFactNeighborY="1672">
        <dgm:presLayoutVars>
          <dgm:bulletEnabled val="1"/>
        </dgm:presLayoutVars>
      </dgm:prSet>
      <dgm:spPr/>
    </dgm:pt>
    <dgm:pt modelId="{FDFCA5ED-3BEF-4844-90BE-6D17F59F4C15}" type="pres">
      <dgm:prSet presAssocID="{05C5B07F-FA09-4E48-A8E5-FDADAB3FE16E}" presName="FiveNodes_3" presStyleLbl="node1" presStyleIdx="2" presStyleCnt="5" custLinFactNeighborX="-14935" custLinFactNeighborY="780">
        <dgm:presLayoutVars>
          <dgm:bulletEnabled val="1"/>
        </dgm:presLayoutVars>
      </dgm:prSet>
      <dgm:spPr/>
    </dgm:pt>
    <dgm:pt modelId="{CA7687E6-C021-4231-8C03-8EB98D038978}" type="pres">
      <dgm:prSet presAssocID="{05C5B07F-FA09-4E48-A8E5-FDADAB3FE16E}" presName="FiveNodes_4" presStyleLbl="node1" presStyleIdx="3" presStyleCnt="5" custLinFactNeighborX="-22403" custLinFactNeighborY="2341">
        <dgm:presLayoutVars>
          <dgm:bulletEnabled val="1"/>
        </dgm:presLayoutVars>
      </dgm:prSet>
      <dgm:spPr/>
    </dgm:pt>
    <dgm:pt modelId="{9DE0FD5B-7F5B-424D-962B-9DD91825544F}" type="pres">
      <dgm:prSet presAssocID="{05C5B07F-FA09-4E48-A8E5-FDADAB3FE16E}" presName="FiveNodes_5" presStyleLbl="node1" presStyleIdx="4" presStyleCnt="5" custLinFactNeighborX="-29870" custLinFactNeighborY="0">
        <dgm:presLayoutVars>
          <dgm:bulletEnabled val="1"/>
        </dgm:presLayoutVars>
      </dgm:prSet>
      <dgm:spPr/>
    </dgm:pt>
    <dgm:pt modelId="{63FE956C-FBE7-4DCD-9502-615FE6DC92C2}" type="pres">
      <dgm:prSet presAssocID="{05C5B07F-FA09-4E48-A8E5-FDADAB3FE16E}" presName="FiveConn_1-2" presStyleLbl="fgAccFollowNode1" presStyleIdx="0" presStyleCnt="4" custLinFactNeighborX="-10804" custLinFactNeighborY="25473">
        <dgm:presLayoutVars>
          <dgm:bulletEnabled val="1"/>
        </dgm:presLayoutVars>
      </dgm:prSet>
      <dgm:spPr/>
    </dgm:pt>
    <dgm:pt modelId="{6D222FA2-2CAF-4E93-8477-1D52E27B1675}" type="pres">
      <dgm:prSet presAssocID="{05C5B07F-FA09-4E48-A8E5-FDADAB3FE16E}" presName="FiveConn_2-3" presStyleLbl="fgAccFollowNode1" presStyleIdx="1" presStyleCnt="4" custLinFactNeighborX="-52819" custLinFactNeighborY="21437">
        <dgm:presLayoutVars>
          <dgm:bulletEnabled val="1"/>
        </dgm:presLayoutVars>
      </dgm:prSet>
      <dgm:spPr/>
    </dgm:pt>
    <dgm:pt modelId="{67703C9A-39C3-43DC-8792-5C109A3C396D}" type="pres">
      <dgm:prSet presAssocID="{05C5B07F-FA09-4E48-A8E5-FDADAB3FE16E}" presName="FiveConn_3-4" presStyleLbl="fgAccFollowNode1" presStyleIdx="2" presStyleCnt="4" custLinFactNeighborX="-97234" custLinFactNeighborY="25209">
        <dgm:presLayoutVars>
          <dgm:bulletEnabled val="1"/>
        </dgm:presLayoutVars>
      </dgm:prSet>
      <dgm:spPr/>
    </dgm:pt>
    <dgm:pt modelId="{FE85F679-2668-41F3-BADD-9585A98B573C}" type="pres">
      <dgm:prSet presAssocID="{05C5B07F-FA09-4E48-A8E5-FDADAB3FE16E}" presName="FiveConn_4-5" presStyleLbl="fgAccFollowNode1" presStyleIdx="3" presStyleCnt="4" custLinFactX="-36848" custLinFactNeighborX="-100000" custLinFactNeighborY="18006">
        <dgm:presLayoutVars>
          <dgm:bulletEnabled val="1"/>
        </dgm:presLayoutVars>
      </dgm:prSet>
      <dgm:spPr/>
    </dgm:pt>
    <dgm:pt modelId="{6E8B0B9B-273B-4D6E-A3CD-5F30F6CF0291}" type="pres">
      <dgm:prSet presAssocID="{05C5B07F-FA09-4E48-A8E5-FDADAB3FE16E}" presName="FiveNodes_1_text" presStyleLbl="node1" presStyleIdx="4" presStyleCnt="5">
        <dgm:presLayoutVars>
          <dgm:bulletEnabled val="1"/>
        </dgm:presLayoutVars>
      </dgm:prSet>
      <dgm:spPr/>
    </dgm:pt>
    <dgm:pt modelId="{0C6FE722-642C-485B-8C7A-5B87F70F9AFD}" type="pres">
      <dgm:prSet presAssocID="{05C5B07F-FA09-4E48-A8E5-FDADAB3FE16E}" presName="FiveNodes_2_text" presStyleLbl="node1" presStyleIdx="4" presStyleCnt="5">
        <dgm:presLayoutVars>
          <dgm:bulletEnabled val="1"/>
        </dgm:presLayoutVars>
      </dgm:prSet>
      <dgm:spPr/>
    </dgm:pt>
    <dgm:pt modelId="{357744F6-7A4E-4215-A56C-C0BD0DCEF200}" type="pres">
      <dgm:prSet presAssocID="{05C5B07F-FA09-4E48-A8E5-FDADAB3FE16E}" presName="FiveNodes_3_text" presStyleLbl="node1" presStyleIdx="4" presStyleCnt="5">
        <dgm:presLayoutVars>
          <dgm:bulletEnabled val="1"/>
        </dgm:presLayoutVars>
      </dgm:prSet>
      <dgm:spPr/>
    </dgm:pt>
    <dgm:pt modelId="{628DD62F-1C65-48D9-9C60-4C9E2E100350}" type="pres">
      <dgm:prSet presAssocID="{05C5B07F-FA09-4E48-A8E5-FDADAB3FE16E}" presName="FiveNodes_4_text" presStyleLbl="node1" presStyleIdx="4" presStyleCnt="5">
        <dgm:presLayoutVars>
          <dgm:bulletEnabled val="1"/>
        </dgm:presLayoutVars>
      </dgm:prSet>
      <dgm:spPr/>
    </dgm:pt>
    <dgm:pt modelId="{B48E1BEF-7C15-4183-88E9-95E890072CF2}" type="pres">
      <dgm:prSet presAssocID="{05C5B07F-FA09-4E48-A8E5-FDADAB3FE16E}" presName="FiveNodes_5_text" presStyleLbl="node1" presStyleIdx="4" presStyleCnt="5">
        <dgm:presLayoutVars>
          <dgm:bulletEnabled val="1"/>
        </dgm:presLayoutVars>
      </dgm:prSet>
      <dgm:spPr/>
    </dgm:pt>
  </dgm:ptLst>
  <dgm:cxnLst>
    <dgm:cxn modelId="{1937800B-21B5-4E4E-B322-3CCA47D30FD0}" srcId="{05C5B07F-FA09-4E48-A8E5-FDADAB3FE16E}" destId="{C9B12416-ED77-4F71-BDC5-1833EE895F81}" srcOrd="2" destOrd="0" parTransId="{C0982156-7007-485F-921E-43C94573695D}" sibTransId="{538DBA88-E8ED-4DB3-8DFB-B9DB364A632D}"/>
    <dgm:cxn modelId="{5EB69D15-1FCE-4684-B20A-5A13B1B9FF54}" type="presOf" srcId="{D61E369E-C510-4C7A-B95A-2C42E71818FE}" destId="{9DE0FD5B-7F5B-424D-962B-9DD91825544F}" srcOrd="0" destOrd="0" presId="urn:microsoft.com/office/officeart/2005/8/layout/vProcess5"/>
    <dgm:cxn modelId="{C2747C18-F273-40E2-BA99-FC710ECEA9E3}" type="presOf" srcId="{0E1B2D41-B7F1-4C43-A966-4581AA109D1C}" destId="{63FE956C-FBE7-4DCD-9502-615FE6DC92C2}" srcOrd="0" destOrd="0" presId="urn:microsoft.com/office/officeart/2005/8/layout/vProcess5"/>
    <dgm:cxn modelId="{053BF218-1316-4CBE-911E-8DF391DCE0DF}" type="presOf" srcId="{CB62C414-D90F-49FB-8394-EF96EC902EE7}" destId="{CA7687E6-C021-4231-8C03-8EB98D038978}" srcOrd="0" destOrd="0" presId="urn:microsoft.com/office/officeart/2005/8/layout/vProcess5"/>
    <dgm:cxn modelId="{0932B61B-ADC0-4253-8AB4-F262678059FE}" type="presOf" srcId="{66BA8C72-DDE6-4FC7-BB02-211136EA3B9A}" destId="{8DF33B60-DEBA-46AE-9311-1C0F6F6F7CD3}" srcOrd="0" destOrd="0" presId="urn:microsoft.com/office/officeart/2005/8/layout/vProcess5"/>
    <dgm:cxn modelId="{89D91D1C-28E1-4A4A-99E2-DCCD9618D1DA}" type="presOf" srcId="{538DBA88-E8ED-4DB3-8DFB-B9DB364A632D}" destId="{67703C9A-39C3-43DC-8792-5C109A3C396D}" srcOrd="0" destOrd="0" presId="urn:microsoft.com/office/officeart/2005/8/layout/vProcess5"/>
    <dgm:cxn modelId="{4B2A4333-C07F-408B-8EE5-73E481658D60}" type="presOf" srcId="{66BA8C72-DDE6-4FC7-BB02-211136EA3B9A}" destId="{6E8B0B9B-273B-4D6E-A3CD-5F30F6CF0291}" srcOrd="1" destOrd="0" presId="urn:microsoft.com/office/officeart/2005/8/layout/vProcess5"/>
    <dgm:cxn modelId="{5F426A35-7768-4A90-A739-856DA79D44B1}" type="presOf" srcId="{C9B12416-ED77-4F71-BDC5-1833EE895F81}" destId="{FDFCA5ED-3BEF-4844-90BE-6D17F59F4C15}" srcOrd="0" destOrd="0" presId="urn:microsoft.com/office/officeart/2005/8/layout/vProcess5"/>
    <dgm:cxn modelId="{13BBB763-8DF5-4346-8E89-D2E188CCCD12}" type="presOf" srcId="{05C5B07F-FA09-4E48-A8E5-FDADAB3FE16E}" destId="{B5D97604-A6CF-485E-BB87-12DB679DA5A7}" srcOrd="0" destOrd="0" presId="urn:microsoft.com/office/officeart/2005/8/layout/vProcess5"/>
    <dgm:cxn modelId="{DF01116F-3E52-4E86-AE5D-9898B0670E0C}" type="presOf" srcId="{3103C76F-40AE-4F35-B8E0-B35AC63C1142}" destId="{FE85F679-2668-41F3-BADD-9585A98B573C}" srcOrd="0" destOrd="0" presId="urn:microsoft.com/office/officeart/2005/8/layout/vProcess5"/>
    <dgm:cxn modelId="{BD1F194F-C461-4CA1-85C8-17568F7F8D74}" type="presOf" srcId="{6422A54E-5AF7-4D03-8B5E-3DB822E2C3B1}" destId="{01016D02-CA49-4D3A-B911-F1D4E445E958}" srcOrd="0" destOrd="0" presId="urn:microsoft.com/office/officeart/2005/8/layout/vProcess5"/>
    <dgm:cxn modelId="{932F547E-0B40-4E35-B031-0C11F69E181F}" srcId="{05C5B07F-FA09-4E48-A8E5-FDADAB3FE16E}" destId="{6422A54E-5AF7-4D03-8B5E-3DB822E2C3B1}" srcOrd="1" destOrd="0" parTransId="{B15407A2-41F7-47AA-973F-8010C971890E}" sibTransId="{46589187-F959-42F2-988E-5C47DF5767C6}"/>
    <dgm:cxn modelId="{5B4C679D-ABE1-4EB1-ACDE-9DA9B16658B6}" type="presOf" srcId="{6422A54E-5AF7-4D03-8B5E-3DB822E2C3B1}" destId="{0C6FE722-642C-485B-8C7A-5B87F70F9AFD}" srcOrd="1" destOrd="0" presId="urn:microsoft.com/office/officeart/2005/8/layout/vProcess5"/>
    <dgm:cxn modelId="{01D17BA7-015F-467D-9331-84D2FDEF566D}" type="presOf" srcId="{C9B12416-ED77-4F71-BDC5-1833EE895F81}" destId="{357744F6-7A4E-4215-A56C-C0BD0DCEF200}" srcOrd="1" destOrd="0" presId="urn:microsoft.com/office/officeart/2005/8/layout/vProcess5"/>
    <dgm:cxn modelId="{C38E50AD-8325-4660-83E2-0BDE9C886542}" type="presOf" srcId="{CB62C414-D90F-49FB-8394-EF96EC902EE7}" destId="{628DD62F-1C65-48D9-9C60-4C9E2E100350}" srcOrd="1" destOrd="0" presId="urn:microsoft.com/office/officeart/2005/8/layout/vProcess5"/>
    <dgm:cxn modelId="{B25965B2-16CC-4498-A5B6-5159DFCAA543}" type="presOf" srcId="{D61E369E-C510-4C7A-B95A-2C42E71818FE}" destId="{B48E1BEF-7C15-4183-88E9-95E890072CF2}" srcOrd="1" destOrd="0" presId="urn:microsoft.com/office/officeart/2005/8/layout/vProcess5"/>
    <dgm:cxn modelId="{3C26BDC2-1A90-4AAB-9BFC-4D19EABC8EE6}" srcId="{05C5B07F-FA09-4E48-A8E5-FDADAB3FE16E}" destId="{66BA8C72-DDE6-4FC7-BB02-211136EA3B9A}" srcOrd="0" destOrd="0" parTransId="{F0D0A6D4-43C9-4651-A7D9-C638F7438E12}" sibTransId="{0E1B2D41-B7F1-4C43-A966-4581AA109D1C}"/>
    <dgm:cxn modelId="{5C023CC6-6FB0-46CC-9DEB-5F374844441C}" srcId="{05C5B07F-FA09-4E48-A8E5-FDADAB3FE16E}" destId="{CB62C414-D90F-49FB-8394-EF96EC902EE7}" srcOrd="3" destOrd="0" parTransId="{FD0CCCB5-9F1F-48DA-AB76-5DE702E4175E}" sibTransId="{3103C76F-40AE-4F35-B8E0-B35AC63C1142}"/>
    <dgm:cxn modelId="{B3C4D2C6-B121-4BDA-A55C-0D9961BDE6F9}" type="presOf" srcId="{46589187-F959-42F2-988E-5C47DF5767C6}" destId="{6D222FA2-2CAF-4E93-8477-1D52E27B1675}" srcOrd="0" destOrd="0" presId="urn:microsoft.com/office/officeart/2005/8/layout/vProcess5"/>
    <dgm:cxn modelId="{56CC3DE1-722E-47B9-B176-02EB5F77D2AF}" srcId="{05C5B07F-FA09-4E48-A8E5-FDADAB3FE16E}" destId="{D61E369E-C510-4C7A-B95A-2C42E71818FE}" srcOrd="4" destOrd="0" parTransId="{4C4FF81E-F78E-41E7-ABC7-ADF7FEAFC7C1}" sibTransId="{841915D1-79A2-4D9A-8840-1B99287FA87C}"/>
    <dgm:cxn modelId="{AFEABD4B-A2D9-4DC5-AA80-D37DD0D3FA09}" type="presParOf" srcId="{B5D97604-A6CF-485E-BB87-12DB679DA5A7}" destId="{F11FFC72-EE4C-4A17-B553-4840DB67D7C6}" srcOrd="0" destOrd="0" presId="urn:microsoft.com/office/officeart/2005/8/layout/vProcess5"/>
    <dgm:cxn modelId="{3D6AB2AA-BA3C-4D70-B30C-87F67FB253AF}" type="presParOf" srcId="{B5D97604-A6CF-485E-BB87-12DB679DA5A7}" destId="{8DF33B60-DEBA-46AE-9311-1C0F6F6F7CD3}" srcOrd="1" destOrd="0" presId="urn:microsoft.com/office/officeart/2005/8/layout/vProcess5"/>
    <dgm:cxn modelId="{4FC82424-42A6-4C6D-BD77-A5EFDC64F0B6}" type="presParOf" srcId="{B5D97604-A6CF-485E-BB87-12DB679DA5A7}" destId="{01016D02-CA49-4D3A-B911-F1D4E445E958}" srcOrd="2" destOrd="0" presId="urn:microsoft.com/office/officeart/2005/8/layout/vProcess5"/>
    <dgm:cxn modelId="{A1FDDC2E-BE01-402E-9528-16B199F30E78}" type="presParOf" srcId="{B5D97604-A6CF-485E-BB87-12DB679DA5A7}" destId="{FDFCA5ED-3BEF-4844-90BE-6D17F59F4C15}" srcOrd="3" destOrd="0" presId="urn:microsoft.com/office/officeart/2005/8/layout/vProcess5"/>
    <dgm:cxn modelId="{BA162824-61FF-4B1A-96DD-1316CB1FD622}" type="presParOf" srcId="{B5D97604-A6CF-485E-BB87-12DB679DA5A7}" destId="{CA7687E6-C021-4231-8C03-8EB98D038978}" srcOrd="4" destOrd="0" presId="urn:microsoft.com/office/officeart/2005/8/layout/vProcess5"/>
    <dgm:cxn modelId="{CFB502B3-211D-48B2-818B-0AC12AAF13CE}" type="presParOf" srcId="{B5D97604-A6CF-485E-BB87-12DB679DA5A7}" destId="{9DE0FD5B-7F5B-424D-962B-9DD91825544F}" srcOrd="5" destOrd="0" presId="urn:microsoft.com/office/officeart/2005/8/layout/vProcess5"/>
    <dgm:cxn modelId="{7A787DE6-809B-487E-A434-BB84F107A29A}" type="presParOf" srcId="{B5D97604-A6CF-485E-BB87-12DB679DA5A7}" destId="{63FE956C-FBE7-4DCD-9502-615FE6DC92C2}" srcOrd="6" destOrd="0" presId="urn:microsoft.com/office/officeart/2005/8/layout/vProcess5"/>
    <dgm:cxn modelId="{D9F2A671-2B88-4918-A79C-464BA148D59D}" type="presParOf" srcId="{B5D97604-A6CF-485E-BB87-12DB679DA5A7}" destId="{6D222FA2-2CAF-4E93-8477-1D52E27B1675}" srcOrd="7" destOrd="0" presId="urn:microsoft.com/office/officeart/2005/8/layout/vProcess5"/>
    <dgm:cxn modelId="{DA9E91CD-6C46-4755-8FA3-93241A4C26CB}" type="presParOf" srcId="{B5D97604-A6CF-485E-BB87-12DB679DA5A7}" destId="{67703C9A-39C3-43DC-8792-5C109A3C396D}" srcOrd="8" destOrd="0" presId="urn:microsoft.com/office/officeart/2005/8/layout/vProcess5"/>
    <dgm:cxn modelId="{F69072D3-3B2B-4D22-8834-EBCE82F5072F}" type="presParOf" srcId="{B5D97604-A6CF-485E-BB87-12DB679DA5A7}" destId="{FE85F679-2668-41F3-BADD-9585A98B573C}" srcOrd="9" destOrd="0" presId="urn:microsoft.com/office/officeart/2005/8/layout/vProcess5"/>
    <dgm:cxn modelId="{01E2C99F-C5A7-4AC8-8A6F-A14D7C2E4E94}" type="presParOf" srcId="{B5D97604-A6CF-485E-BB87-12DB679DA5A7}" destId="{6E8B0B9B-273B-4D6E-A3CD-5F30F6CF0291}" srcOrd="10" destOrd="0" presId="urn:microsoft.com/office/officeart/2005/8/layout/vProcess5"/>
    <dgm:cxn modelId="{AE54E6AA-55DC-49A6-9F32-25DA88BF0C0A}" type="presParOf" srcId="{B5D97604-A6CF-485E-BB87-12DB679DA5A7}" destId="{0C6FE722-642C-485B-8C7A-5B87F70F9AFD}" srcOrd="11" destOrd="0" presId="urn:microsoft.com/office/officeart/2005/8/layout/vProcess5"/>
    <dgm:cxn modelId="{6AAFB9A6-E53A-4282-BC37-76AFC1250BCE}" type="presParOf" srcId="{B5D97604-A6CF-485E-BB87-12DB679DA5A7}" destId="{357744F6-7A4E-4215-A56C-C0BD0DCEF200}" srcOrd="12" destOrd="0" presId="urn:microsoft.com/office/officeart/2005/8/layout/vProcess5"/>
    <dgm:cxn modelId="{424B90B6-3F99-4C76-8876-8C4BE8D17E48}" type="presParOf" srcId="{B5D97604-A6CF-485E-BB87-12DB679DA5A7}" destId="{628DD62F-1C65-48D9-9C60-4C9E2E100350}" srcOrd="13" destOrd="0" presId="urn:microsoft.com/office/officeart/2005/8/layout/vProcess5"/>
    <dgm:cxn modelId="{E8300764-8A66-47BF-8B55-6519DE614D59}" type="presParOf" srcId="{B5D97604-A6CF-485E-BB87-12DB679DA5A7}" destId="{B48E1BEF-7C15-4183-88E9-95E890072CF2}"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46D19-AE5C-4F61-AC74-A78839F56FF8}">
      <dsp:nvSpPr>
        <dsp:cNvPr id="0" name=""/>
        <dsp:cNvSpPr/>
      </dsp:nvSpPr>
      <dsp:spPr>
        <a:xfrm>
          <a:off x="1142347" y="1357113"/>
          <a:ext cx="912251" cy="91225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Life in Brixton in the 1970s</a:t>
          </a:r>
        </a:p>
      </dsp:txBody>
      <dsp:txXfrm>
        <a:off x="1275943" y="1490709"/>
        <a:ext cx="645059" cy="645059"/>
      </dsp:txXfrm>
    </dsp:sp>
    <dsp:sp modelId="{80FA561C-1336-43D4-B3FE-196C139CBDA7}">
      <dsp:nvSpPr>
        <dsp:cNvPr id="0" name=""/>
        <dsp:cNvSpPr/>
      </dsp:nvSpPr>
      <dsp:spPr>
        <a:xfrm rot="16200000">
          <a:off x="1460548" y="1193507"/>
          <a:ext cx="275849" cy="51363"/>
        </a:xfrm>
        <a:custGeom>
          <a:avLst/>
          <a:gdLst/>
          <a:ahLst/>
          <a:cxnLst/>
          <a:rect l="0" t="0" r="0" b="0"/>
          <a:pathLst>
            <a:path>
              <a:moveTo>
                <a:pt x="0" y="25681"/>
              </a:moveTo>
              <a:lnTo>
                <a:pt x="275849" y="256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591577" y="1212292"/>
        <a:ext cx="13792" cy="13792"/>
      </dsp:txXfrm>
    </dsp:sp>
    <dsp:sp modelId="{66786B6B-E295-405B-A751-AFC741DE6545}">
      <dsp:nvSpPr>
        <dsp:cNvPr id="0" name=""/>
        <dsp:cNvSpPr/>
      </dsp:nvSpPr>
      <dsp:spPr>
        <a:xfrm>
          <a:off x="1142347" y="169012"/>
          <a:ext cx="912251" cy="91225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Community</a:t>
          </a:r>
        </a:p>
      </dsp:txBody>
      <dsp:txXfrm>
        <a:off x="1275943" y="302608"/>
        <a:ext cx="645059" cy="645059"/>
      </dsp:txXfrm>
    </dsp:sp>
    <dsp:sp modelId="{0BC103BB-BC97-4D80-99B1-DD1E43C5AE2D}">
      <dsp:nvSpPr>
        <dsp:cNvPr id="0" name=""/>
        <dsp:cNvSpPr/>
      </dsp:nvSpPr>
      <dsp:spPr>
        <a:xfrm rot="20520000">
          <a:off x="2025524" y="1603986"/>
          <a:ext cx="275849" cy="51363"/>
        </a:xfrm>
        <a:custGeom>
          <a:avLst/>
          <a:gdLst/>
          <a:ahLst/>
          <a:cxnLst/>
          <a:rect l="0" t="0" r="0" b="0"/>
          <a:pathLst>
            <a:path>
              <a:moveTo>
                <a:pt x="0" y="25681"/>
              </a:moveTo>
              <a:lnTo>
                <a:pt x="275849" y="256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56553" y="1622771"/>
        <a:ext cx="13792" cy="13792"/>
      </dsp:txXfrm>
    </dsp:sp>
    <dsp:sp modelId="{1659D01D-545F-4BD4-83CA-B82C4C22BF11}">
      <dsp:nvSpPr>
        <dsp:cNvPr id="0" name=""/>
        <dsp:cNvSpPr/>
      </dsp:nvSpPr>
      <dsp:spPr>
        <a:xfrm>
          <a:off x="2272299" y="989970"/>
          <a:ext cx="912251" cy="91225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Music</a:t>
          </a:r>
        </a:p>
      </dsp:txBody>
      <dsp:txXfrm>
        <a:off x="2405895" y="1123566"/>
        <a:ext cx="645059" cy="645059"/>
      </dsp:txXfrm>
    </dsp:sp>
    <dsp:sp modelId="{52315521-E912-4A03-AE2E-3CCE611F70DC}">
      <dsp:nvSpPr>
        <dsp:cNvPr id="0" name=""/>
        <dsp:cNvSpPr/>
      </dsp:nvSpPr>
      <dsp:spPr>
        <a:xfrm rot="3240000">
          <a:off x="1809722" y="2268155"/>
          <a:ext cx="275849" cy="51363"/>
        </a:xfrm>
        <a:custGeom>
          <a:avLst/>
          <a:gdLst/>
          <a:ahLst/>
          <a:cxnLst/>
          <a:rect l="0" t="0" r="0" b="0"/>
          <a:pathLst>
            <a:path>
              <a:moveTo>
                <a:pt x="0" y="25681"/>
              </a:moveTo>
              <a:lnTo>
                <a:pt x="275849" y="256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40751" y="2286940"/>
        <a:ext cx="13792" cy="13792"/>
      </dsp:txXfrm>
    </dsp:sp>
    <dsp:sp modelId="{521C836C-573A-4BC2-8464-00C06B23D606}">
      <dsp:nvSpPr>
        <dsp:cNvPr id="0" name=""/>
        <dsp:cNvSpPr/>
      </dsp:nvSpPr>
      <dsp:spPr>
        <a:xfrm>
          <a:off x="1840696" y="2318308"/>
          <a:ext cx="912251" cy="91225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Treatment by the Police</a:t>
          </a:r>
        </a:p>
      </dsp:txBody>
      <dsp:txXfrm>
        <a:off x="1974292" y="2451904"/>
        <a:ext cx="645059" cy="645059"/>
      </dsp:txXfrm>
    </dsp:sp>
    <dsp:sp modelId="{8382431B-41D6-45AF-8D30-723013EB4579}">
      <dsp:nvSpPr>
        <dsp:cNvPr id="0" name=""/>
        <dsp:cNvSpPr/>
      </dsp:nvSpPr>
      <dsp:spPr>
        <a:xfrm rot="7560000">
          <a:off x="1111374" y="2268155"/>
          <a:ext cx="275849" cy="51363"/>
        </a:xfrm>
        <a:custGeom>
          <a:avLst/>
          <a:gdLst/>
          <a:ahLst/>
          <a:cxnLst/>
          <a:rect l="0" t="0" r="0" b="0"/>
          <a:pathLst>
            <a:path>
              <a:moveTo>
                <a:pt x="0" y="25681"/>
              </a:moveTo>
              <a:lnTo>
                <a:pt x="275849" y="256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242403" y="2286940"/>
        <a:ext cx="13792" cy="13792"/>
      </dsp:txXfrm>
    </dsp:sp>
    <dsp:sp modelId="{B83F9AB8-97AF-4643-A288-1C255A8FDAE1}">
      <dsp:nvSpPr>
        <dsp:cNvPr id="0" name=""/>
        <dsp:cNvSpPr/>
      </dsp:nvSpPr>
      <dsp:spPr>
        <a:xfrm>
          <a:off x="443999" y="2318308"/>
          <a:ext cx="912251" cy="91225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Racism</a:t>
          </a:r>
        </a:p>
      </dsp:txBody>
      <dsp:txXfrm>
        <a:off x="577595" y="2451904"/>
        <a:ext cx="645059" cy="645059"/>
      </dsp:txXfrm>
    </dsp:sp>
    <dsp:sp modelId="{09D707EC-7789-4972-BBFC-3AD986B38C7A}">
      <dsp:nvSpPr>
        <dsp:cNvPr id="0" name=""/>
        <dsp:cNvSpPr/>
      </dsp:nvSpPr>
      <dsp:spPr>
        <a:xfrm rot="11880000">
          <a:off x="895572" y="1603986"/>
          <a:ext cx="275849" cy="51363"/>
        </a:xfrm>
        <a:custGeom>
          <a:avLst/>
          <a:gdLst/>
          <a:ahLst/>
          <a:cxnLst/>
          <a:rect l="0" t="0" r="0" b="0"/>
          <a:pathLst>
            <a:path>
              <a:moveTo>
                <a:pt x="0" y="25681"/>
              </a:moveTo>
              <a:lnTo>
                <a:pt x="275849" y="256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026601" y="1622771"/>
        <a:ext cx="13792" cy="13792"/>
      </dsp:txXfrm>
    </dsp:sp>
    <dsp:sp modelId="{44023654-3C20-4E3D-90C8-1DB800E79B26}">
      <dsp:nvSpPr>
        <dsp:cNvPr id="0" name=""/>
        <dsp:cNvSpPr/>
      </dsp:nvSpPr>
      <dsp:spPr>
        <a:xfrm>
          <a:off x="12396" y="989970"/>
          <a:ext cx="912251" cy="91225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Everyday Life</a:t>
          </a:r>
        </a:p>
      </dsp:txBody>
      <dsp:txXfrm>
        <a:off x="145992" y="1123566"/>
        <a:ext cx="645059" cy="645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33B60-DEBA-46AE-9311-1C0F6F6F7CD3}">
      <dsp:nvSpPr>
        <dsp:cNvPr id="0" name=""/>
        <dsp:cNvSpPr/>
      </dsp:nvSpPr>
      <dsp:spPr>
        <a:xfrm>
          <a:off x="0" y="0"/>
          <a:ext cx="4274628" cy="11377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u="sng" kern="1200" dirty="0"/>
            <a:t>Racism Towards the Black Community in London</a:t>
          </a:r>
        </a:p>
        <a:p>
          <a:pPr marL="0" lvl="0" indent="0" algn="l" defTabSz="488950">
            <a:lnSpc>
              <a:spcPct val="90000"/>
            </a:lnSpc>
            <a:spcBef>
              <a:spcPct val="0"/>
            </a:spcBef>
            <a:spcAft>
              <a:spcPct val="35000"/>
            </a:spcAft>
            <a:buNone/>
          </a:pPr>
          <a:r>
            <a:rPr lang="en-GB" sz="1100" b="0" u="none" kern="1200" dirty="0"/>
            <a:t>National Front Actions:</a:t>
          </a:r>
        </a:p>
        <a:p>
          <a:pPr marL="0" lvl="0" indent="0" algn="l" defTabSz="488950">
            <a:lnSpc>
              <a:spcPct val="90000"/>
            </a:lnSpc>
            <a:spcBef>
              <a:spcPct val="0"/>
            </a:spcBef>
            <a:spcAft>
              <a:spcPct val="35000"/>
            </a:spcAft>
            <a:buNone/>
          </a:pPr>
          <a:endParaRPr lang="en-GB" sz="1100" b="0" u="none" kern="1200" dirty="0"/>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b="1" u="sng" kern="1200" dirty="0"/>
        </a:p>
      </dsp:txBody>
      <dsp:txXfrm>
        <a:off x="33324" y="33324"/>
        <a:ext cx="2913776" cy="1071114"/>
      </dsp:txXfrm>
    </dsp:sp>
    <dsp:sp modelId="{01016D02-CA49-4D3A-B911-F1D4E445E958}">
      <dsp:nvSpPr>
        <dsp:cNvPr id="0" name=""/>
        <dsp:cNvSpPr/>
      </dsp:nvSpPr>
      <dsp:spPr>
        <a:xfrm>
          <a:off x="0" y="1314808"/>
          <a:ext cx="4274628" cy="11377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u="sng" kern="1200" dirty="0"/>
            <a:t>New Cross Fire, 18</a:t>
          </a:r>
          <a:r>
            <a:rPr lang="en-GB" sz="1100" b="1" u="sng" kern="1200" baseline="30000" dirty="0"/>
            <a:t>th</a:t>
          </a:r>
          <a:r>
            <a:rPr lang="en-GB" sz="1100" b="1" u="sng" kern="1200" dirty="0"/>
            <a:t> January 1981</a:t>
          </a:r>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kern="1200" dirty="0"/>
        </a:p>
      </dsp:txBody>
      <dsp:txXfrm>
        <a:off x="33324" y="1348132"/>
        <a:ext cx="3149225" cy="1071114"/>
      </dsp:txXfrm>
    </dsp:sp>
    <dsp:sp modelId="{FDFCA5ED-3BEF-4844-90BE-6D17F59F4C15}">
      <dsp:nvSpPr>
        <dsp:cNvPr id="0" name=""/>
        <dsp:cNvSpPr/>
      </dsp:nvSpPr>
      <dsp:spPr>
        <a:xfrm>
          <a:off x="2" y="2600444"/>
          <a:ext cx="4274628" cy="11377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u="sng" kern="1200" dirty="0"/>
            <a:t>Black People’s Day of Action, 2nd March 1981</a:t>
          </a:r>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kern="1200" dirty="0"/>
        </a:p>
      </dsp:txBody>
      <dsp:txXfrm>
        <a:off x="33326" y="2633768"/>
        <a:ext cx="3149225" cy="1071114"/>
      </dsp:txXfrm>
    </dsp:sp>
    <dsp:sp modelId="{CA7687E6-C021-4231-8C03-8EB98D038978}">
      <dsp:nvSpPr>
        <dsp:cNvPr id="0" name=""/>
        <dsp:cNvSpPr/>
      </dsp:nvSpPr>
      <dsp:spPr>
        <a:xfrm>
          <a:off x="0" y="3913989"/>
          <a:ext cx="4274628" cy="11377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u="sng" kern="1200" dirty="0"/>
            <a:t>Policing </a:t>
          </a:r>
          <a:r>
            <a:rPr lang="en-GB" sz="1100" b="1" u="sng" kern="1200"/>
            <a:t>in Brixton - </a:t>
          </a:r>
          <a:r>
            <a:rPr lang="en-GB" sz="1100" b="1" u="sng" kern="1200" dirty="0"/>
            <a:t>Operation Swamp, April 1981</a:t>
          </a:r>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kern="1200" dirty="0"/>
        </a:p>
      </dsp:txBody>
      <dsp:txXfrm>
        <a:off x="33324" y="3947313"/>
        <a:ext cx="3149225" cy="1071114"/>
      </dsp:txXfrm>
    </dsp:sp>
    <dsp:sp modelId="{9DE0FD5B-7F5B-424D-962B-9DD91825544F}">
      <dsp:nvSpPr>
        <dsp:cNvPr id="0" name=""/>
        <dsp:cNvSpPr/>
      </dsp:nvSpPr>
      <dsp:spPr>
        <a:xfrm>
          <a:off x="5" y="5183139"/>
          <a:ext cx="4274628" cy="11377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u="sng" kern="1200" dirty="0"/>
            <a:t>Brixton Uprising, 10</a:t>
          </a:r>
          <a:r>
            <a:rPr lang="en-GB" sz="1100" b="1" u="sng" kern="1200" baseline="30000" dirty="0"/>
            <a:t>th</a:t>
          </a:r>
          <a:r>
            <a:rPr lang="en-GB" sz="1100" b="1" u="sng" kern="1200" dirty="0"/>
            <a:t> April 1981</a:t>
          </a:r>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endParaRPr lang="en-GB" sz="1100" b="1" u="sng" kern="1200" dirty="0"/>
        </a:p>
        <a:p>
          <a:pPr marL="0" lvl="0" indent="0" algn="l" defTabSz="488950">
            <a:lnSpc>
              <a:spcPct val="90000"/>
            </a:lnSpc>
            <a:spcBef>
              <a:spcPct val="0"/>
            </a:spcBef>
            <a:spcAft>
              <a:spcPct val="35000"/>
            </a:spcAft>
            <a:buNone/>
          </a:pPr>
          <a:r>
            <a:rPr lang="en-GB" sz="1100" b="0" u="none" kern="1200" dirty="0"/>
            <a:t>Other cities:</a:t>
          </a:r>
        </a:p>
        <a:p>
          <a:pPr marL="0" lvl="0" indent="0" algn="l" defTabSz="488950">
            <a:lnSpc>
              <a:spcPct val="90000"/>
            </a:lnSpc>
            <a:spcBef>
              <a:spcPct val="0"/>
            </a:spcBef>
            <a:spcAft>
              <a:spcPct val="35000"/>
            </a:spcAft>
            <a:buNone/>
          </a:pPr>
          <a:endParaRPr lang="en-GB" sz="1100" b="1" u="sng" kern="1200" dirty="0"/>
        </a:p>
      </dsp:txBody>
      <dsp:txXfrm>
        <a:off x="33329" y="5216463"/>
        <a:ext cx="3149225" cy="1071114"/>
      </dsp:txXfrm>
    </dsp:sp>
    <dsp:sp modelId="{63FE956C-FBE7-4DCD-9502-615FE6DC92C2}">
      <dsp:nvSpPr>
        <dsp:cNvPr id="0" name=""/>
        <dsp:cNvSpPr/>
      </dsp:nvSpPr>
      <dsp:spPr>
        <a:xfrm>
          <a:off x="3455182" y="1019583"/>
          <a:ext cx="739545" cy="739545"/>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3621580" y="1019583"/>
        <a:ext cx="406749" cy="556508"/>
      </dsp:txXfrm>
    </dsp:sp>
    <dsp:sp modelId="{6D222FA2-2CAF-4E93-8477-1D52E27B1675}">
      <dsp:nvSpPr>
        <dsp:cNvPr id="0" name=""/>
        <dsp:cNvSpPr/>
      </dsp:nvSpPr>
      <dsp:spPr>
        <a:xfrm>
          <a:off x="3463672" y="2285519"/>
          <a:ext cx="739545" cy="739545"/>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3630070" y="2285519"/>
        <a:ext cx="406749" cy="556508"/>
      </dsp:txXfrm>
    </dsp:sp>
    <dsp:sp modelId="{67703C9A-39C3-43DC-8792-5C109A3C396D}">
      <dsp:nvSpPr>
        <dsp:cNvPr id="0" name=""/>
        <dsp:cNvSpPr/>
      </dsp:nvSpPr>
      <dsp:spPr>
        <a:xfrm>
          <a:off x="3454412" y="3590237"/>
          <a:ext cx="739545" cy="739545"/>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3620810" y="3590237"/>
        <a:ext cx="406749" cy="556508"/>
      </dsp:txXfrm>
    </dsp:sp>
    <dsp:sp modelId="{FE85F679-2668-41F3-BADD-9585A98B573C}">
      <dsp:nvSpPr>
        <dsp:cNvPr id="0" name=""/>
        <dsp:cNvSpPr/>
      </dsp:nvSpPr>
      <dsp:spPr>
        <a:xfrm>
          <a:off x="3480657" y="4845395"/>
          <a:ext cx="739545" cy="739545"/>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3647055" y="4845395"/>
        <a:ext cx="406749" cy="55650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2BBA4-10D5-0E43-B015-5AAE7B9A8468}"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C4F2C-6E1F-5F45-A26E-D66A1FCE849F}" type="slidenum">
              <a:rPr lang="en-US" smtClean="0"/>
              <a:t>‹#›</a:t>
            </a:fld>
            <a:endParaRPr lang="en-US"/>
          </a:p>
        </p:txBody>
      </p:sp>
    </p:spTree>
    <p:extLst>
      <p:ext uri="{BB962C8B-B14F-4D97-AF65-F5344CB8AC3E}">
        <p14:creationId xmlns:p14="http://schemas.microsoft.com/office/powerpoint/2010/main" val="33192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2</a:t>
            </a:fld>
            <a:endParaRPr lang="en-GB">
              <a:solidFill>
                <a:srgbClr val="000000"/>
              </a:solidFill>
              <a:latin typeface="Comic Sans MS" pitchFamily="66" charset="0"/>
            </a:endParaRPr>
          </a:p>
        </p:txBody>
      </p:sp>
    </p:spTree>
    <p:extLst>
      <p:ext uri="{BB962C8B-B14F-4D97-AF65-F5344CB8AC3E}">
        <p14:creationId xmlns:p14="http://schemas.microsoft.com/office/powerpoint/2010/main" val="146444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3</a:t>
            </a:fld>
            <a:endParaRPr lang="en-GB">
              <a:solidFill>
                <a:srgbClr val="000000"/>
              </a:solidFill>
              <a:latin typeface="Comic Sans MS" pitchFamily="66" charset="0"/>
            </a:endParaRPr>
          </a:p>
        </p:txBody>
      </p:sp>
    </p:spTree>
    <p:extLst>
      <p:ext uri="{BB962C8B-B14F-4D97-AF65-F5344CB8AC3E}">
        <p14:creationId xmlns:p14="http://schemas.microsoft.com/office/powerpoint/2010/main" val="289223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4</a:t>
            </a:fld>
            <a:endParaRPr lang="en-GB">
              <a:solidFill>
                <a:srgbClr val="000000"/>
              </a:solidFill>
              <a:latin typeface="Comic Sans MS" pitchFamily="66" charset="0"/>
            </a:endParaRPr>
          </a:p>
        </p:txBody>
      </p:sp>
    </p:spTree>
    <p:extLst>
      <p:ext uri="{BB962C8B-B14F-4D97-AF65-F5344CB8AC3E}">
        <p14:creationId xmlns:p14="http://schemas.microsoft.com/office/powerpoint/2010/main" val="134548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5</a:t>
            </a:fld>
            <a:endParaRPr lang="en-GB">
              <a:solidFill>
                <a:srgbClr val="000000"/>
              </a:solidFill>
              <a:latin typeface="Comic Sans MS" pitchFamily="66" charset="0"/>
            </a:endParaRPr>
          </a:p>
        </p:txBody>
      </p:sp>
    </p:spTree>
    <p:extLst>
      <p:ext uri="{BB962C8B-B14F-4D97-AF65-F5344CB8AC3E}">
        <p14:creationId xmlns:p14="http://schemas.microsoft.com/office/powerpoint/2010/main" val="83101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6</a:t>
            </a:fld>
            <a:endParaRPr lang="en-GB">
              <a:solidFill>
                <a:srgbClr val="000000"/>
              </a:solidFill>
              <a:latin typeface="Comic Sans MS" pitchFamily="66" charset="0"/>
            </a:endParaRPr>
          </a:p>
        </p:txBody>
      </p:sp>
    </p:spTree>
    <p:extLst>
      <p:ext uri="{BB962C8B-B14F-4D97-AF65-F5344CB8AC3E}">
        <p14:creationId xmlns:p14="http://schemas.microsoft.com/office/powerpoint/2010/main" val="66181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7</a:t>
            </a:fld>
            <a:endParaRPr lang="en-GB">
              <a:solidFill>
                <a:srgbClr val="000000"/>
              </a:solidFill>
              <a:latin typeface="Comic Sans MS" pitchFamily="66" charset="0"/>
            </a:endParaRPr>
          </a:p>
        </p:txBody>
      </p:sp>
    </p:spTree>
    <p:extLst>
      <p:ext uri="{BB962C8B-B14F-4D97-AF65-F5344CB8AC3E}">
        <p14:creationId xmlns:p14="http://schemas.microsoft.com/office/powerpoint/2010/main" val="302670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8</a:t>
            </a:fld>
            <a:endParaRPr lang="en-GB">
              <a:solidFill>
                <a:srgbClr val="000000"/>
              </a:solidFill>
              <a:latin typeface="Comic Sans MS" pitchFamily="66" charset="0"/>
            </a:endParaRPr>
          </a:p>
        </p:txBody>
      </p:sp>
    </p:spTree>
    <p:extLst>
      <p:ext uri="{BB962C8B-B14F-4D97-AF65-F5344CB8AC3E}">
        <p14:creationId xmlns:p14="http://schemas.microsoft.com/office/powerpoint/2010/main" val="293656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3DFE-4577-864A-AAF8-90E6EAA5B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36D5D6-3878-6A4A-B9B2-AF26B5C1D1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55389D-7838-E542-A5B7-CD1DAECABC85}"/>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1818AB29-0435-B141-84C5-083B28593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8709E-00BD-9742-82F5-8B10B734D62C}"/>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02330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6C10-225A-3340-86DC-B18009B95C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442664-BF7E-9849-A95E-8F8B1BE6EC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910C3-7259-904E-91CD-29C49803C3E9}"/>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B7C324D7-0C11-9044-90D0-B90BA9B02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43FEE-7196-E347-9FAC-8F464CE6E831}"/>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10401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6D50B-DC1C-0E4A-810D-E9E6AD862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497780-4F6E-934E-9B0C-E515CD4410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E5512-39E3-8749-B97F-F82D0A2C67EB}"/>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0B1B69DD-9BE4-254E-9A7D-A3F753BC9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51F18-AECE-5D43-9385-9487F5D3ADD9}"/>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366665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2897-FE7F-6E49-AAEE-270D0736B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7A60C-202B-5641-97A2-E4C9E0C33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CFB6D-F6C5-1849-93E2-D9E4D07C1B1F}"/>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308B0AC3-B2E8-D741-89FD-41C7EC081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8D468-9D10-E84E-B57C-F73B20D91A75}"/>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88719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957B-0628-DA40-A059-BC6AA0DA0D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35289-BCC8-AD4C-85B8-83F9E76A6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DE83AA-7ECA-1947-A4B2-0D3AB9B4F64A}"/>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F16CD6AC-2DEA-F249-B1D1-8BEC1DB17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6C74C-4EA4-2440-BCBB-076D445A30EE}"/>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22462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0B88-E95B-924B-BDFB-41EA3EB4A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A96BB-7B32-2D49-9D19-9275078407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EB0013-615C-E546-B6C1-1504A44F2E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CDBE6-0C5F-6345-94F3-92050AA8BFA8}"/>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5C07108C-852F-C748-B7AA-0513F0EB5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B659B-F9E8-0549-A489-5C6946FFADEE}"/>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00872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9C47-23B0-C042-9C04-4E25D252F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B22A29-337F-8345-9CB3-79EEA4181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8EC128-EDD6-8D4D-A5EE-44D04DBBBB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F3162-C3F9-3143-92AA-0AE51BCB5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6F42EC-4B35-DA40-A31C-A28F1AAB8E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3E2CB2-99E0-204B-81E8-ADC80B8A5A8F}"/>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8" name="Footer Placeholder 7">
            <a:extLst>
              <a:ext uri="{FF2B5EF4-FFF2-40B4-BE49-F238E27FC236}">
                <a16:creationId xmlns:a16="http://schemas.microsoft.com/office/drawing/2014/main" id="{47E99362-FF08-8F46-A1FE-E7856D3D3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AB20C2-C9EE-8641-AB72-7F2DA3E4764B}"/>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6505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D2CA-0E35-144F-9482-803D2578D5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C8121D-C3F3-EC4D-A092-8317C319B7B6}"/>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4" name="Footer Placeholder 3">
            <a:extLst>
              <a:ext uri="{FF2B5EF4-FFF2-40B4-BE49-F238E27FC236}">
                <a16:creationId xmlns:a16="http://schemas.microsoft.com/office/drawing/2014/main" id="{C1AFC188-92F1-0E48-9455-976BDBB92D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753F6F-EE54-0B4D-8197-27580CEDD567}"/>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52824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E5ECB-136F-F347-950F-41606A5D9E92}"/>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3" name="Footer Placeholder 2">
            <a:extLst>
              <a:ext uri="{FF2B5EF4-FFF2-40B4-BE49-F238E27FC236}">
                <a16:creationId xmlns:a16="http://schemas.microsoft.com/office/drawing/2014/main" id="{2515E9C7-369B-DD44-9F7C-4E43D621F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2589B3-659F-4149-9A13-5E0C1E7DC04C}"/>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8403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E2FD-38F1-5C4A-9F9C-BA9CFC04B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9DA60D-E739-974E-BD73-F3C19497A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58E866-02A0-3E4A-BCC2-BBED4863D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408902-EF06-0844-B78D-B15F7783ABE2}"/>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9F416A52-49F1-364C-B127-F3E04FC0B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40E73-2339-BF4D-9792-7338CFB14273}"/>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08200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DD10-C24A-2F42-83FD-2D0C748AC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AA758A-4657-614A-9039-E388A4438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71B60D-C0C3-3448-B673-E84855866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97BCD1-E230-624B-9548-386DA07F81D6}"/>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4050CE5F-03A1-CA41-AAD9-24026DFC0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290AD0-1663-8E4D-88E4-E17A410B960F}"/>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4228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26B54-E011-0543-A6B8-545B827AF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A8154C-914D-4B4F-B375-61333C45A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A39CD-E024-4346-A46C-1D6A978F4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94B6E6C6-471C-8D40-ADFF-1DFCBF2A6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A00A0B-7187-3946-984D-2A755F7AE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26FDB-318D-D545-BE79-ADB8FC6540CD}" type="slidenum">
              <a:rPr lang="en-US" smtClean="0"/>
              <a:t>‹#›</a:t>
            </a:fld>
            <a:endParaRPr lang="en-US"/>
          </a:p>
        </p:txBody>
      </p:sp>
    </p:spTree>
    <p:extLst>
      <p:ext uri="{BB962C8B-B14F-4D97-AF65-F5344CB8AC3E}">
        <p14:creationId xmlns:p14="http://schemas.microsoft.com/office/powerpoint/2010/main" val="1870203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bbc.co.uk/sounds/play/p09d3m7d"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4.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3.jpeg"/><Relationship Id="rId2" Type="http://schemas.openxmlformats.org/officeDocument/2006/relationships/diagramData" Target="../diagrams/data1.xml"/><Relationship Id="rId16" Type="http://schemas.openxmlformats.org/officeDocument/2006/relationships/image" Target="../media/image27.jpeg"/><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26.jpe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tiff"/><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tiff"/><Relationship Id="rId3" Type="http://schemas.openxmlformats.org/officeDocument/2006/relationships/notesSlide" Target="../notesSlides/notesSlide5.xml"/><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2.jpeg"/><Relationship Id="rId10" Type="http://schemas.openxmlformats.org/officeDocument/2006/relationships/image" Target="../media/image17.jpeg"/><Relationship Id="rId4" Type="http://schemas.openxmlformats.org/officeDocument/2006/relationships/image" Target="../media/image1.png"/><Relationship Id="rId9" Type="http://schemas.openxmlformats.org/officeDocument/2006/relationships/image" Target="../media/image16.jpeg"/><Relationship Id="rId14" Type="http://schemas.openxmlformats.org/officeDocument/2006/relationships/hyperlink" Target="https://www.bbc.co.uk/sounds/play/p09d3m7d"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6.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6.tiff"/><Relationship Id="rId5" Type="http://schemas.openxmlformats.org/officeDocument/2006/relationships/image" Target="../media/image2.jpe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hyperlink" Target="https://www.bbc.co.uk/teach/class-clips-video/ks3-gcse-history-uprising/zqq94x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5513-6691-4901-985C-6EE559F6A5BE}"/>
              </a:ext>
            </a:extLst>
          </p:cNvPr>
          <p:cNvSpPr>
            <a:spLocks noGrp="1"/>
          </p:cNvSpPr>
          <p:nvPr>
            <p:ph type="title"/>
          </p:nvPr>
        </p:nvSpPr>
        <p:spPr/>
        <p:txBody>
          <a:bodyPr>
            <a:normAutofit/>
          </a:bodyPr>
          <a:lstStyle/>
          <a:p>
            <a:r>
              <a:rPr lang="en-GB" sz="3600" dirty="0"/>
              <a:t>Teacher Instructions</a:t>
            </a:r>
          </a:p>
        </p:txBody>
      </p:sp>
      <p:sp>
        <p:nvSpPr>
          <p:cNvPr id="3" name="Content Placeholder 2">
            <a:extLst>
              <a:ext uri="{FF2B5EF4-FFF2-40B4-BE49-F238E27FC236}">
                <a16:creationId xmlns:a16="http://schemas.microsoft.com/office/drawing/2014/main" id="{ADF7CF12-BC32-4971-AE81-E72557FE8141}"/>
              </a:ext>
            </a:extLst>
          </p:cNvPr>
          <p:cNvSpPr>
            <a:spLocks noGrp="1"/>
          </p:cNvSpPr>
          <p:nvPr>
            <p:ph idx="1"/>
          </p:nvPr>
        </p:nvSpPr>
        <p:spPr>
          <a:xfrm>
            <a:off x="838200" y="1825624"/>
            <a:ext cx="10515600" cy="2950561"/>
          </a:xfrm>
        </p:spPr>
        <p:txBody>
          <a:bodyPr>
            <a:normAutofit fontScale="77500" lnSpcReduction="20000"/>
          </a:bodyPr>
          <a:lstStyle/>
          <a:p>
            <a:pPr marL="0" indent="0">
              <a:buNone/>
            </a:pPr>
            <a:r>
              <a:rPr lang="en-GB" dirty="0"/>
              <a:t>Print: Slide 9 (1 for every 4 students), Slide 10 (1 for every student)</a:t>
            </a:r>
          </a:p>
          <a:p>
            <a:pPr marL="0" indent="0">
              <a:buNone/>
            </a:pPr>
            <a:endParaRPr lang="en-GB" dirty="0"/>
          </a:p>
          <a:p>
            <a:pPr marL="0" indent="0">
              <a:buNone/>
            </a:pPr>
            <a:r>
              <a:rPr lang="en-GB" dirty="0"/>
              <a:t>You’ll need to sign into BBC Sounds to use the podcast: </a:t>
            </a:r>
          </a:p>
          <a:p>
            <a:pPr marL="0" indent="0">
              <a:buNone/>
            </a:pPr>
            <a:r>
              <a:rPr lang="en-GB" dirty="0">
                <a:hlinkClick r:id="rId2"/>
              </a:rPr>
              <a:t>Brixton: Flames on the Frontline - Episode 1: The Fuse is Lit - BBC Sounds</a:t>
            </a:r>
            <a:r>
              <a:rPr lang="en-GB" dirty="0"/>
              <a:t> </a:t>
            </a:r>
          </a:p>
          <a:p>
            <a:pPr marL="0" indent="0">
              <a:buNone/>
            </a:pPr>
            <a:r>
              <a:rPr lang="en-GB" dirty="0">
                <a:highlight>
                  <a:srgbClr val="FFFF00"/>
                </a:highlight>
              </a:rPr>
              <a:t>Only play 3 minutes to 19.41 minutes</a:t>
            </a:r>
          </a:p>
          <a:p>
            <a:pPr marL="0" indent="0">
              <a:buNone/>
            </a:pPr>
            <a:endParaRPr lang="en-GB" dirty="0"/>
          </a:p>
          <a:p>
            <a:pPr marL="0" indent="0">
              <a:buNone/>
            </a:pPr>
            <a:r>
              <a:rPr lang="en-GB" dirty="0"/>
              <a:t>Video clip:</a:t>
            </a:r>
          </a:p>
          <a:p>
            <a:pPr marL="0" indent="0">
              <a:buNone/>
            </a:pPr>
            <a:r>
              <a:rPr lang="en-GB" dirty="0">
                <a:hlinkClick r:id="rId2"/>
              </a:rPr>
              <a:t>Brixton: Flames on the Frontline - Episode 1: The Fuse is Lit - BBC Sounds</a:t>
            </a:r>
            <a:r>
              <a:rPr lang="en-GB" dirty="0"/>
              <a:t> </a:t>
            </a:r>
          </a:p>
          <a:p>
            <a:pPr marL="0" indent="0">
              <a:buNone/>
            </a:pPr>
            <a:endParaRPr lang="en-GB" dirty="0"/>
          </a:p>
        </p:txBody>
      </p:sp>
    </p:spTree>
    <p:extLst>
      <p:ext uri="{BB962C8B-B14F-4D97-AF65-F5344CB8AC3E}">
        <p14:creationId xmlns:p14="http://schemas.microsoft.com/office/powerpoint/2010/main" val="58356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62850DE-B20C-4781-8D3B-9411DABBFE0B}"/>
              </a:ext>
            </a:extLst>
          </p:cNvPr>
          <p:cNvGraphicFramePr/>
          <p:nvPr>
            <p:extLst>
              <p:ext uri="{D42A27DB-BD31-4B8C-83A1-F6EECF244321}">
                <p14:modId xmlns:p14="http://schemas.microsoft.com/office/powerpoint/2010/main" val="1361403779"/>
              </p:ext>
            </p:extLst>
          </p:nvPr>
        </p:nvGraphicFramePr>
        <p:xfrm>
          <a:off x="1286278" y="1640437"/>
          <a:ext cx="3196947" cy="339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2FB08B9B-8612-41E0-9E1A-B02AE7AF5901}"/>
              </a:ext>
            </a:extLst>
          </p:cNvPr>
          <p:cNvCxnSpPr/>
          <p:nvPr/>
        </p:nvCxnSpPr>
        <p:spPr>
          <a:xfrm>
            <a:off x="5945079"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7" name="Diagram 6">
            <a:extLst>
              <a:ext uri="{FF2B5EF4-FFF2-40B4-BE49-F238E27FC236}">
                <a16:creationId xmlns:a16="http://schemas.microsoft.com/office/drawing/2014/main" id="{0B2B1D77-BEA1-4CA9-A815-D685D7D0359D}"/>
              </a:ext>
            </a:extLst>
          </p:cNvPr>
          <p:cNvGraphicFramePr/>
          <p:nvPr>
            <p:extLst>
              <p:ext uri="{D42A27DB-BD31-4B8C-83A1-F6EECF244321}">
                <p14:modId xmlns:p14="http://schemas.microsoft.com/office/powerpoint/2010/main" val="3522600374"/>
              </p:ext>
            </p:extLst>
          </p:nvPr>
        </p:nvGraphicFramePr>
        <p:xfrm>
          <a:off x="6374981" y="403934"/>
          <a:ext cx="5551466" cy="63209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34611176-F23A-4F88-BAE9-0696203488B9}"/>
              </a:ext>
            </a:extLst>
          </p:cNvPr>
          <p:cNvSpPr txBox="1"/>
          <p:nvPr/>
        </p:nvSpPr>
        <p:spPr>
          <a:xfrm>
            <a:off x="6362160" y="61235"/>
            <a:ext cx="3749507" cy="276999"/>
          </a:xfrm>
          <a:prstGeom prst="rect">
            <a:avLst/>
          </a:prstGeom>
          <a:noFill/>
        </p:spPr>
        <p:txBody>
          <a:bodyPr wrap="square" rtlCol="0">
            <a:spAutoFit/>
          </a:bodyPr>
          <a:lstStyle/>
          <a:p>
            <a:r>
              <a:rPr lang="en-GB" sz="1200" b="1" u="sng" dirty="0"/>
              <a:t>The Brixton Uprising, 1981: Causes and Events</a:t>
            </a:r>
          </a:p>
        </p:txBody>
      </p:sp>
      <p:pic>
        <p:nvPicPr>
          <p:cNvPr id="1028" name="Picture 4" descr="National Front (NF) march in London during the 1970s Stock Photo - Alamy">
            <a:extLst>
              <a:ext uri="{FF2B5EF4-FFF2-40B4-BE49-F238E27FC236}">
                <a16:creationId xmlns:a16="http://schemas.microsoft.com/office/drawing/2014/main" id="{E26E23D7-A4BB-4439-B9B2-CEC98C7D01B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5874" b="15771"/>
          <a:stretch/>
        </p:blipFill>
        <p:spPr bwMode="auto">
          <a:xfrm>
            <a:off x="10735856" y="465663"/>
            <a:ext cx="1327248" cy="928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d the New Cross fire create a black British identity? - BBC News">
            <a:extLst>
              <a:ext uri="{FF2B5EF4-FFF2-40B4-BE49-F238E27FC236}">
                <a16:creationId xmlns:a16="http://schemas.microsoft.com/office/drawing/2014/main" id="{79596443-3EFB-4731-94B9-ADB52FF8ACA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674" r="34868" b="19257"/>
          <a:stretch/>
        </p:blipFill>
        <p:spPr bwMode="auto">
          <a:xfrm>
            <a:off x="10735856" y="1793289"/>
            <a:ext cx="1327248" cy="1013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ty years on from the New Cross fire, what has changed for black Britons?  | Race | The Guardian">
            <a:extLst>
              <a:ext uri="{FF2B5EF4-FFF2-40B4-BE49-F238E27FC236}">
                <a16:creationId xmlns:a16="http://schemas.microsoft.com/office/drawing/2014/main" id="{9929EB72-D978-47C1-9708-1B0B7F28D98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872"/>
          <a:stretch/>
        </p:blipFill>
        <p:spPr bwMode="auto">
          <a:xfrm>
            <a:off x="10735856" y="3115190"/>
            <a:ext cx="1327248" cy="9246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en Brixton went up in flames | London | The Guardian">
            <a:extLst>
              <a:ext uri="{FF2B5EF4-FFF2-40B4-BE49-F238E27FC236}">
                <a16:creationId xmlns:a16="http://schemas.microsoft.com/office/drawing/2014/main" id="{87F30F8F-6B78-40F7-B035-40C849EC3FE9}"/>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 r="17879"/>
          <a:stretch/>
        </p:blipFill>
        <p:spPr bwMode="auto">
          <a:xfrm>
            <a:off x="10735855" y="4391985"/>
            <a:ext cx="1327248" cy="9697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rixton riots - in pictures | The Independent | The Independent">
            <a:extLst>
              <a:ext uri="{FF2B5EF4-FFF2-40B4-BE49-F238E27FC236}">
                <a16:creationId xmlns:a16="http://schemas.microsoft.com/office/drawing/2014/main" id="{D26EFACB-CBD7-4500-A55D-7ED2B4B9EFF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35855" y="5684122"/>
            <a:ext cx="1327247" cy="95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8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77564" y="160339"/>
            <a:ext cx="1201465" cy="830997"/>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defRPr/>
            </a:pPr>
            <a:fld id="{0CD78822-7D1A-452A-B38C-2F1981E6BB51}" type="datetime2">
              <a:rPr lang="en-GB" sz="1600" b="1">
                <a:solidFill>
                  <a:prstClr val="black"/>
                </a:solidFill>
              </a:rPr>
              <a:pPr algn="ctr" defTabSz="457200">
                <a:defRPr/>
              </a:pPr>
              <a:t>Tuesday, 09 January 2024</a:t>
            </a:fld>
            <a:endParaRPr lang="en-GB" sz="4000" b="1" dirty="0">
              <a:solidFill>
                <a:prstClr val="black"/>
              </a:solidFill>
            </a:endParaRPr>
          </a:p>
        </p:txBody>
      </p:sp>
      <p:sp>
        <p:nvSpPr>
          <p:cNvPr id="1040" name="AutoShape 28" descr="data:image/jpeg;base64,/9j/4AAQSkZJRgABAQAAAQABAAD/2wCEAAkGBhQSEBUUEhQVFRQWGBgWFxUWFxQYGBgXGhQYFhgUFBcXHCYeGBwjGhUWHy8gIycpLCwsFR4xNTAqNSYrLCkBCQoKDgwOGg8PGiwiHSQtLzQ1LCwsLSwsLCwqLCksLCwsKSkpLCwsLCw1LCwsKSwpLCwpKSwpLCwpLCwsLCwsLP/AABEIAMgAyAMBIgACEQEDEQH/xAAbAAACAwEBAQAAAAAAAAAAAAAABQMEBgECB//EAEcQAAEDAQUDCQMHCgUFAAAAAAEAAgMRBAUSITFBUWEGEyJScYGRobEUMtEjQmJygpPBFRYkM0NTVJLS8DSDorLCNWNz4eL/xAAaAQEAAgMBAAAAAAAAAAAAAAAAAgMBBAUG/8QALxEAAgIBAgQEBQQDAQAAAAAAAAECAxESIQQxQVETImGBMnGRscEzodHwBSPhYv/aAAwDAQACEQMRAD8A+4oQhACEIQAhC8ufRAekKlaLya3UhUHco211QDsleecG9Z608ohTJVGWyeTONjiN+gQGuDgurKi9JYiOdY5o3nRPLDeIeNUBeQuArqAEIQgBCEIAQhCAEIQgBCEIAQhCAEIQgBcLl5kfQJBeV80yBQDK3XkGJFaL8c6oaCewE+iiisEszxia5oOpIIo3aRxU1q5Sss7jFDGCG5E1pnt7e1VzsjWsyZVbbCpZm8FexwOneQ44Wtzedw3Z7VaitlhBw4QfpEOI7cS5el8CaxOewYSXBrxtBy27clkcS0+I4twa0bmhxPHOtpQ3RtLTyfhY7na0hAq5utd2E7uCWWjljIT8kGsbsFKmmzh3KC021xsEba5F5H2W1I/BJKqjiOKlso7bZNbi+NntGG22TcXHfYtAMcwbip3OG3Lh+KqSQGzT0HuOzb+I7kjuJx9oip1qd1M1q+VH7IbS40/lW5wlsrIebmjf4G6VteZc0OLLJibVTJddElWBMMS2zeOoXKoqgOoXKoqgOoXKoqgOoQhACEIQAhCEALy40C9KG1HolAJ73vOlQDTiqd02f353tOGNvRB2nMl2fgpI4Q+SIOAze8njh0CrXhyqc2Z8ZYDECWEfOpoSPgqrbFWtym66NSzJ4IIeWkmOrmtwbQNQOBrnRKr4s5ZM+oycS5p3hxrUeKuy8lZS4c3R0bs2uqMgesE5va8LKxgjkaJXMAAAFSKCmZ2LmyjOyL8V4x3OPKE7INXPGHtkXcmbs56GZpya4tAP0gCa91Qqf5qWjHhwCnWqMPbv7lIeVb2tDYWMjaNABVQP5S2g/tD3BvwVblRpUX0ISnw2mKlltdh7fNwUsjWsqXRmumbq1xd+dVjarR3Lfc8k7GF+IE51A0Aqfw8VonGzmYxlrOdpizaM+/erpVQ4jEoPHQulRDikpweOm4j5IXQcXPPFAB0K8dXfh3lF83sHSFzf2bXNaMs3HKp3f/K0tutRijLg3EBmRUCgA1z1UVgkEsYfzTRi6QHRNa7Tlkt6qEaloXM6dMI0rw1zMrYr7LG0Vr84ynFgtwfK9nMtbgIDjVu0VFMs1NaLaBJzcbA59KnQBo3uNPJW61gtVkWsiL84nbivTb+edGk9xTt14mMgStDQTQPBq2p2OqAQvV63iYWYwzE0a0IFO7asOaW48SKTb6CUX1J1HeBXoXvL1H+B+C0VllLmAkUJ2A180WqRwbVjcR3E4fOhUs7ZJZWMmf8AyrL+7f4FSwX04EBzXN7QQmN1298rcRZgadOkCT3AKLlDNSMDaXAjuNUTT3QjJSWUMbPNiFVKqN1g4AryyZBCEIAQhCAFHO2rSpFWts+FpQGfncBUVo9jucYdmlHBSOuqC0s599WdehoDTUn4qvDY+fmodNXHc2uQ7SqPKa+MbuZjyjZkabSNnYFrcRKEYedZNTjLK4QzNZ9Dl78pC4c3D0IwKVGRIGXcKJVZ7BJJ7jHOHAZeOigUkloe7Vzj3mncNAuNO3W8yPPSudks2F783bR+6Pi34qGS5526xP8ACvooYrU9vuvc3scU6ujlLOZGsykxEChyNNpqNw3rMI0yeN19CyuNFjxun7fwT8jrFQySvFMIwiopxcc+4JJbrwL53Sg0OKreFPd8vxWk5V3yGt5lh6R97g3d2n0WQVt8lWlVF8ufzLeKkqkqYdOvqfQbVaOcsTnj50RPi1R3Pa3CzxgRPPRGYw0OXEqvYTW7TX92/wBSmNxf4aL6gXTg9Uk/Q68G5TT/APIvuaX9ItTiCKFpINKjonWil5LNxRuld70ri49mgHcF4u5lbTam78P+0qTks6kJjPvRuc0+NQe8FRr5r3IVLzRT5b/cYXhZRJG5p0II79hS27SZ7Fhdm7C5h7RUA+ibWqYMY5x0AJ8Al3JmAts7SfnVd4mqtkszx6F81mzHdMjuu8KWLGdWNINd7ch+CsPvCtl50almX1jkB/MUphbSWSzbHSh/2CMZ8x5rt3mhFmPzZq/YHTB8aBUxtey9vc142tYj7e5oLFBgja0bAB4BJL0kx2imxtB36laGuSzdh6Tw7rF7vF1B5NW2lhYN9LCwaGyso0KZeWDJelkyCEIQAhCEBwlIL2tNTTYMzx3DvNE5tclGlI7JFzkjAd5kd2A0YEBHelo9ms1P2spzO6up7h5rHAJvyotvOWhw2M6I7dvn6JQuFxduufyPNcdd4lvoixHZ2UBfIBXY1pce/QDzVmCxQOy58t+tGQO81S6o4JxdlwF7eclPNxDOpyJ7Nw4qqtanhRyVVLW8KOSweR7yKxyRvB25j0qvT5o7E0tjOOc5OfsbwHw8VFbuUAazmrK3m4+to476bu3UpGrJzrr/AE1v3/gutsqqf+pebv2+R17ySSTUnUnU8SuAbkJ7yWujnJA8joMNe12zw/BUVwdktJq1Vu2aj3NH+Tn+ytibhBw4STXaMyKcVYuyzPjiax2ElooCK55baqG9L2MAxOjLmZCoI28FJFb5HNBEJoRUdNu1d5aIvHVI9MtCnhc0v2ILBdsjJpJHFlJKVAxZUBHRr2qa0Xc4Sc5EQHHJzT7rqaHLQjeo5b7EbgJY3sBNA40LfFpy70wnkIbVoxHYKgeaklF7IzFQw0ugvmsUkxAlwtjGrWkkupoHGgoOATRjaCiU2K/HSvc1sRqw0dVzd5GW/RX7Xb2RNLnmgH90G9Iyi1qTMwlBpyT9yD8nD2jnfoYaba1rXwyQy7ALQZd7MNONdfABQw3hLJmyGjdhkdhJ+yAaItd6yRNLnwkgbWODh31ANONFHyYyRzXjONs59y9bH0jedzSfJJbmb0hwa0eVfxTG1T47K51KVZXxFVUu4Uk7mHxYFcnk2E8rKHYXUIWQCEIQAhCEAsvqWjeKr2GjBM/YwBg7GNz81Je3vMH0m+oVac0sMzusXnxdRRm8RbIWS0wb9DEueXEk6nM9pzU0NrLRRrWV6xaCf9VQq6u3ZZQ8lz/1cYxP47mDiSvOx1SltzPKQ1Oe3Md3Vb8MLpbSGFpyYMDQ5x4cKpLed8PndVxo0e6waD4lRW+3OlfiOQ0a0aNGxo3fiq4Vltza0J7fcuuvcloi9vuAQpbPZnSOwsaXHcPUnYtRdXJACjpsz1Rp371Cqidr2RCjh7Ln5UKLluB05qatj2u38G/Fbqz2ZrGhrRRoFAFKyMAUAoBuXSF26OHjUtuZ6HhuGjQtufcQ8sj+jdrmq1ZLRKI2gRA0aP2muX1VU5Zn9G+2PQpzZPcb9UeiJPxX8kYSzdLfojO31I+QtZO3mYqgl46ee6o93tIWjgAwjCaigp2LtoY0tIcBhpnXSiQ8kZDhkaKlgd0Dwz08vFPgsw98hf67cPfV+DnJ0/pFp+t/ycvDW+0W52LNkOg2VG2nb6L3yfH6Tafrf8nLll+Rt0jXZCXNp3mtaV8QqOcY55ajXj8EU+Wrf9zR0Xl4B1XarO8q7KGMEjS5ri4A0c6hBB2VW3OWmOTetnoi5YyPJ4QYnNGmEgDuySWxTUkbxY3xAwn0Ti77G1jRSuYFSSTU04pNeNnLHEDfijO+vvM7VJciyO63NG05Lqz1nv8AoKOyPFTt5QBSMjpCoWa9Gu2q811UB1CEIBTef6xn1m+qpW//AKcabv8Amrt7ZOYdzmnzCrTR1sUrerjHg6qrs3g/kVXLNcl6MwxV60zBsLI2nXpvp1jkG9w9VRXWsqQAKkmlN52BeeTa5HlItrOOp2i0F08kXP6UvQb1fnHt6qbXHydbEA+ShkPg2uwceKemtMtdi6NHBr4rPodjh/8AHr4rfoV7HYGRNwsaAPXtO1WUqsF5SPlexzWAR0xEOcdRUYaj1RZ7bLMHOjwNYCQ0uBJdTInIigW/GUUsI6UZxxiP9wNqrjill23k+SR7HsDSwN21rWuYy0oFHftsliAewtwVAdVpJaD87XPsWfESjqM+KtOroF93ZJO3ACwNqCK1rl5KxHHOGgfJZAD5+xWA8mOocMxk6mWmtFUuh8rm45HAg1oA2mVcnE12604qOIqWe5HTHVlZyzxPdksuUktGbWRile1xqfRWorIIo8MTRloCSB2k0KqxWt8z3c2cMbCW46AlzhrhrkAN+1dktb4XtEhxRuNA+lC0nQOGme9FpW/7haV5v3ILBds0cr5PkzzhqRV2WezLPVMLwu5kzaO1GbXDItO8HYq1+WuSOMPYRSoBBbXU0rWqtvjkwANe3HvLcj3VWIxjFOBiMYLMMZ/6V4WzsFDglGx1Sx3eKEHyUVsu2SeglLWsBrhaSSTxcQMl7sb5jAXOc0OIqKNyFN9Tnoortlmlia/G0F2zBWmdOsjw9nncw9MsReXlZG8baCm5eZoWvFHCoVK7rwLnPjeAHspWmhB0cK5qKK0Pme/C7Axji3IAuc4anPIBT1roWeIsbfQkdcjCa1d4hSC6I6Uoe2qqNtUrJwyQhzMLnBwFCaUyOwU4IslofOwyMkAOxoAIH0XVzJ7KJ4i5BXJ7dewWu7g3OuXWAzbxPWCmu+1mpa7Uf3UKW67cJ4qkUObXDiMiEvkjwGvUdhPFpzb4KSllZRbFqSyh+hRwPq0LikClfMdWHsVe7nY+dbscA8djm0PmEytjKtSS75ML2HZV0R7+kz1osPfYYyjGSRlpIOwkeGS0vI66gSZnDTJnbtd+CXcp7HzdocdjukPxHitOZPZrCN7WD+Y/+yuRw9WLJOXQ4PDUqNsnLlEV3vfGO1RxtPQZI2v0nYvQadq1oC+WxTFrg7aCHeBqvqEb6gEaEV8c1tcLd4jk2bnA3O1zk+4nuxlbRahxaP8ASfioLntog+Qm6JBOBx91wJqADvCsXV/irV2s/wBpTK02NkjcL2gg7/wVsItrK57l8ItpSjzTf3PbIm4sQ1IArvAqR6lFpgD2FrhUEUPekt2YoLRzBJcxzcbKmpG9tfFPqq2D1LcuhJTTyvmZm7ZnUNlNatdTF/2tSa+X2k8vCTm4HkZYWGncMkvso/T5f/G31TG84ccMjRqWkeSrhtB+5VWmoP0yvoV7ggw2ePi0E9pzUl9WcPs8gPVJHaMx6KPk/Nis8fBtD2jIjyUt8TBsEhPVPnkPVSX6fsTWPC9hRb58d3scdTzde5wC0TRks7bocF3NB1AZX+YFaJmgUa/i9l+SNXxb9l+SpYh8gPqn1KV3FecbLM0OdSgNcj1jwTWwD5EfaHmVR5PRB1ka05g4gfEhN9Ucdn+A86o47P8AB7uyMvmkmIo1wDWg5EgauI4qsXOskjyWl0MhLqjMscdajcp+TspDXQu96JxHa05tP97k3yI3rEY6opp7/nqYhDVBNPD/AD1ILPPHKA5hDhsIoe3sVC2SMszMMTKvkJwsG0nUngFXtdmFntEb4+i2RwY9uw10IG+qtzx1tkZpkI3Z7AcQWXJ4ffl9Q5OSaxh5x9SS4rvMUVHGriS53aVWvT3pfqsPeHJy1IrdLiLyPnOawdgzJVyiorCNiEVFaUNrAegELtiZRoQpEiWRtQs3a4KPc3TGMuDhm0rTpZe1ixN4owhZfEHtNmDgOmwkEbdzh5VXnltaKRRs3ur3NHxIXq77WWvB6xDJB9KmTh4eaXct5PlmDcz1J+AWlxKUa5S7nP42KhXOS64M/wA2cJcBkDTvIrTwW05KXtji5s+/HkN5bsPbsWUsYxRTN3Bjx9kkO8iPBV4J3McHNNHDQj+81zarvBkn0ZyeHtdElJcmtzb2OGQSzkxuAkpQ9HKjSM8+yilu+2StjAlhfiAAq2jq5bRWoKX3Zy0aQBMC09YZjtI1Ca21vPxgwygUNQWnI8CRoutW4y3hI7VEoTWYS7niyWZ75+ee3CA3Cxp1oTUl1NvBNl8/vS87XDUAuc4HNpeW5dYGhqoIL8vAjKIn/Pb/AEq+MdJsxjpNhBZJBanSYRhc0N97MUOumabL59+V7x/cn75n9K9uvi37IX980fwSMVERgo/3uattifFI50YDmPNXMrQh3WadM9oXZrI+ZzcYwxtOLDUEuI0xUyAG7sWR/LV4/uHffR/0oN+Xh+4d99F/So6Fy6GPDXLobe8bEJYnRnIEa7tx8VXhknDQ0xtLhljxdE8SNR2LIfl68f4d330X9KPy9eH8O776L+lZcVnJlwWc8jcshLYsIzcBtyqdpO6pqq1x2J8UeB9MiaEGtamu4Uosh+X7w/h3/fQ/Behyht/8PJ97D8E0rORoWU+xqZLA8WrnW0wluF4JNTxHYvNninic/otewuc5oxUIqa6kUKzg5RW7+Gk+8gXo8pLZ/DS/eQKOhZ2MeElyZoxZJJZWvkAaxhq1gNSXdZx4bldex/OA4gI6GraZ4thqsa7lLbf4WX72BeYrxtkjgHwNa3bjmMh/lY0DzUlFIkoJdTWW28KgtjNSdXbGjt3pfZosbwB7jNOJOrl6s1ke8AOoG9VooO9ObPZQ0ZKRN9kSxtoFxe0LJgFHOOiVIvEoyQGZcaO/zmehS7loP0kbsDf9zkwtRwudwex3gafiq/LmDpxv2EFvgaj1Wnxf6TNH/Ipul49BbdtlaJGuZLG5ujmuJYS0ijgQ7goL2u0wvpqw5sdsI3doVaz2MyDolpPUJzPFoORTm58bh7NMx5jdk0lrqsO8GmQ9FzYpTWnG/Q5EYxsjoxjt13EKt2C3PhdiYaHaNh4EbV6vS6nwPwu0OjthH97FVC1/NCXqjV81U+zNvaA21WcSMHTFSBxGrCo7qDK5AYSA4cN48aqlyKtHTkZsIDgOIND5EKxZhgmc0aCRwHYQHLv0WeJBSPUcNb4takzQiyN3I9kbuUsZyXpXl5D7I3cueyN3KdCAg9kbuR7I3cp0ICD2Nu5HsbdynQgIPY27lz2Nu5WEICD2Nu5DbI3cp0IDy1gC9IQgBCEIAXHBdQgM3ekHTI6wI/Eea83xDz9iDh7zMz3ZOHgmF8WckVGozCo3ZbAx1Hfq5PAPpmD2qE4ak4kLa1ZBxfUxBVqC8ZWZNkeOFXehV7lDcZheS0fJk5Hd9E7uCpsvZ+QeGyADSRoOW4HWneuA4uuWmTweY0yqk4yeGObntJtTHWeU4jTEx594b6+I8UhnjLHFrhmDQ9qdXPf1JWBsUbA4hpLQa0Pbxoucp7ATa6MFS8A0G/MK6yKnWpZy0bF0FZUpJ5a2fy6E3ImImZ7tgbTvJ+AVxkmKd5Ghky+yKH1UsMYsdmw6yv8AU5eAUdy2bp76ep1XT4atwrSfM7PCVOqpRfM0sOgXtcaMl1bJsghCEAIQhACEIQAhCEAIQhACEIQAhCEAIQhAeJI6hZ+3WXBWoxMd7w2ji07CtGopoQ4UKAz0F5YG4ZPlYTkHbQNzhvUD+Ttmlzikw/Ry9HaKxenJtrwcte0eYoVmLZyUnH6qeVn8r/HGK+aqsqhZtJZKrKYWfEjQ2bkpHG4OfN7pBHujQ1zzKnvjlbBDmHNxaYiQBwz1PYFjxyRtTzSS1Slu5rY2eYqU5ufkFFG4Owlz+u8l7u4u07krphWsRRiumFaxBFmyOMxElS57h7xBAaDsaCNVortsWAKSyWAMCtgK0uOoQhACEIQAhCEAIQhACEIQAhCEAIQhACEIQAhCEAIQhAcovJhB2LiEACAbl7DUIQHUIQgBCEIAQhCAEIQgBCEIAQhCAEIQgBCEIAQhCA//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1" name="AutoShape 30" descr="data:image/jpeg;base64,/9j/4AAQSkZJRgABAQAAAQABAAD/2wCEAAkGBhQQERQSEhQWFRQSFRcUFBQYFxUYFBYWFRYYGRgVGBgYGyYfFxwjGRcVIC8gIycpLi0sFyAxNTAqNSYrLCkBCQoKDgwOGg8PGiwjHiQtLC4qKi8tLCwqLzQsLCwpLCwtLCwsLCwsLCosLCwsLy8pKS0sLCwsLCwsLCwsLSksLP/AABEIAMEBBQMBIgACEQEDEQH/xAAcAAEAAgIDAQAAAAAAAAAAAAAABQcEBgECAwj/xABBEAACAQIEAwYEBAMGBAcAAAABAgADEQQSITEFQVEGBxMiYXEygZGhI0JSsRTB8DNicoLR4QhDU5IVVGNzorLC/8QAGgEBAAMBAQEAAAAAAAAAAAAAAAECAwQFBv/EACgRAQACAgICAQIGAwAAAAAAAAABAgMRITEEEkETYSIyUXGBkaGxwf/aAAwDAQACEQMRAD8AvGIiAiIgIiICIiAiIgIiICIiAiIgIiICIiAiIgIiICIiAiIgQXbTHYijhHbBhDXuoQPtqdbX0vluRfTSV93d942OrcSOBx2U5kZhZFVkZBm3Q2YEX36Cbr3i4hEwgzsFvUWwvZm3zKmoN8t9theVt2S4jTwPEUxOLQUv4kGlSLN5kBNs7lvyaWzE8/e2XtPvr4axWPTfyvKJwrXnM1ZEREBERAREQEREBERAREQEREBERAREQEREBERAREQEREBERAREQKu7xeJUlx4qYgZqXD8E9XJexqVcU/hIg6Hy7+55SiON8cqYqq1Wq13bl+VVGyKOSgaWm699/Fc/FKyIfLTp0Uccs6qzfYVPvK1fa53Y3gfT3cfiatThFI1iTZ6i0id/CU2UX5gHMB6Cb/NB7lO0CYrhdJFGVsL+BUW/Mah/Zgb+4PSb9AREQEREBERAREQEREBERAREQEREBERAREQEREBERAREQEREBIPtj2to8MwzYiuTYHKiD4qjkGyD6HU7AGZ/GeMUsJRevXcJTpjMzH6ADqSSABzJnyn297fVuLYjxKl1pISKNEG601PP1Y8z+wgRvG+NHG4mtWZcrV6rVCoJIXMb2udTaRtdtbDYTcV4XSp8NDth38Wp5hUJOcgjysoA0Qm+nMC99raUd5ETta1dPoDuL4C+DNRmLZcXTpOotZdFLgjro5102Pra4ZqPdQan/hGD8ZSrClYX3NMMfDb2KZSJt0QiZj4IiJKCIiAiIgIiICIiAiIgIiICIiAiIgIiICIiAiIgIiICcGa7x/t/g8BiKWHxNXw3rDMpIORRewLtsoJB+mtprPfL3hDA4TwcPUAxOJAy5Tdkom+aqCNr2yg+pI2gaD36d4QxVX+BoG9Gg16rg6VKo0yjqqaj1N+gmd3RdzyVkTHY5bo1moUDs68qlTqp5LzGpuDaaP3a9hH4viwpuKFIhq79F5Ux/eaxHoLnlPq+nTCgKBYAAADYAaAQPKlhES+VVF97AD5T5F7wuH+BxTGU7WtXdgOWVznX7MJ9gyhP+IvsytOrQxyCxrXpVehZFBRvfKCP8ogWx3c4kVOFYJh/5amvzRQp+6mbHKy7gOOGvwzwWtfC1Wpj/A/nUn5s4+Us2AiIgIiICIiAiIgJxeDMfxNvnAyLzkTxD7D0nek1xA7xEQEREBERAREQEROLwOZxIPGdraVLEDDkG5JDNplUZM1yfqPeafx7vhFNkGHpBwVVnz3DKS2qWGl8o+pEpN6x8qzeIWbeJTHFe9/EVVK0kWiDazAlmBDg89NQCtvWQuI7y8e4zCqQ7U/DAAA5klrbBvX0Ej6kM5y1WB3qd2A4uqVKTiniKIKqWvkdCb5GtqLG5B9T10oCp2Jxn8cnD6lMrXdhTQNfIV186tzpgAm45AyzcJ3oYtGqMzZs3h5VOqKqXzADqwtc77zeexHbqji1priCv8UoPmKgAl3KgIetstwOvoYjJErVyVtOk52L7JUuGYVMNS1t5qj2salQ/E5/YDkABJ6cAzmaNCVv3+4PPwlm/wClWpP7XJT/APcsiVn379p6WH4e2FYK9XFWCIb+VVYE1TY6WIFvXrYwNP8A+GziFq+LoX+OnTqAf+2xU/8A3EvyUF/w44EDE4mo1gfBCoDe5BcZiPTRfrL9gIiICIiAiIgIiIHDDSR5fcdBvMvGYtaSNUqHKq6k9PpNIfthUdqQo0hk/jP4d2Y3/DennWoNrG1xbkRJTEbbcT5t/wAo56TIwZ8o9ZHJiFqCmyMGDgeZSCpANiRbQmZ3DhZMv6dPpCGVETgmQOYkTju1WFof2lemD0BzN9FuZr2N718MulNXqH2Cj76/aJnSNxDd4lWYjvgqVLrQpICN2YswH0sPvILiPbfHVdBVYA/9PIij5jzTOclY+VZyVjuVx8X4smFovWqGyopa3M2Gw6k7TAw3bDD1KauG1ZQSlrst+TcgRKJx5qFs2c1GGrKxLN6kHf6yZ7N8UU6Dn6/v0mU5ueOmM5p3xHC0sT2sOY5F0tYBut99PSYFfj9ZjfNbfbTe0hVqg6z08SPeZW9pl4Y7C+Lcncm5PMn1mmcf4ZkueZGp6WG/0m7sb6kyM4hh7j/fWUtKkq4IBIt72+c4ZPKRe1za/Tb+V5JcbwLocyKLD9uh+fP1kTSqBwb72sRzBtaRHKnrOtvfNcZhpcC39fOcKCmozXvcciNLaEbThBsOnX00nc6n3FvkeZ6e0lXpandp3itVcYXEvmuMtGqbAki5Ku3MkWsfS0tET5XGJCgsNMnwnrY6fcT6a4FxQYrD0a62tVpq+mtiwBI+RuPlN8dpmOXVitM9s+RXG+zmGxQzV6FKqyqwVnQEqCNgdx8jJWdKwurex/aatVCd3OIKcSw9jlDsyMBexDI3l9rgfQS/RPnrsp5MdhiOVdPu1v5z6GEmQiIkBERAREQETyr4laYu7KoG5YgD6maP2x7yqdAUxhalOo2c+JuwCqNgdjc6XB0kxGxsva+jnwOJH/oufot/5SruyvFKdKmq1Dly4ulXudsiqVY+vy6TM4n3oVa1ABAoWopR7qdAwIve9gbTUMZTTQ075bDRjqOuvOVraJnSstubtWcJg6FDBgCpTrMXUgZPBLuTbW+xB0nv2f7e1KZrEUjWbFVmr0xmypTUqBks1z+Un5zW+HcA8MCpWZKJdC6EkvUcWBHlHw3uN7aTMweLFNKdWjTVAaXmq1/MQ5I1praw5jQGLfbhpE/HbZ63ajHVTbPTog7eGucnfTMx309Jg1MEav8Ab1a1bc6uQhHooO4109J2w9TOgcH4rFioN+QDgb6aTvWNwbnX4iBfW3w1Ftz/ANDPmM3meRMzWZ1+z0KYMet9vCnw2nTTLkU+UAsBfPmI256dOk1jjPDHpVBlI8Ei4bY3vsT7TbWq5blrWGrkfluNKinoech+Lcbp2Ksoc2I0+ENa2YH10uPeV8fLk9/md9sfLxY/TczETHTXGZaosr2AOttL8rX5XP1ijiDc6WRNNPNfpYWvf0mQUR1sbZW0IOgBPU8vedxT8M5UKkBhtcqwFr67nTS5nrTLwNxp4YSiACcuXMb9X/zan9554rDtSbxKYIDWLrbVujj/AEEzaqH4guhPMHKRfVQfacqhHwouV75ABcjzEeSx0N9JG0xfnbJ4Z2gVwDpqNufuekl6GPB2Ivz5zSsfgTTY1EBuD+IgGreo6Ecxz952wfFwQCDpe4A3GnPqJeJn4axbjbeqmIG/9aTGq1L7c+u4mvUOKnrY8gd/vtPU8XGmoJ59T6CT7J9oe+Mo3BOlh8ydP3mkcRwhD5qQI69Bbl9psmK4lmJAFra+595C1K1yCbXucp5G19DJrM72Rf1Y2Hq5wD/XtO9Wra/XkPX+jMd08I5hotzcft9yftMnhPBK/Eq3hYVS36jsq9SzbKNvU8gZrraYx+88MaqCx8NVz5uQBO2tgB9fqZZ/dP2u/hyMHWYCk39ix2R+a35Bv395t3YHu0o8MTM1quIcWeoRooO6IDsOp3PptK67a9lv4HEsqg+DUu9I8rc0v1U6e1p0466dUVisahfAkX2ox5oYOvVX4kptl9zoPuZXHZbvKqYen4VcGqFFqbk2YW2VjbVfXcevKR7Qd4uHxWCq0stRatRbBSAV+IG+YG1tJfSWm9k0H8bhs23jJ9b6fe0v0T51wOJ8KrTqfodX/wC1gZ9D0awdQym6sAykbEHUH6RI7xESAiIgdXcAEnYC5+UqntB3lVqpYUT4VL8pH9oR1Lflv0H1my9oe8inQY0qC+PUFwbXyAjlcat8tPWVzxvBYjEXYYVaZcEr4aBVJ6asRf03k/dCE4lxY1M2clswtmY3Jv76yJV9R7i/2nBoMBncWBNtvzDdb8j6ek4Slpm5MSV1udN9OUvExpVMUcWyVGynKL7AaW9jOtLHmojA2YMS2oGYG+hB3kbVrZiG62J/aenDhuP63k6VSWFxbMdGpoV/OwOYLp8I2JFp74jiNEHN5sS9reJUOWlpztzkRQwpdgpOQNqWIJt/eIm21qFPBUqdY0qVRqgDIz+awO1QUwcqi+1xe+8rekTPDSmTUcpXAY2oArupFEizVAmWnSqa2IJ3VttLjbWYmN7R5coVdQLgnYHqo/SR1mAONVaj3r5npMpuTTNl1BDBdFtpb/aeGLw/6tAxJRgDZSfykWFv22nmeR4NJt7zyjJ5eWtdU4Y2L4o9TV2JGumyi+pH+0xM3pYW9t9/WdqiW0ykkD0Psb7CcBCf6/nK1rFeIjTzLWted2nc/d2o1shv9R1Htv8AMyRoNn2A85FiTlIPQ3IUfOY1DhrML2sPiLHRbAfFc7jTlPepgyqh6fn5stgEK2vmUnU8rESs2r0iPu5ykXA11Jtc2vzIh6aC2UFQNcuYGxG5zCwtfXaY9euSBlIVSR5iRy1KZLG55a+vpPfA8Mq4qorUaVSooF9FuoYHS4I0YXPtzsZMV20iu3j/ABl7+Gua1tbgDXnnN7jfUDcEdZE4vhJF3p28VbeKqgi5sDdQfhJGvO83nBd22MdreEtFGuWLOAxJO4yEkc+XPlJ/Bd0pUWeuAOiITqdzdjr7zWKW+IaxW8dQqIVswBBF7322G5Ft52xOJyjz2623N+oMuRe5fAlsz+M5Op/EygnrZACL+8mcD3ccPokMuFpsw2Z71D/8yZrGKflp9HmJmVCYTPXH4KtVY2GRQztfa3lGnvJ/hfdhxLEWvTXDKD8VVhc/5Fu31tL8oYVaYsiqo6KAB9BPWaRiiGlcVY5VnwbuNwqWbFVKld+YB8On7WHmI+csHhnCaOGpinQppSQbKihR76bn1mXE0iIjpqSP45wKljKRpVluNwRoyt+pTyMkIkig+0vZ58DXNFyGBGZHH5lJIBtyOliJFS+O0vZiljqeSoLMNadQfEh/mDzEovEUCjsh3RmU+6kj+UtEjzEursVxSmMFhkaoofw10JAOrFVHzOgHOUqJKdnmviaCliFNZOQNjewNjpcX06XvEi/YiJUJi8Tp5qNRQ/h5kZc/6LgjN8t5lSh+23bepiarrmPhhiFpgnKADYFgPiY7/OXpS151VW1orG5YOMLYKrY1KdTlmpPnUjp6e03nsvxRKwNJj5ag0PNWGxHQiVdQHiZi58qb6jQ9Ou3KZfZ/i7UagsdLzu9Yy0mvzH9Oad0tE/q2Dtt2UazYgXVVa1dQPKSP+cANdt/r1mnDCsjMgvqDYX1IGunWXZwrHpWs5AOYZXBseVtfQjT5TQu1vY44bEDw9KVU5qJ2Ctb4L8ja9uo9p5NNxacU9/Dqia9z01Whw8uhcI/ltmy0yRYXJOblb16SW7NlKFR3qYbOEQm9RSwGUc1FgN766T14fXqKh/EOVKhUsC58FiR520tla9td77G09vGFOoKTtTKv+GpZixQkA59FF6eulue1p0UtPMSxne3tUw7Y5nxAoFwF+JLIiWGlyAPTQTXzj2aoE811AuCDdSmy9OukmOE8YbA0SFqa1nuQhZUUNoAds21zYc7az2452Z8CuCcQGau2ZyhB0I8p1+G/Q6y+/hbW+XhgsXiKxbw7eVQTYCwFwL6+pA+c9amPpBQgp3OxB2B1BFifMRczHp1/Aa9IM62tVYNplvcqzc72BsJ51cDVGJVlUMpIY3YMo0DWJtsRplNzqJna0V5mUxX2nUQzEw6OtQkkJT+F3GWw5g231EyKGGVACAQT/wAxtSrXAAyDkRc35TJwdU1C5cmxPlQbU10sgPMb79Zw9M03uNjsFF2Ym98xOy7W6GeJ5F4m2qzw5M9PS2odKralma2o0bUoWsoyqPytY79ZIcJ7NV8Uw8NMignNUfZGuNEGxBA1A29J37M8LGJxCUwTkXVz8ThU+JGfndiBLXw+GWmoRFCqosFGgA6ATTx/H9/xW6Riw/U5npq3C+7PCUsxqKazOczZzenfqE2+t5tVHDqihUUKo2VQAB7AaT0ienFYr07orFeILRESyxERAREQEREBERASmO8bhIoY5iPhrgVR7m4b7i/zlzyvO9rBXGHqgbF0J/xAEfsZMCtgsmeyWBNXG4dQNqgc+yeY/tI1UklwPiBw2Ip1h+Rhm9VOjD6XlpF5xOlKqGUMpuGAIPUHYxKDsZQ3bfgOGo13fC4gMcxZqWQsEOpIWpsRe+mtusszvO442Fwd0JBquKZYbhbEkA8ibW+ZlDVsYXO9vQTp8elpmZjr5Y5bRHbpVqZjoABroPufeFeSD4jDkgpSKWAFi2YEjdtevTb0nhjMdmOnhgW5AXGt+QAWd2O8xMVrTj+nPasT+K1uWy9lu0BUgH2I6iWSRSxuH8Gr5kqDyt0I29mBlFUq+UhlO0sbsPxvOvhtuRcHoRt95y+d43tHvXuFsOTU+stX7QcHq4B3ovcg2YFSQtRVJsSNiRfnt854UMQXZaf4fn0DubWO+V9CRa1gPSW52k4AOI4YWsK1O5pk9bWKn0P20PKU9i8Iyu4KsCjEEH4kIt6m1tNfaeditGTUz3DrniJjX8pF+Eu1Pwn8NzmaoHUXYgCxAOhTLq1juNbGebCpVzKxTOigv5rkZSBmAA1BHT7SS4hSP8MKqozG2aoj3DG62LjWy35uNdfea/hgVanUpMoYn8O5sTYahlB9wb78pauX6k2ms61xywjcsnFYcJTzKy1jYF184RQbWvsWIOhOw9ZJcPr1CKbU1Z6Sgr4TaZeZU2t+q4b2mXjOBs4FVBldgMyX8tyPNZvnMfhWBGDztUqhMw1UsPk1uZ5XnBfPF6TMTz+i0T7fl7SFTiCKTlQllv4h1BtyJG1/brPXxRUUAqR4gAVbgliRqFtuD9dZxTwZC28TMCbksBqDz/abf2M7IhLV6o1Uk0VI+ENvUtyJ1sOQ9Znjx48kar3/AKZ29s15m/O0v2Q7ODB0bEDxHsX52A+FAfQfe8n5xacz061isah0VrFY1BERLLEREBERAREQEREBERASB7ccN8fBVQN0AqL7pqR9Lj5yenDLcWMCgFE72k12v4WmGxT06d8tg1iNFza5QeYmBwrCCtXpUibCo6qSN7E8pZK0ewlVmwNLNyzKp6qGIH20+USbwmFWki00FlQBQOgE5lUMPj3AqWNotQrrmRrHQ2ZSNmU8iJXtTuKp38uLqAdDTQn6gj9pac1ntp2yXAIAAGquCQCbKqj8zc99AJpXJavFZVmsT2iOE9zuCokNUNSuRycgJ/2oBf5kzZa1fBYZcrHD0gNMv4a2H+GUlxjt7icSTnqtb9Kkog+S7/O8gWxxM3+jmyc2/wAsfqUrxC1e2uN4VXoVcgptXyN4b0kKsGAuLsAARfe99JWHCsaabAg2/wBZiPiWPOdEaxnbgxWpExadsMl4tO4Xf2T4/wCLTDfJ/Q9Zj94HZPx0OJo6VUQhgv8AzKfNT1PMf7zTe7rAYrEVW8DSmLCo7EhB0H95vQfO0ubC8NKplZs3ysP3njeVgnFl3j/p14rTavKgcBx56IQArkVrBbDMwYfCWtmIGtgdjNmPBqdUIyeRPiygWYnXc8rbW2FtpO9pO6Q16xqUHpqr6ujhrZtNVyjnrcaTK7O92tahcVcSGU/lVCbEaXDMenpObNjtbWTH2XrxuvaMo4QpTCICFFxc7i/5rHfXraa1S7J1q+I+F3YHVlt5rbNc/D630+8t7D9lKQ+MtUtyY2X6DeS1HDKgsqhR0AsJM4va3tWNfrudzP8AyP4R431sNpt7cygeBdk1pWerZnGoH5FP8z6zYhObRNceOuONVaRWI6IiJokiIgIiICIiAiIgIiICIiAiIgVb3kUcuMB/XSU/QsJj9geICljFUgEVQUubXU7gjpqLfObB3n8OBSlX5qfDPqGuR9CD9ZXi1SpDDdSCPcG4kpX7E8sNVzIrfqUH6i8SEPWUT3w1nHECrXCmnTKdCLEfZs0vaa1247E0+J0QpOSrTuaVS2xO6sOamwuPS4muG0UvEyreNxp87gz2RUtqSD1P7WA/nJLi/Y3GYRylWg5HJ0UvTb1DKPsbH0nTAdlMXXIFPDVjfmUKr82awH1np3mt6/m1+0uSsTWetsOnVUKykBiRoctrfM3PTptJnsf2JrcRqAKpWgD+JWI8oA3Vb/E/Kw25zcuzPcwbh8c4tv4NM7+j1P5L9ZaeEwiUkWnTUKiAKqgWAA2AE5JzVxx6453955bek3nd4/h48K4VTw1JaNFQiILAD7knmTuTzmZETi7bkREBERAREQEREBERAREQEREBERAREQEREBERAje0HBVxdE0mNuanow2M0Qd2FbOAXTJm1IvfL7SzYgdKVMKoUbKAB8haJ3iAiIgcCDESBzERJCIiAiIgIiICIiAiIgIiICIiAiIgIiICIiAiIgIiICIiAiIgf//Z"/>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2" name="AutoShape 30" descr="data:image/jpeg;base64,/9j/4AAQSkZJRgABAQAAAQABAAD/2wCEAAkGBhQSERQUExQVFRUWFx0YGRgYGBccHBcYHBwcFxwaFxQcHCYfFxwlHBccHy8gIycpLCwsFx8xNTAqNSYrLCkBCQoKDgwOGg8PGjAkHyU0LCwtLCksLCwsLy8sMDIsLCwsLCwvLDEsLCwsLCkpLCwsLCwsLCwsLCwsLCwsLCwsLP/AABEIAOEA4AMBIgACEQEDEQH/xAAbAAABBQEBAAAAAAAAAAAAAAAAAQQFBgcDAv/EAD8QAAEDAQUFAwgJBAMBAQAAAAEAAhEDBAUSITEGQVFhcSKBsQcTMnORocHRFDM0QlJykrLhYsLw8SMkgtKT/8QAGgEAAgMBAQAAAAAAAAAAAAAAAAQCAwUBBv/EADMRAAEEAQMCAgkDBAMAAAAAAAEAAgMRBBIhMQVRE0EUIjJhcYGRsfAzocFC0eHxFSOy/9oADAMBAAIRAxEAPwDbEIQuKxCEIQhCEIQhCRCQuQuJULnaHEDsjNNqlWQN8HORHuUHPpSAtO3VABO5eRaBI1zTCpaGNBBe0b88h096a19oqWRkyOAy9pVLsho5KsbC53AtSrrVkTGhiF4c84gYg4T8VAu2mbn2XGTOZATW8tugxzT5qTmIxxlx9FLnMjqy5MNw5XGmtVpp1iGgnefcu9KrinrHVUeh5Q2Fha+m5vCDinvgR/KeWTyjWeAHMqN7mnwK7HmxbespP6fkC/UPyVs8+JjeuigbLtTY6jpFVodwfLf3ZSpOvXa5uTgd+RkEdU02VrhYIKUdE9hpwI+ITtCZttEADjn2jou1K0giTlnH+lMPBUCCuyEkpVNRQhCELqEIQhCEIQhCEIQhCEIQhCEhK5vqwc9OPPguRfixgkAblEuA2RS6064JgLnaKAnETAGs6ZKDvraRllyd2qkZNBExu5NHNUS+tpa1pPbdDNzBkB1H3j1WfPnMjFHc9lp4vTpZzbdh3P8ACvF57eUGHAw+cJyxN9Fv/rf3Sompf73zheAD+E/HVUiUix5c+SQ7/st2PpUMY23953VtL51Oa4VbWxurh0/hVlCWM3uTAxB3Uvab73MHefgPmop9QuJJMleUqrc4lMsjazhIlSJVFWIXay26pS+re5vQwO8aFFCxufmIA4kwP5Tk3LU/pPf/AAptDuQqnuj9l37qbuvbqqCBUb5zKJaAHd7dD7lc7vtzK8BpiBJboZPL5Kg2G7gzMwXcU4DnE5S0DfME9I0WlBlSR+1usPJxIZDcYr87LQG1MLiBJ3AJxTrEmBGWv8KqXbtAWZPE/wBW8deKsFnqB8YXdmJkbytaGcP9n6LEmgdGfW+qkEqb07SNJJ3Su6dDgeEtVcpUIQuoQhCEIQhCRCELzVqhokpXOAElNqzs+1m06EblFxoIAteHNw65tPu/lQt7X0GyxkOd+LgPifBeb4vbCXMZAJyJG4cBzVefUAEkgDisfIya9Vq1sbF1es5QN71cVVx36Hnz96ZJ1eNpD3yNIjqmqwnmySvVximAISpEKCsQhCEIQhK0TyU7ZrqYADmevyU2tLlVJKI+VApVZhZGbmN/SPkuIuxkzpyERx5qfhFUDKafJe7EJYNI0HdlPtCcryymAIAgL0mBsEi42bSJUIXVFCdWC8HUjLTkdRuKaoXWuLTYXHNDhRVyu61MqtEGNJ+RHFP6NYkmRl4dVQ7LanU3Ym/7Cu10WxlSnib3jeDzWziz+Ia4KxcqAx7jhPkLhStIcYhdloAg8JE7JUIQuoQkSrnXeQ0karhNC0crnUpHVufEHeoa+rwFJnZME7j93iVLuteGmXvyAE9Vl20d9urVCJyBPTjHcszOmETduStLAxjPJR4HK8W++dQw9XfLj1US+oTmST1KRWnyeWAVLQ9zgHBlPQgES4gaHkCsGJhnkDb5XqJHNxYi+uFVZSrYrddlKpSqsaxklrm5NaIdHGMtQscV2VinHqzdqrCzRlA0Kr87IRKcXeP+Wn+dviFr14ChRpuqPpsDW5mGNJ1jSOaMbE8dpddUuZmd6M5rdN2sZQtbq3TZrZQBaxmF4lr2tAIOk5c9yhvJ5YmuoVcbWuIqxm0H7reIV/8AxxD2s1bHe/glx1Zpic/QbaQCPiqvc9mAbiIzOnIclJSrtWvGzMeWONMObEtwjKcxuUfSvGh9Jc4lmAsAHZymc8oyVxw2soax+fNIHOdIS7Qfz5KsylWg0qVNwDg1hBEg4Rp7FD2q8rOalIgsgOOLs7sJHDPMqb8IMFl4/Pmq25pcaDD+fJVX2Inor/ZvNVG4mBhGk4Ru7lF3xaqOE024ceNogNz9Js5xwQ/B0t1a1xmcXO06Pz6KqShaFWp02tLnNYABJOEfJRN4XlZ3UqgaWSWGOzGcZZwuvwtA3cPz5obnauGH8+SqaJVy2doNNnbLRq7UA7zvhOKNei97qYa0ubqCwdNYzQ3B1NB1codnUSA3hUYp3dd4uovDhmPvDiPnwT3aW7W0ntLBAcDlwI4cs1DpRzXQyVe4TbXNnjutitCoVWluNsQRMry21ycgY3qsbO24B3m3zhObevDvVkZVI7UANPDVbcM/iNBGyxJofCcQU7SoQm0shcRaRMf69q91HgCSmNdpY0kxAac+Wqre4tU2i1EbVXjJbSach2nfAfH2LOLc2KjxzKs9ptMlz3HiSqrWqYnF3EyvL5kviOLivXdNi8JtLmtC8mlmilVf+J4b3NE+Lis9C1jYmzYLHS/ql/tJj3AK/pbNU19gq+sv049dyP7rrs9bMbrT/TaHDuhoHgVl992bzdorM/DUcB0mR7itVua4RZvOkOc7zjsZxAZHPSOqoG31mw2xx3Pa13fGE+9qa6hG70dpdyD90l0uVvpLg3gj7V/lQl3fXUvWN8VsF93b5+hUpYsOIRMTGc6b9Fj93fXUvzt8Vq219UssdZzSWkAQQYI7Q0O5Q6aQIpCeP9qzqwJniDef9LyB9BsgADqnm25QCSTrJjQSVE+TbOz1fW/2MUtshanVLHSc8lziHCTmSA4tBJ35AJpsVTDRamt0FpeB0AGS0Gi3xubxWw+SyydMczHe1Ys/NJeeyJq131hVDcQAjBMQI1DhKoV7l9K0PYXYsDomImOQ0U9tbtDaaVqeynVc1oDYADYEgTqOaqdotDnvL3klzjJJ1KyM58ZcQ0Ub3K3OmwzBodIQW1sPP7dlsVxuJs1EnU02z7FRicyr3dBH0ekRpgHgqGTmnM32I/h/ZZWF+o/87q47Lj/rj8xVdvH7U/1vxCsey32cfmcq7eX2p/rPiF3IH/RH8vsuY/68nz+6uVts3nGOZMYhE8FV7x2b81TL8cxuwxqeqsl61S2jUc0wQ2Qeaple9ar2lrnktO4gfJX5hiHtjetlRhiU+waHmrRsz9nb1d4r3ZLowVn1cU4pgRpMHv0XjZn7O3q7xXC6rY82qswuJaJgHdBjLhkrGFoZHqHw+ireHF8mk/H6qM2ntuOoGgEYAdREk8BrGShlYdsW9qmd8OHsI+ZVeWVlg+K61rYleC2kNdBkahXG77UKlNjsyTq3gRr3KnKZ2atJDyyQJEieI193gu4r9L67qGZHqZq7K10a2KcoI1C6ppQqgEyczvjJOlvMNhYZFFcLVUEQQTvy3KE2grgUokkuMZ8NT4KZtGEmM5iOXFVfaWrL2iZgSepMeACSy36WkpvEbqeAqffFtnsA6el13D4qLXuqe0epXheXcbK9rGwMbQRC0hu2Vlp2fBTecTaWFowOGYbAzjiFm6JTGPkugvT5pfKw2ZOnWTt2Vn2P2lFGq816jywsjMud2pG7PdvS7cXzQtLqTqLpLQ4OkEZZEa9/tVYlEqXpTzF4R4/dc9BjE/jjY9vLsutjqBtRjjoHtJ6AhaZV24sTgQ55IOoNNxB7oWWpZRj5b4AQ0c91HKwY8oguJ27LR7d5QLPTpxQBc6IaMOFo68uQUXsbtRRoUqgrPIc6oXeiTMgSchxBVMStaSYAk8Fd6fKXh/b6KkdLgEZZZ35N7rUDtxYj98//AJu+SpW2F5Uq9oD6JluAD0YzBO6OYXCyXMdX/p+ZT82Cn+Bq7Lkyzs0uAVMGNBiyamEmvhSsd0baWZlnpMc84msAIwu1A4xCp122tz3Qc4znlOYPw6LtaLqaR2QAeZK83fd5ZmZDt/COXHvUJZpJdLXeXZSighiDnNJs91drivqlTohr3EGSdCdVDW20h1dzx6JfMxukbk0Qrnzuc1rSOEoyBrXFwPKuh2lofiP6XfJcbTf1nLHAHMtI9E8OiqMolXnPkO1BUDAjHmVZbjvulTota9xBE7idTPBNLvvVjLTUeT2HTBg8QdFCpFV6U/1RtsrfRGDVud1N7R3jTrYMDpwyDkRrHyUKkCVUyymR2oq6KIRN0hC6Wathe13Az8D7lzQoA1uFMixRV7aHOaAG96dUmn7xn4JldVqmz03HcIPUZfBPaNQOEr0sZBAN8rzTwQSK4TaqIdkRrPQqm7Q1gyq8uPowO+AfEq3Bwh0gknQws32xkWggmd/t488lmZ7qjv3rV6bHrlr3KEe6SSvKELz69ahardVz2erZqbvM0pfTBPZGsQfesqWqbA2jFYmD8DnN98/3LV6ZpMha4eSxOs6hE17TVH8+ygfJ7dVOo2satNr4LWjEJgwZiUm0tzUxb7MxjGtZUwAtAABh5nLopzZKgKNO0l2QFepPRv8AtdL5suK3WJ3DznubPinhA30dorex91nHKd6W597Uf/KZ7YXVRp2Y4KNNr3uaxpDQCCTujkD7SnVj2es1jo4qjWHCJe9zcXsEGBOgATbbe0w+yM41g79JaP7vcpDbY/8ASrdB+4K0tYHSPoW0fxaoaZDHEzUace/vAXK03BZbZRxU2tAcOy9jcJB00gTmIIK47KXJTbRcHMa5we4EkAkxA7hyTnYdsWKl/wCv3uTu5dKvrn+KmyNjiyShZCqlkkYJIdRoH7GkjaFmc808NPGNW4fjCYWu5WMr0C0dlzoLTmJAnLkntK6SLU6sXCDoM50AzXK8LcHWmhTGrXyesZBD2jTb2gbivqoRucHUxxO2/wBFx2jsLGUZaxrTiGYAHFQ9w0g6uwOAIM5HoVYNqvqP/bfioLZv7Qzv8ClZ2tGS0V2TeO4+jON91ZbVZ7PTAL2U2gmJwjXXhyKbXpcVN1NzmNDXASCNDAnMLxtf9S38/wDa5SdL6gerH7U4Q1znRlooBJgua1rwTyVn6uFxWGm6gwuYwkzmWg/eKp4V42e+z0+/9xWfgAGQ32/kLR6gSIxR8/4KjLouim+pVc5oLWvIa3d7N/RO2W+zm0GzhjcYH4W8J0jhvURZb68zWq5YmF5nkZiR8lMOpWe2DE0gvbliaYew8DvHRNRFpbUdXZu/P4JOUODrkuq2ryUVtLdbKeFzBhDiQRunXLgoRSF83c+kQHOLmnQyfZG4qLpVw6cJBjWFmZH6h2r3LUxgfDG9+9dEIQqVerdsq7FQLTucffBUy2BkIVY2ZcMD5nXd0U4yzAkw48dFvYzyYm7Lz+S2pXJ4Ssd2lEWuv613itapUnBxJOX+blmm3Nmw2t5/Fn7glOqW6IH3rR6MQ2cjuFXUISrzq9WkV/8AJnaexWZwc136gR/b71QFZNh72ZQrv864MY5kSeIII+PtT2C8MnaSs/qcZkxnAcjdXPaJnmbFaY1fiPe938qRZTFQ0avBpP62tVX2z2joVbK5lKq17nObIHAHF8FI3NtXZhZ6QfWYHNY0OB3EABbomj8UtsVQ8/O15l2PJ4AfpN2fI8UFB7Z2rFeFBv4MHtL8XgrPthTxWSqOOH9wWcbRXiKlrqVGGRiGE8mgAHpIV+ufaejaqUVCGuiHtdoTxadCPelIJmSPlYTWrj7J3KgfFHDIBs3n7p9s0IszBwn9xXq5dKvrn+K5Wi+qNFkUy10ei1unedwTPZ+9abaZ848NcXl2e+YzTgkY0sZfAWa5j3h8lcn7lOKF4vNsfSJlgBgQMoaDr3rtelMefszozxkTyiVE0rewW1z8QwGRi3eiB4hP7felJz6BFRpDXyeQg5qDZA5hs/1d/epujLXtIH9Pb3LptV9n/wDY+Kgtm/tDO/wKsj73s7hBewjnn4hNat4WcPplrqYhxkgAQC0744kIlY10ok1DZdie9sRj0Hdedr/qW/n/ALXKTo/UD1f9qbV7ysz4DnscAZg5weKaXttFTDHNpnE4iMtADlqrHPYxzpC4bhVNa9wawNPKqiu+z7h9Hp9/7iqSpGlZrA6mw2kgPE/eqDfwaeYWZiPLHk7ceZpamWwPaAb58hZ+myd7L3rS85XouLQ/z73NmO0CdxOpBCd2bZbzdsdaW1SA6SWBsDMZgunMTnpuUT9Cuj8Q/XV+a9GhdUR5zLh52tHslNsOwDy01x63+FTI31iYw8WKNtv+Vx8oN+Mc1tGm7E4HE4tMgCCIJG/P3Kr3bbGsAGnaz/LEeJHvUxtFZrvbRJsxBqSIh1Q5b8iY0VVWVmPd4uokfJbeDEwwaGggX5iiT8FaXV2huIkRx+SYUr6BdBEAmJnx3KHLuQ65/NeUqZCUy3Fbva0nZaqC2pDhkYO8ZhWOzQPvA6BVbye2U/RnuEdqodRMwAFarM2ZkDI8F6TEB8NppeRzaEzgD5r1UrlpzblxVF8oFDFFQch3jLwIV5tES0unhy7woDa2yirS/pBExz0PcUZrC+MhdwHiOZpWYIUlbLnLRLCTxB1/lRq8u5pHK9ox4eLCEqFpOz+ytmqWai99EFzmAky/M/qTONjOyHENPCWy8xuK0OcLvss2lItQZspYKoPm2tMZE06hOE84cY71VLRseRbRZw44HDHijMU9/eCI9iukwJIwCKN7bJeHqkUpINtI33VbU1chGA8Z+AV5NwWGztaKjKYxHCDUzLj1P8BR+0OzTKDDWoDCG5vZmQWnKROhGvcrTgPjGqwa5CVPVI5qZRF8E8FQ6VWW4LkpupNqv7WIYhOgG7r3p+Lts1VpwtYYylmUHuVzMJ7m3de5JvzmNdVcKlhClqVxTaTSJOEdonfh19ucKfN3Wanha5rAXaYsye85qMeG993sB91KTMYyq3tUmEqsW0FxMYw1KYwxqM4g5SOCf0bkomkCWCcAMydYmdV0YT9Rb2XDms0h9cqnIVpuS56T6DHOYC4zJk/iI4pyy5rM/EGtaSMjDjIPPPJSbgvcAbG6i7OY0kUdlTFHX2eyP84Ze8HuVto3UxtsFJ3aaQSJPKYy4Jl5Qbsp0qNIsYGk1I1OmEneeSXfjP8ADc/sm4MlpmawefCoqP8ANyndjLup17TgqtxNwOMGRmIjQyrzW2UsLPSpsbOmJ7h4uVUGE+ZmsED4p3J6kzHk8MtJPuWUpFcNtbrstKnTNAMDi+DhdiywnmYzVQS80JifpJv4JvHnE8YeBXxSJUi6UKJe5rRq4hvtICoAs0rya3Wn7GxTslIGQTLj/wCjI90KwU6odomNOiabGtaQWgBug4Qn1KmANF7GEFrQ3sF4CZwe9z+5KSseycpyUZbKWNjmk6jIdd4HIqWTUvIcQGjkpSt1cqLHaeFQntIJB1GRUDethwHEPRPuKuO0NlLauL8WZjcd/wA1B2+lipu6T7M15qeLSS3svUYsx2d3VaWwbK/Y6Hqx8VkC1/ZX7HZ/Vj4prpP6jvgq+t/pt+P8KI2JuStQqV3VW4Q6MOYzguM5dU+dVBvNoGoszp73gqtV/KTWBcBTpiCRJLjpykJNhra+rbnvqHE51J0nvZpwEbkyzIiGiGPfdKSYs5D8iah6vl8K+yeeUrWzdX+LFZtofslb1TvBVnyknOzdXeLFZdoXf9Sv6p3grx+pN8B9kq79KD4n7hNdkbwbWsjAIljQx44EZewjNMbaa1gLnU6QrUnZkycTInIjeM9RwzUFd2y1roNFopvpthmPU5tjFBbhz6K3bM7QttlIkth7cnt3ZjUcjB14KEbjI1rH2144KlOxsT3PjIewncb7fnkVHXVfOK043gNxtw8hoQpe+ro88GuaYezSdDvg8FCWu4Ca7qdKAMIeJ3AmIGu9PbPbqlme2lWIc12hBJLc4EzqFyMkNLJhtfKhI0Eh8B3rhM71v2qWupVKYaTrrOs9CrLR+ob6sftTLaOxB9Fzo7TBIPLeOkJ7R+ob6sftTDGPbI7Ub22VEj2OjbpFb7pts79mp9D+5y83VdjqdSq9xEPOUHdJOeXNetnPs1Pof3OXC6LzfUrVWOIIaTGQEZxHNSbp0x3z5fRRfq1SVx5/VQVC8W1r3aWGWsYWTxIaZjvMdy7eUz6il60/scnNqsLWXpQe3I1Kb8XMtET1IPuTbyl/Z6XrP7HJWQEQSh3c/wALQgLTkwFu2w/awoDye/bB6t3wVr2y2eqWptIUy2WEk4jGscAVVPJ8P+4PVu+Ctm2O0NSyCmaYYcZcDiBOgGkOCqxNHoZ8Ti1fm+J6e3w/aoVfzWf31cFSyuaKmGXAkYSTplwCjVJ35f8AUtTmmoGAsBAwggZ55ySoxYs2jWfD4XoIBJoHi+17uEqsOxF3GpaMUZUxPeZAz9p7lXVpuyF1CjQaH5Of2zlGugPQbuaYwovEkB8gk+pT+FCR5nZTdGcUAFucxyhPk3scxynLonC9RGKC8a7lIudZhMYTB93euqRTItc4UReFmFRj2mSdztwO5U2rT1aehV/fSc0ESMJ38FAX/dkjzrBkIB5/1QsrLhJGpaeHOGu0nhZq5sGOBjxC1LZq96LbJRa6tTaRTAIL2gg56glZ3etiLXFwHZPuKYLIx8h2M4kDleiyMZuYxoJql7rHtO/MfFSGzl7/AEa0NqES3NrgNcJ19hAPcotCWZIWODhynHxtewsdwdlrNpdY7Y1jnPpvDTiHbgjkRIO7Q8FE7Z7U0/Mvo03h73iCW5hrd+ehJ0jms8hC0ZOpOc0gNAJ5KyouksY8OLiQOAtM2X2oo1aDaVVzWva3AQ4wHCI7JORy3J7ZfodiY4sfTYDme3iJjQASSd+Q4rJkIZ1JzWi2gkcFck6Q1zjpeQ08hXuxbYh9ux4SKTmFnNoBycRumNOatNanQrFr3FjsOhxd+efis4uahDMW93gMk/hWxZrg31wDe6UyMJmseGarZWnaC+2ebdTYQ4uyMaAb8+Kf0rwp+ZA84ycAHpDXD1VHSqYzXai6vcqfQW6Q21cLhttNtnphz2ggHIuAPpE6SurLRZqWN4fTaTm44geek+4KlLlagSxwGpBAXRnFrQNI2QcFrnE6jupGhtLTrXmx+INpMY5oc4gTkTJnSSYzVlt1tsdYAVKlB4BkAvYYOk6rInNgkHcfehKs6i9oIIBs2tKTpMbyCxxFClpdOpY6VqoupOoMGGoHFrmxo2JM9Y71I221WKsAKtSg/DpiezKe9ZGhSb1ItsaBRUXdIDiDrNhXLbOhZG0Gmz+Zx4xPmy0mIPA6KmFKu1isbqtRrGCXOMAfPkPgkpZDO+w2vcFowQjGjouur3Kl9kbl8/WlzSWMzPAumAD49y0qnmYnECY/nkuVx3UyzUm0mkTq473OOpPgOQCfspAZgL0OLi+EwDz815PNy/SJSfLySUqGE5E9F1SJU+BSQQhCF1C8VaWIQmU7nSYyA3fypBc6lPUjWMiq3svddBpUy/bnwSQOy7Ufhnd0VFtNDA4tO4+7ctfcyeyRI34hpxE8FSNsLhLf+SmCWiZ4tGufKfFYOZi/1sXoum5vrCN6qSEIWOvRJUiEIQlSIQuoVjs7sIptGhYfcAfinKhaNsgUnHRhLT0MR7vBTQTbTayJWEFKhCFNVIQhMrytmBsD0jp81wmhupNaXGgoa2Omo881wQhJE2tlooUhCF0oWdz3BrQS46Ab10C9kEgCykpUXPcGtBc4mABqStM2P2fbZ24nZ1nDP+kfhafHiuGzeyrbMA+pDqjhqNG8h4EqxMouLhI0OvLgAt7CxDEdbhv27Ly/Uc8Tjw2H1e/ddXWYF2KV2QlWyAAsO0IQhdQhCEIQhIlQhcTe0U3Oy0Ea8T0XjAXQC2ANU6QoFgPKlqIVN2j2CD5qWeGu1LNGu/Kfunlp0VBtFldTcWPaWuG4jNbS6m7HM5f5uTW+7qpVmRVYHcDoR0duWXk9PbJbmbH9lsYnVHw0yT1h+4WNoVrvXYOoyTSOIfhdAd3HRyrNosr6ZwvaWn+oEf7WHJA+P2gvSQ5MU3sH+65ISpIVCYXaz2gsJjfqN3H4e9SlnvVgyJIG4xu4HpooaEKbXEKp8TX8q1g70qrNG2OaIa6EjrU46uOfNXeKEp6Kb5UvedvwCGntHflkoWpULjJMleEKlzi5NxxBgoIRCkbt2fr1yMDDBPpO7Lfade6Vbro2FYwB9X/lI1bo32auHir4sWSQ7DZLz50MHtGz2Cqlz7P1bQeyMLJgvMwOn4jyC0K5rip2SQxuIkdpx1cPgOQUjDQQGjskDIDThA0XWjTzgzLdOn+eK3MfDbEdtz3XmsvPfkbHZvZeGUMWh7Pv6J4GxkhKtJrQFmk2hCEKS4hCEIQhCEIQhCEIQhCEIQkXOvRxb4/zguqFwi0A0mj2YSCQSAITWtZmPacTGkOMAOAMKTe2QQvPmBhw7lU6O/gph9bjlVW27DWdztCzImWHLvBkexR1q8nBcAaNQARo/Oecge6FdatnDWmJk5cU4a2ABySxwonH1mptvUJ2VTz891mNXyeWoaCm7o//AOgE1fsXawQPND9bPmtSs7XScSS0ntNy3pc9Oh02LTY6vkXRo/JZc3Yu1ET5sAaemz4FO6WwNc+k5jY/MfABaC6m6C3DvmV0q0HE8QRxiFEdOj96D1ac9h8AqZZfJ0yf+SqXZSA0AA95kqbsGzNmpYC2k0k5S7tGeOeQUz9EyEGCPilZZGjiU1HiMZw1JyZssg9d5TbF2Q2Diby3Jx9G5kA6hOEJsRjzSmpIGr0hCsUEiVCELqEIQhCEIQhCEIQhCEIQhCEIQhCEIQhCEIQhCAkQhC4lK4V9W9UIUXcKQ5XdIlQpKKRCEIQhKhCEIQhCF1CEIQhCEIQhCEIQhf/Z"/>
          <p:cNvSpPr>
            <a:spLocks noChangeAspect="1" noChangeArrowheads="1"/>
          </p:cNvSpPr>
          <p:nvPr/>
        </p:nvSpPr>
        <p:spPr bwMode="auto">
          <a:xfrm>
            <a:off x="1668463" y="-144463"/>
            <a:ext cx="304800" cy="304801"/>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1043" name="AutoShape 2" descr="data:image/jpeg;base64,/9j/4AAQSkZJRgABAQAAAQABAAD/2wCEAAkGBhQSERUUExQWFRUWGCAaGBgYGRwdHRwfHh8cHBwdHB4dHCcfGh0kHiAaHy8gIycpLCwsHB8xNTAqNSYsLCkBCQoKDgwOGg8PGikkHyUsLCwvLCwsLCwsLCwsLCwsLCwsLCwsLCwqLCwsLCwsLCwsLCwpLCwsLCwsKSwsLCwsKf/AABEIAMIBAwMBIgACEQEDEQH/xAAbAAACAwEBAQAAAAAAAAAAAAAFBgMEBwACAf/EAEgQAAIBAgQDBQYCCAQDBgcAAAECAwQRAAUSIQYxQQcTUWFxFCIygZGhscEVIzNCUmLR8HKC4fE1U7IkNHOSosIWJSZDVGOD/8QAGAEBAQEBAQAAAAAAAAAAAAAAAgEAAwT/xAApEQACAgICAgEDBAMBAAAAAAAAAQIRITESQSJR8ANhcROBscEyoeFi/9oADAMBAAIRAxEAPwAjn1OKfPqaZfgqF036G4/2wN4j47ioKmWOCghWZT+2bmb9dhf74Qp+I6kTxd/I7+zONKlr6dJFwPpbGgVPCwzOnmzOZGgun6qNWvcKPjYkdelrY4W0ejilXIj7I5DNNWTySoJpE0qWIG7XJIHgLDlgLnPZJWxK8uqKVFuzFX6cybHAzs2ypajMYUdQyDU7A8iFHX52w0cWZC8eZxQxMy09UyjQjEKRf3hYG3K+C5dFup4ZSgP/ANOt/wCP+ePfY7WWqZo9jriJAPIlfH64vVcGvMf0XCAtGrh5EAv8I1N7x3sdhinxDTNl+ZxtRoq94AIwRcXb3TtffxxW6Zd3H3kMcIcY1NXX9zIUSOPUxSNQuorsATz574RJ4JK3M2Qg65ZrEW5Lff5BRi7xGrZfmBeGUtKPeZrADU3MWHTyw0cLcb1NfI8aRwQEIWlqAtyo9PEnlf1xd4ZmuPlFC32lZuHrTEh9yBREoHLbn/T5YocIcN+2ThGYqijVIw6KPzJ2wImh/WOdeu7H3jzbfn8+eNLydYMuo1So1d5Vi76dmVLbDxHP6k4EpJuzq7jFJCTPSBpjHAXdC2lBfc72G3nhhyXgC8LzzalML7xgA3C2LdefTBSjyuko43zCKUyoqlYlbo52+ZHL64tUedGnhoFc39oZ2l89fX6kYEFeWGf1G1USkOMKuoeZ6bQkMK6vfUX0jz8eeFjiCs9uq1aBGDSaVsbbtyvt0w0ZhlJo6Ou8JJVRP8JsfzOBHAJSN5qlgZGhQlEUHn4k8h4fM4TttJ9kiopOUUMmfUUS5fLSRm7UoRnP8x3JxnJk2GH3JeJaapNQghELyoS7Frhj/W5wtZfkZWqgjqEIVyNjtcYP1ak1Q/ovimpfkK0Tey5ZJNykqToTxC9SPv8AbDFJSKZIa5/2cVOGPm3JR6/6YQ+KKhxUPESe7iYiNeijbYYbchzwSUiq6kJTDU/85Fyot4X3+Qxk88flhnF1y9i7U8K1kxeZ0F5CWsWGrfflihl3Dc9QzrHGLx/EGNvkBzvib26qqJ2nTXdTqOkmyi+wtgpVcTiKvWeI3Uqol6X8dvEf1xHxsdzWFRS4cyaLvJKeqj0SyLZGb90+XT54FNwnVapR3ZYQ/EfHwsOZ8caHn+bxqUeZBJA+6Sr8SH1xHxFVgQrW0koLRgBxf4l/mHjhUcucrv2LfEOWGajpZYIidKlHCryt4j1x9y6iebKnijF5El1FLWNvTDLlvEntVI/sloqj4tG25628jirl+ezLC0lUYacklFcqdZI5kKOdsVL0TlKq9Mi4Byh0jfvVKBnW2oWvbc7HElXT01a00k0ZiWFyDLewYD8TirRcRU/tCO9XLLpB+JbKLjoPHADibiJpz3aKUgU+6o6/zN54qaisljFynZdTi2BS8Xc6qY/Ct9x57+OKGecSI0Hs9LF3UV9TX3LHz8sAwL44pbA5npX0orJW39MeRHh2quFETLu8t+usHO/JT0thFmkwlkymnoI5FkoqZhHew5sfLDdnHEEVEvcQ7sv97nAfs4sag776eWKPHbXrZPKw+2LV3ZzflKgvScYLoGo2bqN8dhMHpjsD9GIv00OuScGGuzaZCCIklZpT5XNl9W5el8ahV0dSFre9QJTiDRAqkHYA32HLpjJ874xmgmrIIHURSykll5/5WH9+GPfDnaJNTxTJOJZ0lTSmpzZTvuNV738vDHU8soybsvdkUWg1lSeUUBA9W3/LDjwDULX09PJIby0btfxtY6fsR9MJHZasksr0hZlp5lJk0gXNgLDURtzxbhSfKMwaCKxjqCqgsL+6Ta4/mFziOrs0o3a7LuS1WhM0zFuZZooj53tt/wCkfLBnh+kFXBQ1TkXpw2snxUED774RuO2amlehjd/Z1IfQSD7x94m9vE3wX7MM3kZZKXTeEgvI5J91dgQB11cvmcXvJXHx5fKBPFmRTaPbZCtqhyVXfUAfhv8AK2CJH6PygAbT1pufER9Ptv8A5sFOJ82NTl0krR2EdQNKsCPcFgPqPxxRfiahzLSKpGglVdKupuoHh5DBusiUm6tCJTKbg9Bh74dyR8y72WeRiI1CqepPO3oB+OAsnDRPfmBhLFB8Umw+g64dcsqfYhQ03JpSXl/zCwB+w+WOSzl6Os5ePjsXqw+3rHSUq6IaZCzlza7DYk/f5k4DcQ581Q0QCaVhTQtjfl1/DDXmdN7BSVjcnqJTHH/h6n/q+2BPDgqaeMotOG9rGmNnsOh3uenXC0SNVa+exozILU0MD1jmniWzOD8bkCwCjmL+Nr+XXEGcZ+kGWDuIu5E5KxL+9p5F28yPXmMKhymeStjpqlyzAhSS1wq8zb5fXDxnlVAk8ZRBPMLRQg/sofM9NXXx2HLHRS7OTik0t9mdVHDM8MKTSJoVzZQdm8Qbcxhu4TztKju4ag+/GQ0Tnnt0x74izqjjnMVQslRIPjkJsFJ/hUGwHp9ThT4ooo6eZTA+pGUOtjuvljnKPF4Ot81T2N3Eea0pqXhqIStj7sq8zfrgOuYQ0khWN+/hkX31ty+fU4+1kc9XLSQzRhWcX1/vMvUnwsMBc3p44p5I4iWVW0gnmSNjy88GbzdChFVTY2ZdmFJTQyTw6w591UZup5e7+Zwk1EhJJO5NyfnizUZTMsixshDsAVXqb4OQcIJCNdbKIl/5am7n+/LEXKWEtCXGGb2DqPPyKSSmkTWDuhv8HnhcjiLOEBJBYbX2vfGmaaaSiYxaKeBm0FmXU5t89vvgRl/Byd5FLBMJoxIoba1t74TtA5xziglndbHRzIoowQqr+sUEG9t9wLYrcVVUMRSOaNpVcd6t2s66uYJ8MHIqyUz1Ess3dUsbFEuBu3LbyB+uEzijJ6jvtbsZu8ICON735DblivCs5QptWVqhxJA7U1AqoDYyAs7DqbE/3vgK1cRtyxqOZd7l1FElPF3jX/WG1x4sT6nbAijqaOtcSvCImh/WSk7A25LbqScZq3kali6wU4cjpoaaP2tik05utv3F6XH988U4+E3FVFGSHjkNw45FRucTVHG8VSzLVQgx3OgrsyjoMR1/FDSvDDQqyBBoS+7HVz9OWK1Eyc0NaUWuqmJmiMckfdhAdxbYfnjHcypjFK6HmrEfTD9T8HJDKo9sQVS+9pttfwO+FXiJJPaH78DvCd7DY+mGsMkFeEy1wBWBKuxt7wti32g5L3c/ei5Em59cLr00lPIrMrIdiLixth8p+JqSqQJMwv0DbWxG6doWnZnwTHYexwlSf8/7jHYPP7M6fqr0Vs84Op6GiQ1JZqyUXWNWACD+bbe3Xz2we7R8nlemoI4YXcJCL6FJtsOdhgf2m5MZp4auEmSOpCgWubHw++DnaFx3U0csMNNIFURDUNIO/Lrh2no8ybdNB7s+oWgoIFdCjkyEhhY9fHfAPJZFzOJVYj2iknBB6lA/9MXM244kgoKOplXvZJVN99I94c+XhjLeHOJXpKr2hRe5Opb2BB3t9cSsBjBu32M/EOTmszx4L6dRF2tfSAtycSZjmv6HElNApMxcN3zgWK9BbyH4nF/hOqeokr8wWM6ymiNV3Oph08eQ+uKnaRl8jUlLUyIVlChJAeYP++Lt2K8qL1/Z6y7iCfM6GphdDJNsV0KALdLm+xvfC1UcE1cKNI8DKqi5NxsPrg72Y00jU1d3bBXYKqsTYA2O9+mA3Ehq4D3M1T3gdbkK5YWv1xGsDhiTUQ7wvP3eVVkgA3dRY8j8O3pgFmnEDzVKzv8AEpU2HIBbcsMPCsEM2VvA88cLPLq9472FunnbFHNeDFjTUlTFKSQqqvMkmw645ybpIcXG3exjz+lbMkim7xYKZB7pl2LsdjYeHS5574XuJqerhEBeXXFH+ydDt9fTEvaIf1kFIvwwxqAPFjt/frjznFPNS0AppUGlpLq+u/mQP764s6skMJfwCM5z8VVTE1jFawZwd9zu3yGDGZ54IGipIGDwJIj6z8XO5BOJezzKYnjqmkjR9C3XUL22blhVyuMNImoAguLjoQTywG6VjpNtehg45yxlru90Fo30tsD73K42wVzvhpJFoykAgMr2ZRzAO/vedgce+POK5aGaOKnChe7vuL2388C+FOLZWkklq5riNWZFNt2O23oNvnjtSvPZx8qTQaWuHtNbVDcUsfcxjztv98KXB2XmeqQHcX1ufIbn74scG5q/tDR6Q61B99WNue5N8X82z+Ci76GngaOZgUZmPIfy74D8hpONoI58tOk/fVEknev70ax29xBstz1J54W+JMs0qKiORpo5DbU3xA+DYv8At9NWxR99L3E6KFLEXVgOWKWfZjTw0q0sEhmJk7x3tYXtYBcauVljapdhfh+aIZXKZ0Z0jkuVU2O9rfjj1w/VJVk0tLEaeIkPNIX98gfur5nl9cKmXcR6aWem0FjMRY35Hbp1x44Zq1gqozIWUBt9JsR5Hy8cZYqwyjdsbs/4npplkppInRIr9yRzJAtuPM+OPHZ1Uu76Xf8AVJuFPMt0+Q5/TE/aCYTHrdD3pt3ci8mB53PljP452U3UlT4g409ihBSgPGfcSV0FXK+hhFyUEXWw5Hbx5/PCFW1byO7ubs5uTyvfyHTywTrOMKmSEwM91NrnqQOnpg3wlFAKKonlgWUxsLA87G30wlbZv8FoBcHUazVkSONSkm4PphkyKJYfbp4lBliZljFvhF+YH98sWOGcypZauIQ0ghe5Ja/Sx2wF4eiqWrKhqbSdJYsG5MLna3ji6yByuynlWTy1OqYG7I2pt/fPUkYLRKuYZnGVU6EALX5nRufqdse854xRacxQxiKaTaYqtreIHW58fDCzQ5q8KSLHYd6ulm/eA8AemNodSkrG3tBonkp0nddLK5Uj+Un3cZvNDgrDn0iRSxE61kA+Ik2t1GHbJ4UkyaQ6FuBuQBfmL788Xk0T/GNMysg47G70nAtC0an2dd1B6+HrjsdOTOFoodkmYyiV6CVAwgLOHJ+C21gPMk73wn9p+a99mMluSWX6Ybex+pLtXTHeVrH66j+P4Yz2ly6WqzDu9LF5JveFuQvuT5AY5rQ0qk2PfG2WxQZPTakvNpUAkna4ubb7YzrLMueeQRxIXduQA/uw88P/AG114LwQKfgFyPsMWOFXTLsparteWa9j1teyqPnv8/LF49IsG0i/TZNV0+XrTwNHFOWLOe8F/QbeFhhLzXiOqjgmo6pS7M19Tk3X08RhcqcykkkMruxcm97nb08MPXHFMWyyjnk/a6VBJ5kEdcTJeNPJDwX3T0FTA86QtMwALHoAN7Yq5lwZFDC0grYpCovpHM+Q3wByvJ5Z1Z442dU+Igcr8sVY/ebSB7xNrct8By6Oijm0yfLyCyqTYE2J8Bfn9MPsXCVLM4NHVDvFNwrb7jfpvhJzXKZKNwk66WZbgAg7fLDX2Z0yx9/VuLLChAJ8Tuftb64KjbFJ4tMY87yOOW0lXDL3gABaE3DW+4wrdoOaRvJFFER3UMdhz2J9fK2PHCHEtXPW2jkJV2LMG3VV5n022wH40pXFfMrNfe97W578sN6ZzhGpUNfZ7KDTVoXc6P8A2thHyWNmqIVsSTIot/mGCPDWfvRSFlW6kWZT+8MM441pIrTJRFZG5NpsL9bE/ljms4G0039yl2puPbV8RGPxOFzIK6JKiMzKHjJsQel+vyxWzXNJK2p1G2uRgoF7AdAPTF4cKCI1IqXZTCgKlBdSx5C+G4psnKo8T1xZl7UVVdD7pOuNvLngvxQi1lIlcg99QFmHn44jyrMIK+kSmqZBHLEf1cjdR4Ymr5YKOhlpYZRPLORrYfCoH57ffGoCtteyhwLlkcjTTTANFBGSQeRJG3547h2qoJIzFOhSRmJ7zwvyA8ABixmC+yZOkY2eqfU3joG/9PrhSybKmqZ44RtraxPgOp+QwnFUjO22xwn4MnpJFqaUiZFOoW529PzGDLZLR1d659SqovNEo3LDoRzGBnE/HT0tQkFKQIqdQhH8RHP6cvW+Pj9pi95EwiChtp9viB229OeJVPJGpPJdpuKYa0mlkjEURFoT1UjlfzwFyfhtGqaimlOqRY27sg7XHpz2wHz+ogaodqYnRe4vtvzNvK+Isjzw088c25s1z4kHY4m3k6caXiG+EqdZI6unKjvGj1Ibb3XmBgjwPUtFRVbKod1sQpF7n064nlWkomSu1yFplYxxgCxLeJ6AXxQo62Sny8VFOxWSSWz9R1tYYaxRzb5X+wOn4jqhUe0dyEZVsBoIXzOCPZ5XN3lSwtq7ot8xc4j4oz6tiBgneN+8jDEKvIHp5HEXAdcsEzyS2VGiNi3I78h44j2Rrx0WuIcpFZAK2FSGAtKtuviMVshpYaejarlj75telFPwjzOPsHaTOZQbKY9x3QFgRibIKtahainYBO8u8a+DeAxNMXko09f0eBLDmMUiiFIpkXUujqMEOBE15bUxnoG/DArhPh2ojrFYoURb62bZbevXHmj41jpTVJHGXWR2072FuX+uJTYWstI1DJJL08R/kH4Y+YUcp7SqWOGNG1alUA2G2Ow1o5uMr0M+RZXQESPljhZYxYlSxB8mvzB8RhTk7YGjLr7LGJgSpYG1yPlfDNwvPRx0E9VRwtGpBBvzOn5nbfGGyVBdmY82Yk/M4SWLFBJ3ZbzTMnqZmlkN2b7eAGHPKpRX5aKIOFnhbUgY21i99j44K9mvCSRaKipA7yW4gjYfu2uXI8bcvAeuM5ziU+0zFdv1jWttbc2tbGcXVnS1J0hyyHswkDh6wrHCm5GoEtboLcgepxX7SOLEqnWGHeKI8xyJ5WHkME14ZdMsllqpJGk0aghc+4D8IIvuT1v6YzqMbYmkWPk7NE7Ksx7mnrXtfQFa3jYNj3xXlENTTrmNIBzBkUeu5t0IPPFHs796mzAD/kj8HxS7KOIdMzUsm8U4IAPINb8x+AxKtAk6laLPbBLaoga19UIt9cW89U0mTQwX/WVBu9vA+8R8hpGI+2ejtLTBeQjI+lsKlJ3iCOVo5JYkbkb6TbmL9Ol8WWCxTe9DtlGWSUNArxxs09Sy3IW5SO99/C4/HyxR7QfczJTb4hG35HFOs7Rap5WkRzEptpjFiAB8sR8Z8RR1c0Ukd7rGA1xbcH74DppoUYyUrY2cfZAkymWIDvYlGtR1Ui4Nsespy6GqhoFmXUpRwBcjcW/1wN4n4hNJXU8w3SSFRIPEdfpg5mEkcP6PeE3jM+3pID/XGa7BbqhLr+Gjl+YwsRrgaQaWIuLE2sfMYfIaeOP29ZheIuGPkHA5eFjgNNmaCqnoar9k0l4mPNCdx8r4aMxok0T96T3bQLrK87Le9vlhJeXz7ka9mVcR8NCkk296Nt0boR/XA34rBRcnkBh2biqhmiNMUdIVX3Ha5a/44E0GZ01FCJUtNUNfQCNo/M+eObjnZ6VNpaL9dRJDAsuYsZJSmmGAHdR4m39jCCtQUYMhKsORHTFySWarn31Syuf7t4AYK1XZ3WKpbShIF9IYFvph46OetsocH5atVWxxygsrElt9zsTz9cfP0KZq32ePbVKVHWwBO59AMEezOIjMVDCxUNsfTBnhhRAKyvf9wskd+rE9PsPrhJWw5yJ+bZYKeeSFWD6DbUBzPX+mKtZSshUMpBttcEXGLVFGXlXUbs7i/qTvg32hSXrSo/cRV+1/zwLzZ1/8lnPI+8yujf8AgYqT/fpi/wAF0ntFH3ZGwqVPyFicDclzKampS0sIlpXawDEfF5Ymi4/Kyxd3EsUEZuUXmb9SfLG2rOTi6pAjjCt77MJrcg2gf5fd/HFztIlEZpqYcooRf1b/AGwSGUUDVPtftiiPVrMZ+K/O3jz8sKnFGae1VUkw2VjZb89I2GEvZlmkugh2cAe1g2v7vLEGeq4qpWswPeGxAPj0ti12YJ/24b2904MZ12oSw1EsfcxsEcqL87DB422bk0w5nuVGop4Fao7hNF3J67DY7jC7SdmUMt9FYr6eelb2++J+02rMtHSSWA1EkgcuWK/ZLJ78yeK4SwgZ4lb/AOBKP/8APX6D+uOwp1cIWRxYbMR98dhWdeA1cL8S1dPDMI4u9gJLOCCAl+dj09MQ8GZbTvLJU1TIsMV37sndzzAtzKj78vHGmVk6yxTU7hVmNP3kipyBI5DCBkU2VzQxU80ciTcjIBzYny+mInRyUrHLKa+mrK1aqKoZnSNgIWFtItvb88LfBPDK941ZUlVXWe5VzYM1zZjfoDy+vTFiTs/qqGQzUUiyHSRpYDVpPT/bGe5tJUraKfvF0m4Vr2Hphcr2H8M0viKGaHLaySoZWeaVbFTcadgoHlzxk7TYNVHFZbL1o9J92TXrve4uTb8MBKWnaR1RBdnIUDxJ2GLWDKVKhr7OIKmWZooX7uJheoawsEF/HqdwPr0xQ4rzKE1t6FBEkVgjL+8V/e/vnz64aOKf/llElFDfvJhqnmA2P8oP29PXGclrbDGx+5qvYZrs8qKpkV3Mjk6VHmTjSs5epy+GnhpoQ8MafrSV1BmPPz53N/PCT2b08QqGqJmAWnQuATuW6WHW259bYY+DuJ5pI8xlDHXp7xAdwvPYA/LBG3YP45o4xFS1KxCKSXdojy23uR4YIShlpv0qYoyWTQItPugX06/phMmrp8wqIxI5d3IRfAAnoOnjjUqmdZJJstVf1aUwVTbbUPP/AMv3xopfPZXgyDNc7lqmUym+gWUAWsPDFulzKRFjDOxWNgyJfYEG+KDxd2SP3hsfLD9V8Oxn9G0pQB5RrlYD3iOe5+uA/ISqOxVz7PHrJzKwCkgCy+X54nmz6qaPQ0zFNOm1+ngeuLvGXDYo6nRHfu2AKX39R9cGaTglBVrDI5ZBD3shG1vAfXAfK8HVOFWxMoaJ5XWOMXdzYD1/LDrntLAmXzwRAM1Mya5Lbs7H3rHwHLEmQQUy961BKGqChCCQWK+JXxOAg4uMlNVw1OkOQApCWLMDyJGHFJbBJ28Hrsxe0872F1hJU+GA/Dc1VJV95EWkkB1MC/xC+4N8ScFZ2lNOe8+CRSjHwv1wdyvhyngnE3tiCK9wFNmYX2U+V7Yt4oDBVXnUtHmDzNEqyEG8d7gagOox4zLiT2imgpYkK2fU387sduXmTiPtAlWSskdGDKbbjcchix2b5aDO9TL+zplLn/Fbb8z9MX8Gbomy7hyWCvgimAB1BtjcWG/5YHcVz662duY1kfTbDVxtqqZKKSO4adLAjpvf7A4D8R5dG1YlPTqAwsrMT8T8yST/AHfHN4wNO2myxxke6oqKn66DI3qf9ziHL1EWUSuQC0sgUEjew52++DvG/CklU8ZjZNaRhHQsBp64G8W5eYaOnpkBcIC8jqDpv6/XFbAndIUstyOWqk7uBdR5k8gB4k9MHsw7NKtI7gK5A3CG5+nXBTsqzKNe9hLBZH+E/Kw++KEkVdl1QCS8gZvEkPc+J5HFLbtgLIs1ehnMhjJcCxVtsDM1rTNLJKQAXYtYchfGj53mYomF4VlqZzrlZhcC/JE8bcsK/aHQRx1KaFCM6BnQfusfwwlhhbPGf8WLUU0ECoV7r94nntblgj2Xzaao3Nhp/rglJkVFltLFLURNUSSkeg2vtvYAfU4iSly+sEa014JJHCkAm4FiTte2I8IyaqhR4jQLVTAWI7xuR88dh0qezKlRirVLhhzFh13x2LQ+Ye4bz2hqaqZ4RKJ5Yzq18rDw6YUOzfIO8rnkf9nTEk/4rnSPxPyGEiOpZTdWKnxBIP2xpy1iUGSnu3V5Zt3IIPvN/QfgcKMc0cKrQtcV8aTPXtLDIyCP3VsdjbnccjvifKs4kzPMqXvwpAIBW2xABJJB9MK0WXO0feAe6XCDxLEXtb6fXD1wHlqLm+iPlBEdR53ewDH6m3yxpNNkbDvGWcUNHMkUtGkmpbkqqgjf74y/Pp4WqXenBSIkFBa1tt/vjR+Mzlk1W4qJXSdF09dI2uOlsZVBTtJII4wXZmsoA3O+2LSNdDrkPHaSR+zZgveRclk5svr4+uF2io6d5nLymKEXKnTqdhfYAcrkeOH+i7MqeOmCVDqKmX4TfZSBfSv8XmcZ9mVFJR1GiRRqRgRcbGxuPUHB7wJVtjLxPl9OkaRQvHGdAkIkDd61xsGPJb89OK3AdLUFKpoiix90RIz8uRsAfHmcAaWmmrqqw96WZtyfufIAfYY16r4QQUqUaziKFBrm07vIRuSfBb/kOmLReXszbgrNYaWp7+e5CKdAAvdiLD02wx5H2lVctQt0VkLXIRLsF68t9hbAjN8xy5YzFTwNIx271za3mB/oMEeyaACeeU/DHHa/qbn7A4Cb0hbyA8ypkqM0KRBtEko2IIIuRq2Pzw/U8gkztv4aaIj0sP8AXGcSZ7ItW1Utu8LlluL28PtghknF7QNUyuuuSoUi97WJv/pjWrFxY0k/pOkRucsE4B8dDN/S30ODedZglN7XUSLrBKQhb2JAG4B9SfpjPOA+KRRzkyX7txZrb8uRtj1xhxiasGNVCxiRmB3u3gSPrjL2Ti2/sXaLiTLqdzNDDL31iFQn3QTtiTimJaWgjhZVNTUN30psLqDvYeHQfI4GdnOTe0VWpgDHENbXHh8I+Z+wxT4qzZqmqkkYEXNlB6KNgPzxcJWWKtlHK8saeVY0F2c2H9+GJc8y000jxEqWXYleWHzs8yFo6d6o6RI4IiL7BR/EfX8vPFLNKOhoHPtGurqG98g7Lc9T/ZxuDqxc+kIMS3FsNdbVCnypIEDCSd7ykqRsOm49B9cGeHHgFJNV01OpqEO6sdQQeKj03xZWpnly+pkrwApH6nUAraulhztyxkg3dF/LJ40y2Crfc08TBR/MfdH9PnjLFrWEizE+8HDn1vfE8+fzGAU2r9UrXAxRjF1wWxRjVjh2gxs9bGY73qI0026k7YK8bZuKOlhoI2u2gd6fLw/zG/yHngjkJhajp62bnSxsvzGw+fh5nGXZlmb1E7zOfedr+ngPQCwwvuBZf4GyHs+Z6aKamkBmtdluOvK3gcMsUc0eWTDMCAQDouRqvb3fnfljLFzGSI6o3ZD/ACnFiasqKogM8kpHIG5t52/PEXsXFtjXwxxyuqOOsAfSfckIuVPn/XAbjbIpkladm71JDqEg5eQ8rbbYBNiw+by9wYNbGIkHT6eHl5YybM/p07Q1ZZx/Ty06wV0JdV2DAXG33vg3kvC1JJJFV0TEBG3U8t/XcYW8p4lofZUgqYGfT+8AOflvfBbK+OKaMx09LF3MRa7vIfn57nxON0cuL6CvE0n/AGqT/L/0rj5ghX5Ss8hlWVbNa23gAPyx2M07EmqMhzvhuWmCsxVkbZXRgyn5jB3hjKYkoKmrqEDj4Igf4vEfMgfI4k43gEQgo6eM9yTrRidRkZ9r36emPfaFOtPDTUCH9mod/Nv97nHVejl9xWy/O5oFIjawJvyBsehFxsfMYYOz3iuGkmkkn1EutgQLnc3N9/TBPL8oeTJ4ookBlqJzY26A7knoABipxQ9PQQexQqkk53mmIBIJ6L4H8PXESsheq1ymsnZhJOZpW2Fm3Y8rDTg3kWQwZNTtU1FmmI6dL8kTz8T+WMgpqhkdXRirKbgjoRjSpM0hzaiPtDmGWnFy9joPnbz8OYxqpmWSPtAtUxRV8M40qBZCbFTfmv8ANfCln/FU1aIxKEvGLXA3PqcV87yJ6bu9TowkXWuk328x0OKdLTs7KiKWZjYKBuSemM/Yuw9wtxN7GJikYMrppSQn4PHb++Qwe4OlK0eYzsSW7vTcm5JN+p9RiiezOsC6iqXtfRqGrAQ1ssSyQ3ZQ2zofI/jgWdkk1gpAWHnh/wCHU9myaolOzTEhf+gf+7CdlOVy1MgjhXU3M+AHiT0GHsVVfRwKhigmijHIbkev9bYKdFdGdc9jh/4d4TjagkeVQZZUZo781VRsR6nf6YonMVzSaCFKdYfeLSMtr6Rz5AbevW2HCDLZv0hr9z2YQmJAGGw26eZxorOSTkY1COp6YYsn4Kkq41kSWIar2Uk328sL2ZIUlePlpcj6HBXgaKVq2IxC5U3boAvUnFrszlikMmVcHVVK94quFG6jVz8iOuDPFUCJTd5WxRs9wFaI2LHzv/rijn+Y0VDPJIiiepdiQD8MZP2v9/TCBm+fzVcmuVy3gOg8gOmFx9hQw5zxMauohWO6QKUVY7+Y3I+2L3GmWPU5oYoxdtKjyAtuT4AYUMujd5EWP4yRp6b+N+mNTkpmWKSOKeNq5wO9cmzWtyXw2/rg3extpaIESHKhTuh1CRikrX+LxNuWx+2BPGeWVM9cI9ZkWUXhubKB4Dpir2gQmGCjgPxLGS3rsD974g4W4klkqaONzdYnsu2+4I3PXwxeqDG15HN2a1G4Lw6v4e83wAqaR4nMbrZ1NiMO+b8N06VrzS1qIe81lB8Q3vbngbJxnGuZmoCAwmye8N7WA1b8j+WNKNCjJ7KvClckgFFUMVhZiwtt752Go+AO9vHAXPckemmaJ+h2PiOhGNJ4nyegcozfqO8F0mT4CfPoDj3nXCr1VGLssk0Q9yRf318D54vF6QeauzJiLjDN2ez6a1B/GrL9sVOFMljqJ2ilZlOk6Ryuw6HBLhXhepWtjLRsqxtdmIsLb8j1vgik1TTFvM4dErqdrMw+5wV4EyyOer0SrqQRsxB8rYI8RZHHPHV1UJLMk5GkctNxdvHHzs2gZXqJiCESFhqPK/Pn8sVIkpWsChUAamtyubfXES7kDxIGPJe++LOTw66iJfFxi6RWzfMrZUhjU2uEH4Y7ALNWhEpD1JjYBQV0k290f747B5Vg5cbM0p6msjjhnKMYoD+rLr7oJ5AdSMB81zJ6qd5XF2c3sOgHQfLGpUNJUzRT09dIneTLeKPUNSld/hGyjlthd7MqMJUVDsP2MTXv0N/9DjrH+QNWHK/iY5bQUUaKC7oCSei7F/mb2wN4y4PkqqxZKYArPH3lybC4tf63GEvOeIJaplaVtWgELtawv5Y0Hs+zaWajmV3RUhTRG7bW1A/EfAbYyRKE6u4DrIULNESo5lSG/DFHKM8kjHcX/UyOveIRzFwD5jbGiZBkUmXuZqmrQwaD7uonXcbWB/LGXVMoMjMBYFiQPAXuMbrJq9Gj9ovAqgd/TDZFAeMfuqBsQPC2BXZXTD2p5m5QxM3zO34Xw81NPL7TDV95HHTmBVm1nZuZsB42PPA6GnpaYySxuvslWujUD8Dbj/ym59MXTsqESizKplqjPGZHcNrOkk2W/K3hba2PvG+aJPVmREZAVW4YWN+txhv4T4W9nqda1cbJY+6hBLgePgBzwGq8vjmgra6e5JkKw723BsPUcvocBWzpavB7oJTR5U0q+7LVNpU9Qo6j7/XFfs4nkNZpDExlWMgJ2tbn9bYloaiGtooqeSVYZoLhS3wsDj7JJFltNMqTLLUzDTdOSL13/vpiekW8AOPiJ6aec09gHLKCRchbm1vD/bE/Ass7VkfdHUVuxVmIUgDe+PHFnD8dNHSshYmaPW1z125fXHmjy9Rlz1Kl1mWUKCGI228MSTwFvJ64sySoWokkkhZA7Fttxv5jAqnr3hJ7pyhIIJB3seeNE4PzuWPLp6mqcyoNo1fe9tufW7ED5HAn2zLK5HMiGmlClvdOxt4dD6bYuexJizS8N1UwBSCVgeR0mx+ZxDXZJNTkCaNkJ5XHPGj1tPWVFBRGjZl/V+/ZgvIAC/3wO4rZostjhqZFkqe8uLHUVXfmcJpkWxayLIGqI53VgvcJrN778ztb0x7yPIJ6rXKrWWP3mkdiB48/G2+GDsyoDLT1iA2MiBbnpe+LfHUfs9HDBTkezkkOyndmHQn1ufl5YPFVY1K3QscWcQLVSIyggIgTfxBNzgdw9U6KqI9BIp+4xVji1Mq9WIH1NsGI+EJmrGplsWT43/dUWuWJ8METpYDnEmTpPVV0ofaJFcabEEkAWvhZ/Qt6RqjV8Mgj0+Nxe98MORUyFK2lhlV3dVCN8IfSbsFv9vHFbN6BqejjppCqyyza9N/hFtILW5XOK3mw30WuEM1SeJqCoPuP+yY/ut4YDU2cVFBK6Ry/AxXY6lPS9uWGJez+GGxqqxUPgux+V9/ti7m2V5Zl+jvYpJWcalvuD9wMbJsWZ+1YxfvNR1k6tXW/O+2CFRxfVSR6GnYryI2Fx5kYs1dImYVbeyIIkCAkNYAaRvy5Yl4LyuJu+qKgBoacX0/xN09fTzGIJyRUyOeshu9PG7A8xoJVh+ePOf8AGVVIhhcCJT8SKum/kevywXqO1SYt+rijVByBudvtghk/EtPmTos0IWeMhlI5G3nz+RxMrNHKXugJkvZtLJF308iU8dr3bnbz6DFyDhAU7pUxSipij95tHxfS++Lfa/mx1xUy7KF1sPEnZb+lifngf2WVTidk5qQLj1Nj9cdZroy0D894rSed5QjANawJF9gB4eWOxQ4sywQ1k8a/Crm3od/zx9weKGmw1FndJRsJIA9TUf8ANkJVQTzsvM/PFzhidvYMwqCPfkJGw6kdPm2B2c5NDBlVPKV/XzNfVc8tzy9LYGZJxrUUqd3EU0XvZlvufPHRWsnFsCmK3MEYcKeqSLI5F1L3k0ttNxe1wNx6A4gr+0R5onjeCG7LbWBYjzGFAjGVheh9rz7Xk0cnOSlbS3jp5fhb6YRRvhpybh7TQy1NRI8UZFo1U/tD5jqOn1PTH3gDJVmnM0u0FONb35XG4H5/Lzxi7LvaDUSd3RxyLo0wjbVcnYc16WwnGQ2tc26C+2CWe5w9dVs9iS7BY18ByUf344KcZZTDTCCmjXVUBQZWB5luQt6/a2I9jTFulkYMNBIY7Cxsd+m2HHjtxBT01GOarrf1Pj89RwMzLKRl01OzESPYSPHysR0v6/hgpWV9BmD65GeCYgC7ctuXl+GJdZIxLRsRk4Zsw4IkjgeoSRHiUne9iQNrjx32wMyPhqerJ7lPdHxOxso9T+WCmtlbGLj3eky8/wD6bfZcRZLTs+UzIBcmdQo8SdIGGqjyU+xrBVRpVJF8DQPdgPC232wJbiMxBDT0LimhJdi+1yNtRPkd/XAllUjEHaLOIIKegQ7IoZ/M9L/PUfphALWwaqp3zKvOmytM3uhjsABsL+gxRzbKDBO8LMrFDYleV7Xtjrol3ocK6rY5HTsrMuiUqbEjb3udvlhHZyx3JPmcFKWhq5ae0ayvAGvZRddXXbxwMemcNpZGU35EEfjjWmLQ78G5iIqGt0tplKgIAfeO1thz64+8KVSz0k9FMwU27yIsbWYdN/P8cX81zj9FQQwQJH3zJrlZhc7/AOt/kMUc1qkraBqlkWOeJwpKiwcG39cTQhOiuHB8GH2ONUznNYmnlord0Z0UmUHdnIBUH+W1h9cZRJqHMEeoti1W5tJUSd5IRqsBsLbKLDGTpFcbZ1bSPDIyMCrobH/TBbhfhl60ysSQsak6ud2t7q7/AFOB7zS1UygkvI1kHiegv/XGnrKuWrS0yIW7xwJGsbC/NifEtYDyGAWToyCaZixLElvEm5++HnjRvaMto6jqvuN8x/UYVOJ6HuaudPBzb0O4+xw25EgnyWeIkDu2uCfL3vwvhheyrk0fsuVTVB2kqD3UfpyJH/qP0xDwQ6yRVNGzBTMLoTy1Dp9hjxxrnUTimgp21QwxjcdWP52H3OFhdWr3b6r7W538rY0jRjiwhXcLVULEPBJ6qCQfQjBbg/hqaKU1UymGKJSSzi19ugOGjI5M3SIGRoNP7vfGzfb88K/HtfmBstVZYzuoj+A/Pr88SrwB5C/HmTtWrHV0o733Qrqu525G2CPAeRChhaeqtGfiOroANh68/mcAOGco9kpvbKiaWKM/DHGbFieQ+eJRm9JmbiGRp4nP7Nnk1KT0uOV8K7yTHYoZ9mftFTLNuNbkgeA6fa2OwVr+zusjkZBGXAOzDkR44+Y1oXJh7j7SaqipeaxqgI9SB+Ax57SOFY0jWeBAgU6ZFUfQ/lhXyyveor4pJDqZpVJPz6eQw/Pm6tmNTRy/s51Gm/RtI/H8sV4YKtCtnVBGmUUrhFEjv7zAbn4uv0xU4K4Y9qkLSe7Txe9I3Ibb6QfPr4DBzj6j7igpITvpYj6A/wBcAzXVf6NEax2p2Ykuo3bxB8r9etsJVgh4414m9rlCx+7BF7sajYbbaref4YN8FFZ8vqaNWCTM2oXNtQ2/pbCBqxLE5BuCQRytscVkjTeDQuHuFjQM1ZWaVEQPdpcEs3If6f6YocKIZ6iavqfgiu5v/F0HyH5YUaqukf43Z7ctTE/jhm4OzOF6aejmcR96bq55X22P0H3wawLFgWuq5K2pLc3layjw6AegGCvGXdxd1SRKCYh77Ablj0v9/ngnRZRDlgeoknjmkCkRIh6nrz/23wF4KoWrMwQvvZjLIfQ3+7WGA8uw2MnG7GGko8vT4n06/wAPu5P0x67RpPY6Sno4fdVgS5G2q1ufqSScAuPJ5mzBpjG4WMqEJU2sm/h1Nzg/2iQe3UkFXB74UHUBzANr7eRFjhKivsReHc8kpZ0kRiAGGoX2IvuCMbdmTRs3s0hslVG2n/EPiA+RDfI4wzIsnkqZ44kUklhc25C+5PhYYce0ziT/ALXCkDb025YdH22+QAv6nFathi8FDgzKGizdY3/+yzk/5VNj+GF3Nq8yTSv/ABuzfU41GSqhlppMzTaT2Zo2X+fYb+Y5ehGMdJxkrLKXBYNdyGokpcj72IXkN2Xa/wAT25ddsA6PtCmleOKqjQKZF1PosbA3tv8ALfwww59n0mW5bS90F1kKvvC4tp1H74SMw4o/SE8AqQI4x7p7vxY7tv8AL6YmxXkKccZXO2YFzG8kbldOkE3UAbA9OuPnHeWRQCIRK0TSLrePVcL4fO/4YJcT1s+WtCkMzvEy39+x5HkDa9rWxDXSx1NFNXTqe9Ld3EAxt0A+h1HAk23Z1W1ZJn+VzZhSUk0KF3CFJALcxbf6g4ucE8ILFBPJXQgAG41jcKouT8/ywP4HnlmpKmmicpKpEkZBsfAj02++CfaLmhgpoqQOWdgDIxNyQvj/AIm3+WEkbboHcG5rRpUSTyFYmJKxJY2RT1v4n+uBtd2iVQndkk9wubKQCAL7W28MLDHHmU4KG0NXaZBaqWXpNErfO1j+WFRJDyubHpj1WZlJIFWR2cL8Oo3tfwxArYVHNSySuLYduyvK1lqWkYA90uw8z1wkubjDh2Y50sFS0bmwlFgfMcsQUtYAfGvET1VVISx0KxVFvsADbl4nnhn7Pya2CekmJZAoZCdyp8jhQ4lySSnqJEZT8RKm2xBOxHjh/wCz+i9ho5qqcaLjYHmQOQ9ScJ06OWUzz2pU9qCl0/CrWP8A5dvzxlccpUhhsQbj5Y0rIeJoa2laiq2CMfgc8r3uPmMCYuyqoMtmeIQ33k1jl5DGTSwwyT6NeyKuMtNFIebID9sdhej4+oaVRAJCREAt1BI2HiOeOxFLBafoxzKqvuJ45CCQjA2HlifOs8M1U1QgKG4K+Itgbj4cMzxodp8ybOJYIQhQR3MjXuLbXPl4D1x2b8fNFUCOmC+zxDu9BGz25n8hi5lmWvHlbGktJNN+0ZSLqv8ACOtwNvmcBeEuGvfaoqVKQwDUdQtqI5Dfn/tjKtEPXaDl8SPDJGndmVNTJ4Hb6f6YL1c0GVQQqIElnlXUzP0/vl8sKddmRrK0O+weRQB/CtwAPpgx2q6vbFBBCiNQp+t8JJEss513FXQNVJGsMsbBWVeRvb+uFzOuGmp4YJWZT366go5jYHf6jB7O8gpxSQSQLIhmdUCsTvfYm34YYuMeE/amjRJ40MUYUIx39fwwYmeTMqfLZXieVUJjj+JhyHrjxRV0kLa4ZGRvFTb/AHw9ZxlLUGUPExUvLKLlTtbY/gMZ2rYVAb6Y40falVKhSQJLcEAsNx57bH6YC5LxZUUrMYn2Y3ZSLqT6dPlgzxDwSIKOKoUklgveA9CwuCPK+2A1Nw470klVqUJG2kg3uTty+uCqorUvYSru0iqdSid3CG5mJbE/Pn9MLQPXqcMvB/DMNRFPLO7osIBOm3KxJ6YuQ8L0VSGWkqJDKqlgrra9vljYXRFe2LFPnUkcMsCn9XLbUP8ACb7eGKKNYg2vY8sTjLpSjSBGKKbM1jYHzOPeV5TLUvohQuwF7DwHM74WDm22PE/aTTVKqlVR6gvKzXt02vbCxxHX08swNNF3UQUC3Uncknc+nywGVN7eGPYXfBpHaLb2aNPJ7fk4fnLSn3vGw5/+mx+WOly3vFy2g394d7KB/Nc/hfAfsyzoQ1Rif9nONJvy1dPruPnhx4clE1dWVZIWOId0jHkANift98RRt0dFLAC4dQU+cMtOHaFSyMedh1JP+IYtycLS5hW1MkraEU6VsQd/3V+Q3I88e+J8xSnoY2oSFSV2DSW99iOZv5m++BecVEkWU0ZiLAO5aRlJB1cxc+t/pg5uhJ9gniHhOekNpFunR13U/wBMA77Ww5ZF2nSIvd1S9/GdrkDVbz6Nghm/CdHUU71dJJoVQSVPw3G9rc1Pli16Ep+wTlVLlS08b1DSNKR7yqTsbnoOWGGbJ8rjpFq+4d42IA3Ore/QnyxmFwcPpbXw+f5HH/V/riAaBXEmZ5e8CilhMcmsXuP3bHrc9bYVnfkcQ3xI1iMWqMpNqhlo+0GpjQLqSQDl3ihiPnzwLzziuoqyO+e6jko2UfIdcaVQwQU+TxyzwpJZASCBc6jtv88LuZ5HTVlN3tDTyLLqA02NiDzt0+mIqQZZENeeNC4d7Py0Ymq5THFz06iB897DCqchnppEeeF0QMCSRtz8caTx1k0tbSU5pfeUblQbXuBY+BtvjN2yrCE3MuEoO9buauLu7+7dhf0+RuMdiWLslqyASyAnpfHYn7/6LzfoTFx5bHY7HQPQwcDVDLVqFZgCNwCQD6+OGrtPmbuEGo2Lbi5sfXxx9x2MtkMyB3xu1NTrJBCZFVzpG7AN088djsV6OYG40H6+gHTv+X0wi9ojH9Izb/w/9Ix2Owv+F6CHFbk5TQXJNyb/AEOEePmMdjsY5z2bRxN/3CoHQRLbywoJ/wABb/x/zGOx2DE7PR64M/4bmH+AfgcR9mSDv5TYXERsfDljsdiS0AYeAEDZXVhgCNT7Hf8Adwtdk3/fz/4Tflj7jsJaXzsj2hUk/aP/AIj+OPWOx2CztHREp3w+wG3D7W2vOL+e/Xxx9x2KFdFeq/4HF5VBt98GMnUNkUoYagGa197bjlfljsdgsfRmo5HD5T7ZCbbXl3t197r44+Y7GLHoROuNAof+Az/4v/cMdjsR9BM6vvj0cdjsMETXONtslj//AJYm7NnP6MY3Nxqt5bdMdjsc3186GRcM1DS084kYyDwclunnir2aVLaXXU2kMbC5sN+g6Y7HY5ROr0MdXVOHb32+px2Ox2OjOZ//2Q=="/>
          <p:cNvSpPr>
            <a:spLocks noChangeAspect="1" noChangeArrowheads="1"/>
          </p:cNvSpPr>
          <p:nvPr/>
        </p:nvSpPr>
        <p:spPr bwMode="auto">
          <a:xfrm>
            <a:off x="1820863" y="7938"/>
            <a:ext cx="304800" cy="304800"/>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20" name="Title 1"/>
          <p:cNvSpPr>
            <a:spLocks noGrp="1"/>
          </p:cNvSpPr>
          <p:nvPr>
            <p:ph type="ctrTitle"/>
          </p:nvPr>
        </p:nvSpPr>
        <p:spPr>
          <a:xfrm>
            <a:off x="2099620" y="1241972"/>
            <a:ext cx="8179408" cy="1595256"/>
          </a:xfrm>
        </p:spPr>
        <p:style>
          <a:lnRef idx="2">
            <a:schemeClr val="accent5"/>
          </a:lnRef>
          <a:fillRef idx="1">
            <a:schemeClr val="lt1"/>
          </a:fillRef>
          <a:effectRef idx="0">
            <a:schemeClr val="accent5"/>
          </a:effectRef>
          <a:fontRef idx="minor">
            <a:schemeClr val="dk1"/>
          </a:fontRef>
        </p:style>
        <p:txBody>
          <a:bodyPr>
            <a:noAutofit/>
          </a:bodyPr>
          <a:lstStyle/>
          <a:p>
            <a:r>
              <a:rPr lang="en-GB" sz="3600" b="1" u="sng" dirty="0"/>
              <a:t>Module 8:</a:t>
            </a:r>
            <a:br>
              <a:rPr lang="en-GB" sz="3600" b="1" dirty="0"/>
            </a:br>
            <a:r>
              <a:rPr lang="en-GB" sz="3600" b="1" dirty="0"/>
              <a:t>Why did Steve McQueen decide to shine a light on the Brixton Uprisings in 2021? </a:t>
            </a:r>
            <a:endParaRPr lang="en-US" sz="3600"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1973263" y="312739"/>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2099620" y="5745728"/>
            <a:ext cx="817940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Write this module title down and double-underline it. Then stick in the starter sheet and complete the task.</a:t>
            </a:r>
          </a:p>
        </p:txBody>
      </p:sp>
      <p:pic>
        <p:nvPicPr>
          <p:cNvPr id="1026"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B38BE8F1-3E78-4BE2-9D0D-A3B1D6463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690" y="3168453"/>
            <a:ext cx="3739257" cy="2246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011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5567" y="199392"/>
            <a:ext cx="3897806" cy="34778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a:t>In 2021 the Oscar winning British director Steve McQueen released a series of films telling the story  of five key moments in Black British history. He also released an accompanying documentary series called </a:t>
            </a:r>
            <a:r>
              <a:rPr lang="en-GB" sz="2000" i="1" dirty="0"/>
              <a:t>Uprising</a:t>
            </a:r>
            <a:r>
              <a:rPr lang="en-GB" sz="2000" dirty="0"/>
              <a:t>, which told the story of the 1981 Brixton Uprising. This series won the prestigious title of best documentary series at the 2022 BAFTA awards.</a:t>
            </a:r>
            <a:endParaRPr lang="en-US" sz="2000" b="1" u="sng" dirty="0"/>
          </a:p>
        </p:txBody>
      </p:sp>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F2784253-8902-A640-94A1-967807A4753D}"/>
              </a:ext>
            </a:extLst>
          </p:cNvPr>
          <p:cNvSpPr txBox="1"/>
          <p:nvPr/>
        </p:nvSpPr>
        <p:spPr>
          <a:xfrm>
            <a:off x="211324" y="3807980"/>
            <a:ext cx="11792049" cy="28623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a:t>Before the premiere of </a:t>
            </a:r>
            <a:r>
              <a:rPr lang="en-US" sz="2000" i="1" dirty="0"/>
              <a:t>Uprising</a:t>
            </a:r>
            <a:r>
              <a:rPr lang="en-US" sz="2000" dirty="0"/>
              <a:t> Steve McQueen was asked the reason he was desperate to the make the series. This was his response:</a:t>
            </a:r>
          </a:p>
          <a:p>
            <a:endParaRPr lang="en-US" sz="2000" dirty="0"/>
          </a:p>
          <a:p>
            <a:r>
              <a:rPr lang="en-GB" sz="2000" dirty="0"/>
              <a:t>‘These events were just </a:t>
            </a:r>
            <a:r>
              <a:rPr lang="en-GB" sz="2000" b="1" dirty="0"/>
              <a:t>pivotal moments </a:t>
            </a:r>
            <a:r>
              <a:rPr lang="en-GB" sz="2000" dirty="0"/>
              <a:t>and were moments that somehow got </a:t>
            </a:r>
            <a:r>
              <a:rPr lang="en-GB" sz="2000" b="1" dirty="0"/>
              <a:t>brushed under the carpet </a:t>
            </a:r>
            <a:r>
              <a:rPr lang="en-GB" sz="2000" dirty="0"/>
              <a:t>for the broader, wider public and they </a:t>
            </a:r>
            <a:r>
              <a:rPr lang="en-GB" sz="2000" b="1" dirty="0"/>
              <a:t>needed to come out into the light</a:t>
            </a:r>
            <a:r>
              <a:rPr lang="en-GB" sz="2000" dirty="0"/>
              <a:t>.</a:t>
            </a:r>
          </a:p>
          <a:p>
            <a:endParaRPr lang="en-GB" sz="2000" dirty="0"/>
          </a:p>
          <a:p>
            <a:r>
              <a:rPr lang="en-GB" sz="2000" dirty="0"/>
              <a:t>These are historical moments, not just for black British people, but for British people in general because these events have </a:t>
            </a:r>
            <a:r>
              <a:rPr lang="en-GB" sz="2000" b="1" dirty="0"/>
              <a:t>reverberated throughout the nation</a:t>
            </a:r>
            <a:r>
              <a:rPr lang="en-GB" sz="2000" dirty="0"/>
              <a:t>. We need to </a:t>
            </a:r>
            <a:r>
              <a:rPr lang="en-GB" sz="2000" b="1" dirty="0"/>
              <a:t>shine a light on it </a:t>
            </a:r>
            <a:r>
              <a:rPr lang="en-GB" sz="2000" dirty="0"/>
              <a:t>[and], we needed to give it the platform it deserved.”</a:t>
            </a:r>
            <a:r>
              <a:rPr lang="en-US" sz="2000" dirty="0"/>
              <a:t> (</a:t>
            </a:r>
            <a:r>
              <a:rPr lang="en-US" sz="2000" i="1" dirty="0"/>
              <a:t>Daily Express interview, 21</a:t>
            </a:r>
            <a:r>
              <a:rPr lang="en-US" sz="2000" i="1" baseline="30000" dirty="0"/>
              <a:t>st</a:t>
            </a:r>
            <a:r>
              <a:rPr lang="en-US" sz="2000" i="1" dirty="0"/>
              <a:t> July 2021</a:t>
            </a:r>
            <a:r>
              <a:rPr lang="en-US" sz="2000" dirty="0"/>
              <a:t>)</a:t>
            </a:r>
            <a:endParaRPr lang="en-GB" sz="2000" dirty="0"/>
          </a:p>
        </p:txBody>
      </p:sp>
      <p:pic>
        <p:nvPicPr>
          <p:cNvPr id="3074" name="Picture 2" descr="Small Axe (TV Mini Series 2020) - IMDb">
            <a:extLst>
              <a:ext uri="{FF2B5EF4-FFF2-40B4-BE49-F238E27FC236}">
                <a16:creationId xmlns:a16="http://schemas.microsoft.com/office/drawing/2014/main" id="{05167DFB-2E4A-41DF-823F-F0A74C1ED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24" y="138540"/>
            <a:ext cx="2395201" cy="3527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prising (TV Mini Series 2021) - IMDb">
            <a:extLst>
              <a:ext uri="{FF2B5EF4-FFF2-40B4-BE49-F238E27FC236}">
                <a16:creationId xmlns:a16="http://schemas.microsoft.com/office/drawing/2014/main" id="{8671498B-F6C8-4728-9E5C-D8B3BEEF7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225" y="138540"/>
            <a:ext cx="2348655" cy="35278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afta TV Awards 2022 winners list: Who won in every category as Channel 4  sale takes centre stage">
            <a:extLst>
              <a:ext uri="{FF2B5EF4-FFF2-40B4-BE49-F238E27FC236}">
                <a16:creationId xmlns:a16="http://schemas.microsoft.com/office/drawing/2014/main" id="{3403B683-863E-4D26-9D19-F87DD21671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385" r="24134"/>
          <a:stretch/>
        </p:blipFill>
        <p:spPr bwMode="auto">
          <a:xfrm>
            <a:off x="5079926" y="138540"/>
            <a:ext cx="2987107" cy="35387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1589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F2784253-8902-A640-94A1-967807A4753D}"/>
              </a:ext>
            </a:extLst>
          </p:cNvPr>
          <p:cNvSpPr txBox="1"/>
          <p:nvPr/>
        </p:nvSpPr>
        <p:spPr>
          <a:xfrm>
            <a:off x="1841225" y="2036313"/>
            <a:ext cx="8440957" cy="25545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‘These events were just </a:t>
            </a:r>
            <a:r>
              <a:rPr lang="en-GB" sz="2000" b="1" dirty="0"/>
              <a:t>pivotal moments </a:t>
            </a:r>
            <a:r>
              <a:rPr lang="en-GB" sz="2000" dirty="0"/>
              <a:t>and were moments that somehow got </a:t>
            </a:r>
            <a:r>
              <a:rPr lang="en-GB" sz="2000" b="1" dirty="0"/>
              <a:t>brushed under the carpet </a:t>
            </a:r>
            <a:r>
              <a:rPr lang="en-GB" sz="2000" dirty="0"/>
              <a:t>for the broader, wider public and they </a:t>
            </a:r>
            <a:r>
              <a:rPr lang="en-GB" sz="2000" b="1" dirty="0"/>
              <a:t>needed to come out into the light</a:t>
            </a:r>
            <a:r>
              <a:rPr lang="en-GB" sz="2000" dirty="0"/>
              <a:t>.</a:t>
            </a:r>
          </a:p>
          <a:p>
            <a:endParaRPr lang="en-GB" sz="2000" dirty="0"/>
          </a:p>
          <a:p>
            <a:r>
              <a:rPr lang="en-GB" sz="2000" dirty="0"/>
              <a:t>These are historical moments, not just for black British people, but for British people in general because these events have </a:t>
            </a:r>
            <a:r>
              <a:rPr lang="en-GB" sz="2000" b="1" dirty="0"/>
              <a:t>reverberated throughout the nation</a:t>
            </a:r>
            <a:r>
              <a:rPr lang="en-GB" sz="2000" dirty="0"/>
              <a:t>. We need to </a:t>
            </a:r>
            <a:r>
              <a:rPr lang="en-GB" sz="2000" b="1" dirty="0"/>
              <a:t>shine a light on it </a:t>
            </a:r>
            <a:r>
              <a:rPr lang="en-GB" sz="2000" dirty="0"/>
              <a:t>[and], we needed to give it the platform it deserved.”</a:t>
            </a:r>
            <a:r>
              <a:rPr lang="en-US" sz="2000" dirty="0"/>
              <a:t> (</a:t>
            </a:r>
            <a:r>
              <a:rPr lang="en-US" sz="2000" i="1" dirty="0"/>
              <a:t>Daily Express interview, 21</a:t>
            </a:r>
            <a:r>
              <a:rPr lang="en-US" sz="2000" i="1" baseline="30000" dirty="0"/>
              <a:t>st</a:t>
            </a:r>
            <a:r>
              <a:rPr lang="en-US" sz="2000" i="1" dirty="0"/>
              <a:t> July 2021</a:t>
            </a:r>
            <a:r>
              <a:rPr lang="en-US" sz="2000" dirty="0"/>
              <a:t>)</a:t>
            </a:r>
            <a:endParaRPr lang="en-GB" sz="2000" dirty="0"/>
          </a:p>
        </p:txBody>
      </p:sp>
      <p:sp>
        <p:nvSpPr>
          <p:cNvPr id="8" name="TextBox 7">
            <a:extLst>
              <a:ext uri="{FF2B5EF4-FFF2-40B4-BE49-F238E27FC236}">
                <a16:creationId xmlns:a16="http://schemas.microsoft.com/office/drawing/2014/main" id="{50CADCBE-820D-4CB3-9B74-86EBD9F3697B}"/>
              </a:ext>
            </a:extLst>
          </p:cNvPr>
          <p:cNvSpPr txBox="1"/>
          <p:nvPr/>
        </p:nvSpPr>
        <p:spPr>
          <a:xfrm>
            <a:off x="1540492" y="133770"/>
            <a:ext cx="10151399"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r>
              <a:rPr lang="en-US" sz="2000" dirty="0"/>
              <a:t>What is Steve McQueen saying here?</a:t>
            </a:r>
          </a:p>
        </p:txBody>
      </p:sp>
      <p:pic>
        <p:nvPicPr>
          <p:cNvPr id="9" name="Picture 8">
            <a:extLst>
              <a:ext uri="{FF2B5EF4-FFF2-40B4-BE49-F238E27FC236}">
                <a16:creationId xmlns:a16="http://schemas.microsoft.com/office/drawing/2014/main" id="{F01742ED-C580-4217-9C36-D7DC6E4A1E34}"/>
              </a:ext>
            </a:extLst>
          </p:cNvPr>
          <p:cNvPicPr>
            <a:picLocks noChangeAspect="1"/>
          </p:cNvPicPr>
          <p:nvPr/>
        </p:nvPicPr>
        <p:blipFill>
          <a:blip r:embed="rId4"/>
          <a:stretch>
            <a:fillRect/>
          </a:stretch>
        </p:blipFill>
        <p:spPr>
          <a:xfrm>
            <a:off x="310083" y="133770"/>
            <a:ext cx="1098723" cy="792301"/>
          </a:xfrm>
          <a:prstGeom prst="rect">
            <a:avLst/>
          </a:prstGeom>
        </p:spPr>
      </p:pic>
      <p:pic>
        <p:nvPicPr>
          <p:cNvPr id="4098" name="Picture 2" descr="Seesaw Play Kids Zone White Background Stock Vector (Royalty Free)  1414392623 | Shutterstock">
            <a:extLst>
              <a:ext uri="{FF2B5EF4-FFF2-40B4-BE49-F238E27FC236}">
                <a16:creationId xmlns:a16="http://schemas.microsoft.com/office/drawing/2014/main" id="{642F1A6F-2663-4B98-A5FD-1BF98901ED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726" b="13490"/>
          <a:stretch/>
        </p:blipFill>
        <p:spPr bwMode="auto">
          <a:xfrm>
            <a:off x="4459969" y="1004475"/>
            <a:ext cx="1620128" cy="79899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2638FA99-C925-41E7-8746-328C0C7A6AB3}"/>
              </a:ext>
            </a:extLst>
          </p:cNvPr>
          <p:cNvSpPr/>
          <p:nvPr/>
        </p:nvSpPr>
        <p:spPr>
          <a:xfrm>
            <a:off x="5165697" y="1677875"/>
            <a:ext cx="204187" cy="403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descr="Sweep Under The Carpet, Rug explanation, meaning, origin - The Biggest  Idioms Dictionary - YourIdioms.Com">
            <a:extLst>
              <a:ext uri="{FF2B5EF4-FFF2-40B4-BE49-F238E27FC236}">
                <a16:creationId xmlns:a16="http://schemas.microsoft.com/office/drawing/2014/main" id="{31190D14-311C-4D46-84D6-5E3D8D5EC4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524" y="1558744"/>
            <a:ext cx="1443551" cy="1081270"/>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Down 12">
            <a:extLst>
              <a:ext uri="{FF2B5EF4-FFF2-40B4-BE49-F238E27FC236}">
                <a16:creationId xmlns:a16="http://schemas.microsoft.com/office/drawing/2014/main" id="{246C86C2-EA58-4030-9ED3-246CE185507E}"/>
              </a:ext>
            </a:extLst>
          </p:cNvPr>
          <p:cNvSpPr/>
          <p:nvPr/>
        </p:nvSpPr>
        <p:spPr>
          <a:xfrm rot="17568838">
            <a:off x="1656139" y="1695227"/>
            <a:ext cx="181838" cy="1116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C92DF87E-BCDD-4FE8-A60D-08D2D2CDCD72}"/>
              </a:ext>
            </a:extLst>
          </p:cNvPr>
          <p:cNvSpPr/>
          <p:nvPr/>
        </p:nvSpPr>
        <p:spPr>
          <a:xfrm rot="6039743">
            <a:off x="9896095" y="2274535"/>
            <a:ext cx="181838" cy="1116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4" name="Picture 8" descr="4. reverberate—verb—to echo | Vocab, Nouns, Chart">
            <a:extLst>
              <a:ext uri="{FF2B5EF4-FFF2-40B4-BE49-F238E27FC236}">
                <a16:creationId xmlns:a16="http://schemas.microsoft.com/office/drawing/2014/main" id="{ABD65C9C-3EEC-4AFC-9766-C23E9BC6B7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8768" y="3391145"/>
            <a:ext cx="1507992" cy="1055594"/>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EF5DC1CB-440B-43FA-80AE-D9F29BBDC9D4}"/>
              </a:ext>
            </a:extLst>
          </p:cNvPr>
          <p:cNvSpPr/>
          <p:nvPr/>
        </p:nvSpPr>
        <p:spPr>
          <a:xfrm rot="5400000">
            <a:off x="9975695" y="3380001"/>
            <a:ext cx="181840" cy="701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8FD561DA-C77E-425D-9FD1-BF7503A62E79}"/>
              </a:ext>
            </a:extLst>
          </p:cNvPr>
          <p:cNvSpPr/>
          <p:nvPr/>
        </p:nvSpPr>
        <p:spPr>
          <a:xfrm rot="10800000">
            <a:off x="5063603" y="4187034"/>
            <a:ext cx="204186" cy="636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6" name="Picture 10" descr="Glowing Pocket Torch Light Stock Illustration - Download Image Now - iStock">
            <a:extLst>
              <a:ext uri="{FF2B5EF4-FFF2-40B4-BE49-F238E27FC236}">
                <a16:creationId xmlns:a16="http://schemas.microsoft.com/office/drawing/2014/main" id="{2E8A58A0-7AFB-4833-B89F-50E310E3AB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4546203" y="4657480"/>
            <a:ext cx="913564" cy="9091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A86EB5-B01D-43C0-9F2D-A844C3D54829}"/>
              </a:ext>
            </a:extLst>
          </p:cNvPr>
          <p:cNvSpPr txBox="1"/>
          <p:nvPr/>
        </p:nvSpPr>
        <p:spPr>
          <a:xfrm>
            <a:off x="6111905" y="951145"/>
            <a:ext cx="1828800" cy="923330"/>
          </a:xfrm>
          <a:prstGeom prst="rect">
            <a:avLst/>
          </a:prstGeom>
          <a:noFill/>
        </p:spPr>
        <p:txBody>
          <a:bodyPr wrap="square" rtlCol="0">
            <a:spAutoFit/>
          </a:bodyPr>
          <a:lstStyle/>
          <a:p>
            <a:r>
              <a:rPr lang="en-GB" dirty="0"/>
              <a:t>Moment where society swung/ changed</a:t>
            </a:r>
          </a:p>
        </p:txBody>
      </p:sp>
      <p:sp>
        <p:nvSpPr>
          <p:cNvPr id="21" name="TextBox 20">
            <a:extLst>
              <a:ext uri="{FF2B5EF4-FFF2-40B4-BE49-F238E27FC236}">
                <a16:creationId xmlns:a16="http://schemas.microsoft.com/office/drawing/2014/main" id="{E465E501-72CE-4EE9-A436-447A698AE4F4}"/>
              </a:ext>
            </a:extLst>
          </p:cNvPr>
          <p:cNvSpPr txBox="1"/>
          <p:nvPr/>
        </p:nvSpPr>
        <p:spPr>
          <a:xfrm>
            <a:off x="155575" y="2636712"/>
            <a:ext cx="1828800" cy="369332"/>
          </a:xfrm>
          <a:prstGeom prst="rect">
            <a:avLst/>
          </a:prstGeom>
          <a:noFill/>
        </p:spPr>
        <p:txBody>
          <a:bodyPr wrap="square" rtlCol="0">
            <a:spAutoFit/>
          </a:bodyPr>
          <a:lstStyle/>
          <a:p>
            <a:r>
              <a:rPr lang="en-GB" dirty="0"/>
              <a:t>Hidden away</a:t>
            </a:r>
          </a:p>
        </p:txBody>
      </p:sp>
      <p:pic>
        <p:nvPicPr>
          <p:cNvPr id="4102" name="Picture 6" descr="The Spotlight on Jesus - Enduring Word">
            <a:extLst>
              <a:ext uri="{FF2B5EF4-FFF2-40B4-BE49-F238E27FC236}">
                <a16:creationId xmlns:a16="http://schemas.microsoft.com/office/drawing/2014/main" id="{2F1D0798-2A7D-4A0E-AA3A-C805FC6D4E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86472" y="2061104"/>
            <a:ext cx="1481360" cy="9258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6085597-E63E-4359-BA0A-83242142CCBF}"/>
              </a:ext>
            </a:extLst>
          </p:cNvPr>
          <p:cNvSpPr txBox="1"/>
          <p:nvPr/>
        </p:nvSpPr>
        <p:spPr>
          <a:xfrm>
            <a:off x="10552287" y="1435367"/>
            <a:ext cx="1828800" cy="646331"/>
          </a:xfrm>
          <a:prstGeom prst="rect">
            <a:avLst/>
          </a:prstGeom>
          <a:noFill/>
        </p:spPr>
        <p:txBody>
          <a:bodyPr wrap="square" rtlCol="0">
            <a:spAutoFit/>
          </a:bodyPr>
          <a:lstStyle/>
          <a:p>
            <a:r>
              <a:rPr lang="en-GB" dirty="0"/>
              <a:t>Come out of hiding</a:t>
            </a:r>
          </a:p>
        </p:txBody>
      </p:sp>
      <p:sp>
        <p:nvSpPr>
          <p:cNvPr id="23" name="TextBox 22">
            <a:extLst>
              <a:ext uri="{FF2B5EF4-FFF2-40B4-BE49-F238E27FC236}">
                <a16:creationId xmlns:a16="http://schemas.microsoft.com/office/drawing/2014/main" id="{0FE6E030-BCE4-46FE-A3A7-C9247D037422}"/>
              </a:ext>
            </a:extLst>
          </p:cNvPr>
          <p:cNvSpPr txBox="1"/>
          <p:nvPr/>
        </p:nvSpPr>
        <p:spPr>
          <a:xfrm>
            <a:off x="10363200" y="4446739"/>
            <a:ext cx="1828800" cy="1200329"/>
          </a:xfrm>
          <a:prstGeom prst="rect">
            <a:avLst/>
          </a:prstGeom>
          <a:noFill/>
        </p:spPr>
        <p:txBody>
          <a:bodyPr wrap="square" rtlCol="0">
            <a:spAutoFit/>
          </a:bodyPr>
          <a:lstStyle/>
          <a:p>
            <a:r>
              <a:rPr lang="en-GB" dirty="0"/>
              <a:t>We can still feel the echoes/ pulses of the event</a:t>
            </a:r>
          </a:p>
        </p:txBody>
      </p:sp>
      <p:sp>
        <p:nvSpPr>
          <p:cNvPr id="24" name="TextBox 23">
            <a:extLst>
              <a:ext uri="{FF2B5EF4-FFF2-40B4-BE49-F238E27FC236}">
                <a16:creationId xmlns:a16="http://schemas.microsoft.com/office/drawing/2014/main" id="{29693E47-6836-47F8-A3E5-8718E0D79215}"/>
              </a:ext>
            </a:extLst>
          </p:cNvPr>
          <p:cNvSpPr txBox="1"/>
          <p:nvPr/>
        </p:nvSpPr>
        <p:spPr>
          <a:xfrm>
            <a:off x="3417458" y="4643322"/>
            <a:ext cx="1371047" cy="923330"/>
          </a:xfrm>
          <a:prstGeom prst="rect">
            <a:avLst/>
          </a:prstGeom>
          <a:noFill/>
        </p:spPr>
        <p:txBody>
          <a:bodyPr wrap="square" rtlCol="0">
            <a:spAutoFit/>
          </a:bodyPr>
          <a:lstStyle/>
          <a:p>
            <a:r>
              <a:rPr lang="en-GB" dirty="0"/>
              <a:t>Make it more well known</a:t>
            </a:r>
          </a:p>
        </p:txBody>
      </p:sp>
      <p:sp>
        <p:nvSpPr>
          <p:cNvPr id="25" name="TextBox 24">
            <a:extLst>
              <a:ext uri="{FF2B5EF4-FFF2-40B4-BE49-F238E27FC236}">
                <a16:creationId xmlns:a16="http://schemas.microsoft.com/office/drawing/2014/main" id="{FC7B1B65-3DC9-4E2C-B470-3D4863134B73}"/>
              </a:ext>
            </a:extLst>
          </p:cNvPr>
          <p:cNvSpPr txBox="1"/>
          <p:nvPr/>
        </p:nvSpPr>
        <p:spPr>
          <a:xfrm>
            <a:off x="189867" y="5745521"/>
            <a:ext cx="11844075"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a:t>For nearly 40 years though the Brixton Uprising of 1981 had largely been forgotten by many people in Britain. Why though did Steve McQueen feel it was important to shine a light on the Uprising in 2021. In the next five lessons lessons we’ll find out why as we explore the </a:t>
            </a:r>
            <a:r>
              <a:rPr lang="en-US" sz="2000" b="1" dirty="0"/>
              <a:t>significance</a:t>
            </a:r>
            <a:r>
              <a:rPr lang="en-US" sz="2000" dirty="0"/>
              <a:t> of the event.</a:t>
            </a:r>
          </a:p>
        </p:txBody>
      </p:sp>
    </p:spTree>
    <p:custDataLst>
      <p:tags r:id="rId1"/>
    </p:custDataLst>
    <p:extLst>
      <p:ext uri="{BB962C8B-B14F-4D97-AF65-F5344CB8AC3E}">
        <p14:creationId xmlns:p14="http://schemas.microsoft.com/office/powerpoint/2010/main" val="156158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0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5" grpId="0" animBg="1"/>
      <p:bldP spid="17" grpId="0" animBg="1"/>
      <p:bldP spid="18" grpId="0" animBg="1"/>
      <p:bldP spid="3" grpId="0"/>
      <p:bldP spid="21" grpId="0"/>
      <p:bldP spid="22" grpId="0"/>
      <p:bldP spid="23" grpId="0"/>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77564" y="160339"/>
            <a:ext cx="1201465" cy="830997"/>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defRPr/>
            </a:pPr>
            <a:fld id="{0CD78822-7D1A-452A-B38C-2F1981E6BB51}" type="datetime2">
              <a:rPr lang="en-GB" sz="1600" b="1">
                <a:solidFill>
                  <a:prstClr val="black"/>
                </a:solidFill>
              </a:rPr>
              <a:pPr algn="ctr" defTabSz="457200">
                <a:defRPr/>
              </a:pPr>
              <a:t>Tuesday, 09 January 2024</a:t>
            </a:fld>
            <a:endParaRPr lang="en-GB" sz="4000" b="1" dirty="0">
              <a:solidFill>
                <a:prstClr val="black"/>
              </a:solidFill>
            </a:endParaRPr>
          </a:p>
        </p:txBody>
      </p:sp>
      <p:sp>
        <p:nvSpPr>
          <p:cNvPr id="1040" name="AutoShape 28" descr="data:image/jpeg;base64,/9j/4AAQSkZJRgABAQAAAQABAAD/2wCEAAkGBhQSEBUUEhQVFRQWGBgWFxUWFxQYGBgXGhQYFhgUFBcXHCYeGBwjGhUWHy8gIycpLCwsFR4xNTAqNSYrLCkBCQoKDgwOGg8PGiwiHSQtLzQ1LCwsLSwsLCwqLCksLCwsKSkpLCwsLCw1LCwsKSwpLCwpKSwpLCwpLCwsLCwsLP/AABEIAMgAyAMBIgACEQEDEQH/xAAbAAACAwEBAQAAAAAAAAAAAAAABQMEBgECB//EAEcQAAEDAQUDCQMHCgUFAAAAAAEAAgMRBAUSITFBUWEGEyJScYGRobEUMtEjQmJygpPBFRYkM0NTVJLS8DSDorLCNWNz4eL/xAAaAQEAAgMBAAAAAAAAAAAAAAAAAgMBBAUG/8QALxEAAgIBAgQEBQQDAQAAAAAAAAECAxESIQQxQVETImGBMnGRscEzodHwBSPhYv/aAAwDAQACEQMRAD8A+4oQhACEIQAhC8ufRAekKlaLya3UhUHco211QDsleecG9Z608ohTJVGWyeTONjiN+gQGuDgurKi9JYiOdY5o3nRPLDeIeNUBeQuArqAEIQgBCEIAQhCAEIQgBCEIAQhCAEIQgBcLl5kfQJBeV80yBQDK3XkGJFaL8c6oaCewE+iiisEszxia5oOpIIo3aRxU1q5Sss7jFDGCG5E1pnt7e1VzsjWsyZVbbCpZm8FexwOneQ44Wtzedw3Z7VaitlhBw4QfpEOI7cS5el8CaxOewYSXBrxtBy27clkcS0+I4twa0bmhxPHOtpQ3RtLTyfhY7na0hAq5utd2E7uCWWjljIT8kGsbsFKmmzh3KC021xsEba5F5H2W1I/BJKqjiOKlso7bZNbi+NntGG22TcXHfYtAMcwbip3OG3Lh+KqSQGzT0HuOzb+I7kjuJx9oip1qd1M1q+VH7IbS40/lW5wlsrIebmjf4G6VteZc0OLLJibVTJddElWBMMS2zeOoXKoqgOoXKoqgOoXKoqgOoQhACEIQAhCEALy40C9KG1HolAJ73vOlQDTiqd02f353tOGNvRB2nMl2fgpI4Q+SIOAze8njh0CrXhyqc2Z8ZYDECWEfOpoSPgqrbFWtym66NSzJ4IIeWkmOrmtwbQNQOBrnRKr4s5ZM+oycS5p3hxrUeKuy8lZS4c3R0bs2uqMgesE5va8LKxgjkaJXMAAAFSKCmZ2LmyjOyL8V4x3OPKE7INXPGHtkXcmbs56GZpya4tAP0gCa91Qqf5qWjHhwCnWqMPbv7lIeVb2tDYWMjaNABVQP5S2g/tD3BvwVblRpUX0ISnw2mKlltdh7fNwUsjWsqXRmumbq1xd+dVjarR3Lfc8k7GF+IE51A0Aqfw8VonGzmYxlrOdpizaM+/erpVQ4jEoPHQulRDikpweOm4j5IXQcXPPFAB0K8dXfh3lF83sHSFzf2bXNaMs3HKp3f/K0tutRijLg3EBmRUCgA1z1UVgkEsYfzTRi6QHRNa7Tlkt6qEaloXM6dMI0rw1zMrYr7LG0Vr84ynFgtwfK9nMtbgIDjVu0VFMs1NaLaBJzcbA59KnQBo3uNPJW61gtVkWsiL84nbivTb+edGk9xTt14mMgStDQTQPBq2p2OqAQvV63iYWYwzE0a0IFO7asOaW48SKTb6CUX1J1HeBXoXvL1H+B+C0VllLmAkUJ2A180WqRwbVjcR3E4fOhUs7ZJZWMmf8AyrL+7f4FSwX04EBzXN7QQmN1298rcRZgadOkCT3AKLlDNSMDaXAjuNUTT3QjJSWUMbPNiFVKqN1g4AryyZBCEIAQhCAFHO2rSpFWts+FpQGfncBUVo9jucYdmlHBSOuqC0s599WdehoDTUn4qvDY+fmodNXHc2uQ7SqPKa+MbuZjyjZkabSNnYFrcRKEYedZNTjLK4QzNZ9Dl78pC4c3D0IwKVGRIGXcKJVZ7BJJ7jHOHAZeOigUkloe7Vzj3mncNAuNO3W8yPPSudks2F783bR+6Pi34qGS5526xP8ACvooYrU9vuvc3scU6ujlLOZGsykxEChyNNpqNw3rMI0yeN19CyuNFjxun7fwT8jrFQySvFMIwiopxcc+4JJbrwL53Sg0OKreFPd8vxWk5V3yGt5lh6R97g3d2n0WQVt8lWlVF8ufzLeKkqkqYdOvqfQbVaOcsTnj50RPi1R3Pa3CzxgRPPRGYw0OXEqvYTW7TX92/wBSmNxf4aL6gXTg9Uk/Q68G5TT/APIvuaX9ItTiCKFpINKjonWil5LNxRuld70ri49mgHcF4u5lbTam78P+0qTks6kJjPvRuc0+NQe8FRr5r3IVLzRT5b/cYXhZRJG5p0II79hS27SZ7Fhdm7C5h7RUA+ibWqYMY5x0AJ8Al3JmAts7SfnVd4mqtkszx6F81mzHdMjuu8KWLGdWNINd7ch+CsPvCtl50almX1jkB/MUphbSWSzbHSh/2CMZ8x5rt3mhFmPzZq/YHTB8aBUxtey9vc142tYj7e5oLFBgja0bAB4BJL0kx2imxtB36laGuSzdh6Tw7rF7vF1B5NW2lhYN9LCwaGyso0KZeWDJelkyCEIQAhCEBwlIL2tNTTYMzx3DvNE5tclGlI7JFzkjAd5kd2A0YEBHelo9ms1P2spzO6up7h5rHAJvyotvOWhw2M6I7dvn6JQuFxduufyPNcdd4lvoixHZ2UBfIBXY1pce/QDzVmCxQOy58t+tGQO81S6o4JxdlwF7eclPNxDOpyJ7Nw4qqtanhRyVVLW8KOSweR7yKxyRvB25j0qvT5o7E0tjOOc5OfsbwHw8VFbuUAazmrK3m4+to476bu3UpGrJzrr/AE1v3/gutsqqf+pebv2+R17ySSTUnUnU8SuAbkJ7yWujnJA8joMNe12zw/BUVwdktJq1Vu2aj3NH+Tn+ytibhBw4STXaMyKcVYuyzPjiax2ElooCK55baqG9L2MAxOjLmZCoI28FJFb5HNBEJoRUdNu1d5aIvHVI9MtCnhc0v2ILBdsjJpJHFlJKVAxZUBHRr2qa0Xc4Sc5EQHHJzT7rqaHLQjeo5b7EbgJY3sBNA40LfFpy70wnkIbVoxHYKgeaklF7IzFQw0ugvmsUkxAlwtjGrWkkupoHGgoOATRjaCiU2K/HSvc1sRqw0dVzd5GW/RX7Xb2RNLnmgH90G9Iyi1qTMwlBpyT9yD8nD2jnfoYaba1rXwyQy7ALQZd7MNONdfABQw3hLJmyGjdhkdhJ+yAaItd6yRNLnwkgbWODh31ANONFHyYyRzXjONs59y9bH0jedzSfJJbmb0hwa0eVfxTG1T47K51KVZXxFVUu4Uk7mHxYFcnk2E8rKHYXUIWQCEIQAhCEAsvqWjeKr2GjBM/YwBg7GNz81Je3vMH0m+oVac0sMzusXnxdRRm8RbIWS0wb9DEueXEk6nM9pzU0NrLRRrWV6xaCf9VQq6u3ZZQ8lz/1cYxP47mDiSvOx1SltzPKQ1Oe3Md3Vb8MLpbSGFpyYMDQ5x4cKpLed8PndVxo0e6waD4lRW+3OlfiOQ0a0aNGxo3fiq4Vltza0J7fcuuvcloi9vuAQpbPZnSOwsaXHcPUnYtRdXJACjpsz1Rp371Cqidr2RCjh7Ln5UKLluB05qatj2u38G/Fbqz2ZrGhrRRoFAFKyMAUAoBuXSF26OHjUtuZ6HhuGjQtufcQ8sj+jdrmq1ZLRKI2gRA0aP2muX1VU5Zn9G+2PQpzZPcb9UeiJPxX8kYSzdLfojO31I+QtZO3mYqgl46ee6o93tIWjgAwjCaigp2LtoY0tIcBhpnXSiQ8kZDhkaKlgd0Dwz08vFPgsw98hf67cPfV+DnJ0/pFp+t/ycvDW+0W52LNkOg2VG2nb6L3yfH6Tafrf8nLll+Rt0jXZCXNp3mtaV8QqOcY55ajXj8EU+Wrf9zR0Xl4B1XarO8q7KGMEjS5ri4A0c6hBB2VW3OWmOTetnoi5YyPJ4QYnNGmEgDuySWxTUkbxY3xAwn0Ti77G1jRSuYFSSTU04pNeNnLHEDfijO+vvM7VJciyO63NG05Lqz1nv8AoKOyPFTt5QBSMjpCoWa9Gu2q811UB1CEIBTef6xn1m+qpW//AKcabv8Amrt7ZOYdzmnzCrTR1sUrerjHg6qrs3g/kVXLNcl6MwxV60zBsLI2nXpvp1jkG9w9VRXWsqQAKkmlN52BeeTa5HlItrOOp2i0F08kXP6UvQb1fnHt6qbXHydbEA+ShkPg2uwceKemtMtdi6NHBr4rPodjh/8AHr4rfoV7HYGRNwsaAPXtO1WUqsF5SPlexzWAR0xEOcdRUYaj1RZ7bLMHOjwNYCQ0uBJdTInIigW/GUUsI6UZxxiP9wNqrjill23k+SR7HsDSwN21rWuYy0oFHftsliAewtwVAdVpJaD87XPsWfESjqM+KtOroF93ZJO3ACwNqCK1rl5KxHHOGgfJZAD5+xWA8mOocMxk6mWmtFUuh8rm45HAg1oA2mVcnE12604qOIqWe5HTHVlZyzxPdksuUktGbWRile1xqfRWorIIo8MTRloCSB2k0KqxWt8z3c2cMbCW46AlzhrhrkAN+1dktb4XtEhxRuNA+lC0nQOGme9FpW/7haV5v3ILBds0cr5PkzzhqRV2WezLPVMLwu5kzaO1GbXDItO8HYq1+WuSOMPYRSoBBbXU0rWqtvjkwANe3HvLcj3VWIxjFOBiMYLMMZ/6V4WzsFDglGx1Sx3eKEHyUVsu2SeglLWsBrhaSSTxcQMl7sb5jAXOc0OIqKNyFN9Tnoortlmlia/G0F2zBWmdOsjw9nncw9MsReXlZG8baCm5eZoWvFHCoVK7rwLnPjeAHspWmhB0cK5qKK0Pme/C7Axji3IAuc4anPIBT1roWeIsbfQkdcjCa1d4hSC6I6Uoe2qqNtUrJwyQhzMLnBwFCaUyOwU4IslofOwyMkAOxoAIH0XVzJ7KJ4i5BXJ7dewWu7g3OuXWAzbxPWCmu+1mpa7Uf3UKW67cJ4qkUObXDiMiEvkjwGvUdhPFpzb4KSllZRbFqSyh+hRwPq0LikClfMdWHsVe7nY+dbscA8djm0PmEytjKtSS75ML2HZV0R7+kz1osPfYYyjGSRlpIOwkeGS0vI66gSZnDTJnbtd+CXcp7HzdocdjukPxHitOZPZrCN7WD+Y/+yuRw9WLJOXQ4PDUqNsnLlEV3vfGO1RxtPQZI2v0nYvQadq1oC+WxTFrg7aCHeBqvqEb6gEaEV8c1tcLd4jk2bnA3O1zk+4nuxlbRahxaP8ASfioLntog+Qm6JBOBx91wJqADvCsXV/irV2s/wBpTK02NkjcL2gg7/wVsItrK57l8ItpSjzTf3PbIm4sQ1IArvAqR6lFpgD2FrhUEUPekt2YoLRzBJcxzcbKmpG9tfFPqq2D1LcuhJTTyvmZm7ZnUNlNatdTF/2tSa+X2k8vCTm4HkZYWGncMkvso/T5f/G31TG84ccMjRqWkeSrhtB+5VWmoP0yvoV7ggw2ePi0E9pzUl9WcPs8gPVJHaMx6KPk/Nis8fBtD2jIjyUt8TBsEhPVPnkPVSX6fsTWPC9hRb58d3scdTzde5wC0TRks7bocF3NB1AZX+YFaJmgUa/i9l+SNXxb9l+SpYh8gPqn1KV3FecbLM0OdSgNcj1jwTWwD5EfaHmVR5PRB1ka05g4gfEhN9Ucdn+A86o47P8AB7uyMvmkmIo1wDWg5EgauI4qsXOskjyWl0MhLqjMscdajcp+TspDXQu96JxHa05tP97k3yI3rEY6opp7/nqYhDVBNPD/AD1ILPPHKA5hDhsIoe3sVC2SMszMMTKvkJwsG0nUngFXtdmFntEb4+i2RwY9uw10IG+qtzx1tkZpkI3Z7AcQWXJ4ffl9Q5OSaxh5x9SS4rvMUVHGriS53aVWvT3pfqsPeHJy1IrdLiLyPnOawdgzJVyiorCNiEVFaUNrAegELtiZRoQpEiWRtQs3a4KPc3TGMuDhm0rTpZe1ixN4owhZfEHtNmDgOmwkEbdzh5VXnltaKRRs3ur3NHxIXq77WWvB6xDJB9KmTh4eaXct5PlmDcz1J+AWlxKUa5S7nP42KhXOS64M/wA2cJcBkDTvIrTwW05KXtji5s+/HkN5bsPbsWUsYxRTN3Bjx9kkO8iPBV4J3McHNNHDQj+81zarvBkn0ZyeHtdElJcmtzb2OGQSzkxuAkpQ9HKjSM8+yilu+2StjAlhfiAAq2jq5bRWoKX3Zy0aQBMC09YZjtI1Ca21vPxgwygUNQWnI8CRoutW4y3hI7VEoTWYS7niyWZ75+ee3CA3Cxp1oTUl1NvBNl8/vS87XDUAuc4HNpeW5dYGhqoIL8vAjKIn/Pb/AEq+MdJsxjpNhBZJBanSYRhc0N97MUOumabL59+V7x/cn75n9K9uvi37IX980fwSMVERgo/3uattifFI50YDmPNXMrQh3WadM9oXZrI+ZzcYwxtOLDUEuI0xUyAG7sWR/LV4/uHffR/0oN+Xh+4d99F/So6Fy6GPDXLobe8bEJYnRnIEa7tx8VXhknDQ0xtLhljxdE8SNR2LIfl68f4d330X9KPy9eH8O776L+lZcVnJlwWc8jcshLYsIzcBtyqdpO6pqq1x2J8UeB9MiaEGtamu4Uosh+X7w/h3/fQ/Behyht/8PJ97D8E0rORoWU+xqZLA8WrnW0wluF4JNTxHYvNninic/otewuc5oxUIqa6kUKzg5RW7+Gk+8gXo8pLZ/DS/eQKOhZ2MeElyZoxZJJZWvkAaxhq1gNSXdZx4bldex/OA4gI6GraZ4thqsa7lLbf4WX72BeYrxtkjgHwNa3bjmMh/lY0DzUlFIkoJdTWW28KgtjNSdXbGjt3pfZosbwB7jNOJOrl6s1ke8AOoG9VooO9ObPZQ0ZKRN9kSxtoFxe0LJgFHOOiVIvEoyQGZcaO/zmehS7loP0kbsDf9zkwtRwudwex3gafiq/LmDpxv2EFvgaj1Wnxf6TNH/Ipul49BbdtlaJGuZLG5ujmuJYS0ijgQ7goL2u0wvpqw5sdsI3doVaz2MyDolpPUJzPFoORTm58bh7NMx5jdk0lrqsO8GmQ9FzYpTWnG/Q5EYxsjoxjt13EKt2C3PhdiYaHaNh4EbV6vS6nwPwu0OjthH97FVC1/NCXqjV81U+zNvaA21WcSMHTFSBxGrCo7qDK5AYSA4cN48aqlyKtHTkZsIDgOIND5EKxZhgmc0aCRwHYQHLv0WeJBSPUcNb4takzQiyN3I9kbuUsZyXpXl5D7I3cueyN3KdCAg9kbuR7I3cp0ICD2Nu5HsbdynQgIPY27lz2Nu5WEICD2Nu5DbI3cp0IDy1gC9IQgBCEIAXHBdQgM3ekHTI6wI/Eea83xDz9iDh7zMz3ZOHgmF8WckVGozCo3ZbAx1Hfq5PAPpmD2qE4ak4kLa1ZBxfUxBVqC8ZWZNkeOFXehV7lDcZheS0fJk5Hd9E7uCpsvZ+QeGyADSRoOW4HWneuA4uuWmTweY0yqk4yeGObntJtTHWeU4jTEx594b6+I8UhnjLHFrhmDQ9qdXPf1JWBsUbA4hpLQa0Pbxoucp7ATa6MFS8A0G/MK6yKnWpZy0bF0FZUpJ5a2fy6E3ImImZ7tgbTvJ+AVxkmKd5Ghky+yKH1UsMYsdmw6yv8AU5eAUdy2bp76ep1XT4atwrSfM7PCVOqpRfM0sOgXtcaMl1bJsghCEAIQhACEIQAhCEAIQhACEIQAhCEAIQhAeJI6hZ+3WXBWoxMd7w2ji07CtGopoQ4UKAz0F5YG4ZPlYTkHbQNzhvUD+Ttmlzikw/Ry9HaKxenJtrwcte0eYoVmLZyUnH6qeVn8r/HGK+aqsqhZtJZKrKYWfEjQ2bkpHG4OfN7pBHujQ1zzKnvjlbBDmHNxaYiQBwz1PYFjxyRtTzSS1Slu5rY2eYqU5ufkFFG4Owlz+u8l7u4u07krphWsRRiumFaxBFmyOMxElS57h7xBAaDsaCNVortsWAKSyWAMCtgK0uOoQhACEIQAhCEAIQhACEIQAhCEAIQhACEIQAhCEAIQhAcovJhB2LiEACAbl7DUIQHUIQgBCEIAQhCAEIQgBCEIAQhCAEIQgBCEIAQhCA//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1" name="AutoShape 30" descr="data:image/jpeg;base64,/9j/4AAQSkZJRgABAQAAAQABAAD/2wCEAAkGBhQQERQSEhQWFRQSFRcUFBQYFxUYFBYWFRYYGRgVGBgYGyYfFxwjGRcVIC8gIycpLi0sFyAxNTAqNSYrLCkBCQoKDgwOGg8PGiwjHiQtLC4qKi8tLCwqLzQsLCwpLCwtLCwsLCwsLCosLCwsLy8pKS0sLCwsLCwsLCwsLSksLP/AABEIAMEBBQMBIgACEQEDEQH/xAAcAAEAAgIDAQAAAAAAAAAAAAAABQcEBgECAwj/xABBEAACAQIEAwYEBAMGBAcAAAABAgADEQQSITEFQVEGBxMiYXEygZGhI0JSsRTB8DNicoLR4QhDU5IVVGNzorLC/8QAGgEBAAMBAQEAAAAAAAAAAAAAAAECAwQFBv/EACgRAQACAgICAQIGAwAAAAAAAAABAgMRITEEEkETYSIyUXGBkaGxwf/aAAwDAQACEQMRAD8AvGIiAiIgIiICIiAiIgIiICIiAiIgIiICIiAiIgIiICIiAiIgQXbTHYijhHbBhDXuoQPtqdbX0vluRfTSV93d942OrcSOBx2U5kZhZFVkZBm3Q2YEX36Cbr3i4hEwgzsFvUWwvZm3zKmoN8t9theVt2S4jTwPEUxOLQUv4kGlSLN5kBNs7lvyaWzE8/e2XtPvr4axWPTfyvKJwrXnM1ZEREBERAREQEREBERAREQEREBERAREQEREBERAREQEREBERAREQKu7xeJUlx4qYgZqXD8E9XJexqVcU/hIg6Hy7+55SiON8cqYqq1Wq13bl+VVGyKOSgaWm699/Fc/FKyIfLTp0Uccs6qzfYVPvK1fa53Y3gfT3cfiatThFI1iTZ6i0id/CU2UX5gHMB6Cb/NB7lO0CYrhdJFGVsL+BUW/Mah/Zgb+4PSb9AREQEREBERAREQEREBERAREQEREBERAREQEREBERAREQEREBIPtj2to8MwzYiuTYHKiD4qjkGyD6HU7AGZ/GeMUsJRevXcJTpjMzH6ADqSSABzJnyn297fVuLYjxKl1pISKNEG601PP1Y8z+wgRvG+NHG4mtWZcrV6rVCoJIXMb2udTaRtdtbDYTcV4XSp8NDth38Wp5hUJOcgjysoA0Qm+nMC99raUd5ETta1dPoDuL4C+DNRmLZcXTpOotZdFLgjro5102Pra4ZqPdQan/hGD8ZSrClYX3NMMfDb2KZSJt0QiZj4IiJKCIiAiIgIiICIiAiIgIiICIiAiIgIiICIiAiIgIiICcGa7x/t/g8BiKWHxNXw3rDMpIORRewLtsoJB+mtprPfL3hDA4TwcPUAxOJAy5Tdkom+aqCNr2yg+pI2gaD36d4QxVX+BoG9Gg16rg6VKo0yjqqaj1N+gmd3RdzyVkTHY5bo1moUDs68qlTqp5LzGpuDaaP3a9hH4viwpuKFIhq79F5Ux/eaxHoLnlPq+nTCgKBYAAADYAaAQPKlhES+VVF97AD5T5F7wuH+BxTGU7WtXdgOWVznX7MJ9gyhP+IvsytOrQxyCxrXpVehZFBRvfKCP8ogWx3c4kVOFYJh/5amvzRQp+6mbHKy7gOOGvwzwWtfC1Wpj/A/nUn5s4+Us2AiIgIiICIiAiIgJxeDMfxNvnAyLzkTxD7D0nek1xA7xEQEREBERAREQEROLwOZxIPGdraVLEDDkG5JDNplUZM1yfqPeafx7vhFNkGHpBwVVnz3DKS2qWGl8o+pEpN6x8qzeIWbeJTHFe9/EVVK0kWiDazAlmBDg89NQCtvWQuI7y8e4zCqQ7U/DAAA5klrbBvX0Ej6kM5y1WB3qd2A4uqVKTiniKIKqWvkdCb5GtqLG5B9T10oCp2Jxn8cnD6lMrXdhTQNfIV186tzpgAm45AyzcJ3oYtGqMzZs3h5VOqKqXzADqwtc77zeexHbqji1priCv8UoPmKgAl3KgIetstwOvoYjJErVyVtOk52L7JUuGYVMNS1t5qj2salQ/E5/YDkABJ6cAzmaNCVv3+4PPwlm/wClWpP7XJT/APcsiVn379p6WH4e2FYK9XFWCIb+VVYE1TY6WIFvXrYwNP8A+GziFq+LoX+OnTqAf+2xU/8A3EvyUF/w44EDE4mo1gfBCoDe5BcZiPTRfrL9gIiICIiAiIgIiIHDDSR5fcdBvMvGYtaSNUqHKq6k9PpNIfthUdqQo0hk/jP4d2Y3/DennWoNrG1xbkRJTEbbcT5t/wAo56TIwZ8o9ZHJiFqCmyMGDgeZSCpANiRbQmZ3DhZMv6dPpCGVETgmQOYkTju1WFof2lemD0BzN9FuZr2N718MulNXqH2Cj76/aJnSNxDd4lWYjvgqVLrQpICN2YswH0sPvILiPbfHVdBVYA/9PIij5jzTOclY+VZyVjuVx8X4smFovWqGyopa3M2Gw6k7TAw3bDD1KauG1ZQSlrst+TcgRKJx5qFs2c1GGrKxLN6kHf6yZ7N8UU6Dn6/v0mU5ueOmM5p3xHC0sT2sOY5F0tYBut99PSYFfj9ZjfNbfbTe0hVqg6z08SPeZW9pl4Y7C+Lcncm5PMn1mmcf4ZkueZGp6WG/0m7sb6kyM4hh7j/fWUtKkq4IBIt72+c4ZPKRe1za/Tb+V5JcbwLocyKLD9uh+fP1kTSqBwb72sRzBtaRHKnrOtvfNcZhpcC39fOcKCmozXvcciNLaEbThBsOnX00nc6n3FvkeZ6e0lXpandp3itVcYXEvmuMtGqbAki5Ku3MkWsfS0tET5XGJCgsNMnwnrY6fcT6a4FxQYrD0a62tVpq+mtiwBI+RuPlN8dpmOXVitM9s+RXG+zmGxQzV6FKqyqwVnQEqCNgdx8jJWdKwurex/aatVCd3OIKcSw9jlDsyMBexDI3l9rgfQS/RPnrsp5MdhiOVdPu1v5z6GEmQiIkBERAREQETyr4laYu7KoG5YgD6maP2x7yqdAUxhalOo2c+JuwCqNgdjc6XB0kxGxsva+jnwOJH/oufot/5SruyvFKdKmq1Dly4ulXudsiqVY+vy6TM4n3oVa1ABAoWopR7qdAwIve9gbTUMZTTQ075bDRjqOuvOVraJnSstubtWcJg6FDBgCpTrMXUgZPBLuTbW+xB0nv2f7e1KZrEUjWbFVmr0xmypTUqBks1z+Un5zW+HcA8MCpWZKJdC6EkvUcWBHlHw3uN7aTMweLFNKdWjTVAaXmq1/MQ5I1praw5jQGLfbhpE/HbZ63ajHVTbPTog7eGucnfTMx309Jg1MEav8Ab1a1bc6uQhHooO4109J2w9TOgcH4rFioN+QDgb6aTvWNwbnX4iBfW3w1Ftz/ANDPmM3meRMzWZ1+z0KYMet9vCnw2nTTLkU+UAsBfPmI256dOk1jjPDHpVBlI8Ei4bY3vsT7TbWq5blrWGrkfluNKinoech+Lcbp2Ksoc2I0+ENa2YH10uPeV8fLk9/md9sfLxY/TczETHTXGZaosr2AOttL8rX5XP1ijiDc6WRNNPNfpYWvf0mQUR1sbZW0IOgBPU8vedxT8M5UKkBhtcqwFr67nTS5nrTLwNxp4YSiACcuXMb9X/zan9554rDtSbxKYIDWLrbVujj/AEEzaqH4guhPMHKRfVQfacqhHwouV75ABcjzEeSx0N9JG0xfnbJ4Z2gVwDpqNufuekl6GPB2Ivz5zSsfgTTY1EBuD+IgGreo6Ecxz952wfFwQCDpe4A3GnPqJeJn4axbjbeqmIG/9aTGq1L7c+u4mvUOKnrY8gd/vtPU8XGmoJ59T6CT7J9oe+Mo3BOlh8ydP3mkcRwhD5qQI69Bbl9psmK4lmJAFra+595C1K1yCbXucp5G19DJrM72Rf1Y2Hq5wD/XtO9Wra/XkPX+jMd08I5hotzcft9yftMnhPBK/Eq3hYVS36jsq9SzbKNvU8gZrraYx+88MaqCx8NVz5uQBO2tgB9fqZZ/dP2u/hyMHWYCk39ix2R+a35Bv395t3YHu0o8MTM1quIcWeoRooO6IDsOp3PptK67a9lv4HEsqg+DUu9I8rc0v1U6e1p0466dUVisahfAkX2ox5oYOvVX4kptl9zoPuZXHZbvKqYen4VcGqFFqbk2YW2VjbVfXcevKR7Qd4uHxWCq0stRatRbBSAV+IG+YG1tJfSWm9k0H8bhs23jJ9b6fe0v0T51wOJ8KrTqfodX/wC1gZ9D0awdQym6sAykbEHUH6RI7xESAiIgdXcAEnYC5+UqntB3lVqpYUT4VL8pH9oR1Lflv0H1my9oe8inQY0qC+PUFwbXyAjlcat8tPWVzxvBYjEXYYVaZcEr4aBVJ6asRf03k/dCE4lxY1M2clswtmY3Jv76yJV9R7i/2nBoMBncWBNtvzDdb8j6ek4Slpm5MSV1udN9OUvExpVMUcWyVGynKL7AaW9jOtLHmojA2YMS2oGYG+hB3kbVrZiG62J/aenDhuP63k6VSWFxbMdGpoV/OwOYLp8I2JFp74jiNEHN5sS9reJUOWlpztzkRQwpdgpOQNqWIJt/eIm21qFPBUqdY0qVRqgDIz+awO1QUwcqi+1xe+8rekTPDSmTUcpXAY2oArupFEizVAmWnSqa2IJ3VttLjbWYmN7R5coVdQLgnYHqo/SR1mAONVaj3r5npMpuTTNl1BDBdFtpb/aeGLw/6tAxJRgDZSfykWFv22nmeR4NJt7zyjJ5eWtdU4Y2L4o9TV2JGumyi+pH+0xM3pYW9t9/WdqiW0ykkD0Psb7CcBCf6/nK1rFeIjTzLWted2nc/d2o1shv9R1Htv8AMyRoNn2A85FiTlIPQ3IUfOY1DhrML2sPiLHRbAfFc7jTlPepgyqh6fn5stgEK2vmUnU8rESs2r0iPu5ykXA11Jtc2vzIh6aC2UFQNcuYGxG5zCwtfXaY9euSBlIVSR5iRy1KZLG55a+vpPfA8Mq4qorUaVSooF9FuoYHS4I0YXPtzsZMV20iu3j/ABl7+Gua1tbgDXnnN7jfUDcEdZE4vhJF3p28VbeKqgi5sDdQfhJGvO83nBd22MdreEtFGuWLOAxJO4yEkc+XPlJ/Bd0pUWeuAOiITqdzdjr7zWKW+IaxW8dQqIVswBBF7322G5Ft52xOJyjz2623N+oMuRe5fAlsz+M5Op/EygnrZACL+8mcD3ccPokMuFpsw2Z71D/8yZrGKflp9HmJmVCYTPXH4KtVY2GRQztfa3lGnvJ/hfdhxLEWvTXDKD8VVhc/5Fu31tL8oYVaYsiqo6KAB9BPWaRiiGlcVY5VnwbuNwqWbFVKld+YB8On7WHmI+csHhnCaOGpinQppSQbKihR76bn1mXE0iIjpqSP45wKljKRpVluNwRoyt+pTyMkIkig+0vZ58DXNFyGBGZHH5lJIBtyOliJFS+O0vZiljqeSoLMNadQfEh/mDzEovEUCjsh3RmU+6kj+UtEjzEursVxSmMFhkaoofw10JAOrFVHzOgHOUqJKdnmviaCliFNZOQNjewNjpcX06XvEi/YiJUJi8Tp5qNRQ/h5kZc/6LgjN8t5lSh+23bepiarrmPhhiFpgnKADYFgPiY7/OXpS151VW1orG5YOMLYKrY1KdTlmpPnUjp6e03nsvxRKwNJj5ag0PNWGxHQiVdQHiZi58qb6jQ9Ou3KZfZ/i7UagsdLzu9Yy0mvzH9Oad0tE/q2Dtt2UazYgXVVa1dQPKSP+cANdt/r1mnDCsjMgvqDYX1IGunWXZwrHpWs5AOYZXBseVtfQjT5TQu1vY44bEDw9KVU5qJ2Ctb4L8ja9uo9p5NNxacU9/Dqia9z01Whw8uhcI/ltmy0yRYXJOblb16SW7NlKFR3qYbOEQm9RSwGUc1FgN766T14fXqKh/EOVKhUsC58FiR520tla9td77G09vGFOoKTtTKv+GpZixQkA59FF6eulue1p0UtPMSxne3tUw7Y5nxAoFwF+JLIiWGlyAPTQTXzj2aoE811AuCDdSmy9OukmOE8YbA0SFqa1nuQhZUUNoAds21zYc7az2452Z8CuCcQGau2ZyhB0I8p1+G/Q6y+/hbW+XhgsXiKxbw7eVQTYCwFwL6+pA+c9amPpBQgp3OxB2B1BFifMRczHp1/Aa9IM62tVYNplvcqzc72BsJ51cDVGJVlUMpIY3YMo0DWJtsRplNzqJna0V5mUxX2nUQzEw6OtQkkJT+F3GWw5g231EyKGGVACAQT/wAxtSrXAAyDkRc35TJwdU1C5cmxPlQbU10sgPMb79Zw9M03uNjsFF2Ym98xOy7W6GeJ5F4m2qzw5M9PS2odKralma2o0bUoWsoyqPytY79ZIcJ7NV8Uw8NMignNUfZGuNEGxBA1A29J37M8LGJxCUwTkXVz8ThU+JGfndiBLXw+GWmoRFCqosFGgA6ATTx/H9/xW6Riw/U5npq3C+7PCUsxqKazOczZzenfqE2+t5tVHDqihUUKo2VQAB7AaT0ienFYr07orFeILRESyxERAREQEREBERASmO8bhIoY5iPhrgVR7m4b7i/zlzyvO9rBXGHqgbF0J/xAEfsZMCtgsmeyWBNXG4dQNqgc+yeY/tI1UklwPiBw2Ip1h+Rhm9VOjD6XlpF5xOlKqGUMpuGAIPUHYxKDsZQ3bfgOGo13fC4gMcxZqWQsEOpIWpsRe+mtusszvO442Fwd0JBquKZYbhbEkA8ibW+ZlDVsYXO9vQTp8elpmZjr5Y5bRHbpVqZjoABroPufeFeSD4jDkgpSKWAFi2YEjdtevTb0nhjMdmOnhgW5AXGt+QAWd2O8xMVrTj+nPasT+K1uWy9lu0BUgH2I6iWSRSxuH8Gr5kqDyt0I29mBlFUq+UhlO0sbsPxvOvhtuRcHoRt95y+d43tHvXuFsOTU+stX7QcHq4B3ovcg2YFSQtRVJsSNiRfnt854UMQXZaf4fn0DubWO+V9CRa1gPSW52k4AOI4YWsK1O5pk9bWKn0P20PKU9i8Iyu4KsCjEEH4kIt6m1tNfaeditGTUz3DrniJjX8pF+Eu1Pwn8NzmaoHUXYgCxAOhTLq1juNbGebCpVzKxTOigv5rkZSBmAA1BHT7SS4hSP8MKqozG2aoj3DG62LjWy35uNdfea/hgVanUpMoYn8O5sTYahlB9wb78pauX6k2ms61xywjcsnFYcJTzKy1jYF184RQbWvsWIOhOw9ZJcPr1CKbU1Z6Sgr4TaZeZU2t+q4b2mXjOBs4FVBldgMyX8tyPNZvnMfhWBGDztUqhMw1UsPk1uZ5XnBfPF6TMTz+i0T7fl7SFTiCKTlQllv4h1BtyJG1/brPXxRUUAqR4gAVbgliRqFtuD9dZxTwZC28TMCbksBqDz/abf2M7IhLV6o1Uk0VI+ENvUtyJ1sOQ9Znjx48kar3/AKZ29s15m/O0v2Q7ODB0bEDxHsX52A+FAfQfe8n5xacz061isah0VrFY1BERLLEREBERAREQEREBERASB7ccN8fBVQN0AqL7pqR9Lj5yenDLcWMCgFE72k12v4WmGxT06d8tg1iNFza5QeYmBwrCCtXpUibCo6qSN7E8pZK0ewlVmwNLNyzKp6qGIH20+USbwmFWki00FlQBQOgE5lUMPj3AqWNotQrrmRrHQ2ZSNmU8iJXtTuKp38uLqAdDTQn6gj9pac1ntp2yXAIAAGquCQCbKqj8zc99AJpXJavFZVmsT2iOE9zuCokNUNSuRycgJ/2oBf5kzZa1fBYZcrHD0gNMv4a2H+GUlxjt7icSTnqtb9Kkog+S7/O8gWxxM3+jmyc2/wAsfqUrxC1e2uN4VXoVcgptXyN4b0kKsGAuLsAARfe99JWHCsaabAg2/wBZiPiWPOdEaxnbgxWpExadsMl4tO4Xf2T4/wCLTDfJ/Q9Zj94HZPx0OJo6VUQhgv8AzKfNT1PMf7zTe7rAYrEVW8DSmLCo7EhB0H95vQfO0ubC8NKplZs3ysP3njeVgnFl3j/p14rTavKgcBx56IQArkVrBbDMwYfCWtmIGtgdjNmPBqdUIyeRPiygWYnXc8rbW2FtpO9pO6Q16xqUHpqr6ujhrZtNVyjnrcaTK7O92tahcVcSGU/lVCbEaXDMenpObNjtbWTH2XrxuvaMo4QpTCICFFxc7i/5rHfXraa1S7J1q+I+F3YHVlt5rbNc/D630+8t7D9lKQ+MtUtyY2X6DeS1HDKgsqhR0AsJM4va3tWNfrudzP8AyP4R431sNpt7cygeBdk1pWerZnGoH5FP8z6zYhObRNceOuONVaRWI6IiJokiIgIiICIiAiIgIiICIiAiIgVb3kUcuMB/XSU/QsJj9geICljFUgEVQUubXU7gjpqLfObB3n8OBSlX5qfDPqGuR9CD9ZXi1SpDDdSCPcG4kpX7E8sNVzIrfqUH6i8SEPWUT3w1nHECrXCmnTKdCLEfZs0vaa1247E0+J0QpOSrTuaVS2xO6sOamwuPS4muG0UvEyreNxp87gz2RUtqSD1P7WA/nJLi/Y3GYRylWg5HJ0UvTb1DKPsbH0nTAdlMXXIFPDVjfmUKr82awH1np3mt6/m1+0uSsTWetsOnVUKykBiRoctrfM3PTptJnsf2JrcRqAKpWgD+JWI8oA3Vb/E/Kw25zcuzPcwbh8c4tv4NM7+j1P5L9ZaeEwiUkWnTUKiAKqgWAA2AE5JzVxx6453955bek3nd4/h48K4VTw1JaNFQiILAD7knmTuTzmZETi7bkREBERAREQEREBERAREQEREBERAREQEREBERAje0HBVxdE0mNuanow2M0Qd2FbOAXTJm1IvfL7SzYgdKVMKoUbKAB8haJ3iAiIgcCDESBzERJCIiAiIgIiICIiAiIgIiICIiAiIgIiICIiAiIgIiICIiAiIgf//Z"/>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2" name="AutoShape 30" descr="data:image/jpeg;base64,/9j/4AAQSkZJRgABAQAAAQABAAD/2wCEAAkGBhQSERQUExQVFRUWFx0YGRgYGBccHBcYHBwcFxwaFxQcHCYfFxwlHBccHy8gIycpLCwsFx8xNTAqNSYrLCkBCQoKDgwOGg8PGjAkHyU0LCwtLCksLCwsLy8sMDIsLCwsLCwvLDEsLCwsLCkpLCwsLCwsLCwsLCwsLCwsLCwsLP/AABEIAOEA4AMBIgACEQEDEQH/xAAbAAABBQEBAAAAAAAAAAAAAAAAAQQFBgcDAv/EAD8QAAEDAQUFAwgJBAMBAQAAAAEAAhEDBAUSITEGQVFhcSKBsQcTMnORocHRFDM0QlJykrLhYsLw8SMkgtKT/8QAGgEAAgMBAQAAAAAAAAAAAAAAAAQCAwUBBv/EADMRAAEEAQMCAgkDBAMAAAAAAAEAAgMRBBIhMQVRE0EUIjJhcYGRsfAzocFC0eHxFSOy/9oADAMBAAIRAxEAPwDbEIQuKxCEIQhCEIQhCRCQuQuJULnaHEDsjNNqlWQN8HORHuUHPpSAtO3VABO5eRaBI1zTCpaGNBBe0b88h096a19oqWRkyOAy9pVLsho5KsbC53AtSrrVkTGhiF4c84gYg4T8VAu2mbn2XGTOZATW8tugxzT5qTmIxxlx9FLnMjqy5MNw5XGmtVpp1iGgnefcu9KrinrHVUeh5Q2Fha+m5vCDinvgR/KeWTyjWeAHMqN7mnwK7HmxbespP6fkC/UPyVs8+JjeuigbLtTY6jpFVodwfLf3ZSpOvXa5uTgd+RkEdU02VrhYIKUdE9hpwI+ITtCZttEADjn2jou1K0giTlnH+lMPBUCCuyEkpVNRQhCELqEIQhCEIQhCEIQhCEIQhCEhK5vqwc9OPPguRfixgkAblEuA2RS6064JgLnaKAnETAGs6ZKDvraRllyd2qkZNBExu5NHNUS+tpa1pPbdDNzBkB1H3j1WfPnMjFHc9lp4vTpZzbdh3P8ACvF57eUGHAw+cJyxN9Fv/rf3Sompf73zheAD+E/HVUiUix5c+SQ7/st2PpUMY23953VtL51Oa4VbWxurh0/hVlCWM3uTAxB3Uvab73MHefgPmop9QuJJMleUqrc4lMsjazhIlSJVFWIXay26pS+re5vQwO8aFFCxufmIA4kwP5Tk3LU/pPf/AAptDuQqnuj9l37qbuvbqqCBUb5zKJaAHd7dD7lc7vtzK8BpiBJboZPL5Kg2G7gzMwXcU4DnE5S0DfME9I0WlBlSR+1usPJxIZDcYr87LQG1MLiBJ3AJxTrEmBGWv8KqXbtAWZPE/wBW8deKsFnqB8YXdmJkbytaGcP9n6LEmgdGfW+qkEqb07SNJJ3Su6dDgeEtVcpUIQuoQhCEIQhCRCELzVqhokpXOAElNqzs+1m06EblFxoIAteHNw65tPu/lQt7X0GyxkOd+LgPifBeb4vbCXMZAJyJG4cBzVefUAEkgDisfIya9Vq1sbF1es5QN71cVVx36Hnz96ZJ1eNpD3yNIjqmqwnmySvVximAISpEKCsQhCEIQhK0TyU7ZrqYADmevyU2tLlVJKI+VApVZhZGbmN/SPkuIuxkzpyERx5qfhFUDKafJe7EJYNI0HdlPtCcryymAIAgL0mBsEi42bSJUIXVFCdWC8HUjLTkdRuKaoXWuLTYXHNDhRVyu61MqtEGNJ+RHFP6NYkmRl4dVQ7LanU3Ym/7Cu10WxlSnib3jeDzWziz+Ia4KxcqAx7jhPkLhStIcYhdloAg8JE7JUIQuoQkSrnXeQ0karhNC0crnUpHVufEHeoa+rwFJnZME7j93iVLuteGmXvyAE9Vl20d9urVCJyBPTjHcszOmETduStLAxjPJR4HK8W++dQw9XfLj1US+oTmST1KRWnyeWAVLQ9zgHBlPQgES4gaHkCsGJhnkDb5XqJHNxYi+uFVZSrYrddlKpSqsaxklrm5NaIdHGMtQscV2VinHqzdqrCzRlA0Kr87IRKcXeP+Wn+dviFr14ChRpuqPpsDW5mGNJ1jSOaMbE8dpddUuZmd6M5rdN2sZQtbq3TZrZQBaxmF4lr2tAIOk5c9yhvJ5YmuoVcbWuIqxm0H7reIV/8AxxD2s1bHe/glx1Zpic/QbaQCPiqvc9mAbiIzOnIclJSrtWvGzMeWONMObEtwjKcxuUfSvGh9Jc4lmAsAHZymc8oyVxw2soax+fNIHOdIS7Qfz5KsylWg0qVNwDg1hBEg4Rp7FD2q8rOalIgsgOOLs7sJHDPMqb8IMFl4/Pmq25pcaDD+fJVX2Inor/ZvNVG4mBhGk4Ru7lF3xaqOE024ceNogNz9Js5xwQ/B0t1a1xmcXO06Pz6KqShaFWp02tLnNYABJOEfJRN4XlZ3UqgaWSWGOzGcZZwuvwtA3cPz5obnauGH8+SqaJVy2doNNnbLRq7UA7zvhOKNei97qYa0ubqCwdNYzQ3B1NB1codnUSA3hUYp3dd4uovDhmPvDiPnwT3aW7W0ntLBAcDlwI4cs1DpRzXQyVe4TbXNnjutitCoVWluNsQRMry21ycgY3qsbO24B3m3zhObevDvVkZVI7UANPDVbcM/iNBGyxJofCcQU7SoQm0shcRaRMf69q91HgCSmNdpY0kxAac+Wqre4tU2i1EbVXjJbSach2nfAfH2LOLc2KjxzKs9ptMlz3HiSqrWqYnF3EyvL5kviOLivXdNi8JtLmtC8mlmilVf+J4b3NE+Lis9C1jYmzYLHS/ql/tJj3AK/pbNU19gq+sv049dyP7rrs9bMbrT/TaHDuhoHgVl992bzdorM/DUcB0mR7itVua4RZvOkOc7zjsZxAZHPSOqoG31mw2xx3Pa13fGE+9qa6hG70dpdyD90l0uVvpLg3gj7V/lQl3fXUvWN8VsF93b5+hUpYsOIRMTGc6b9Fj93fXUvzt8Vq219UssdZzSWkAQQYI7Q0O5Q6aQIpCeP9qzqwJniDef9LyB9BsgADqnm25QCSTrJjQSVE+TbOz1fW/2MUtshanVLHSc8lziHCTmSA4tBJ35AJpsVTDRamt0FpeB0AGS0Gi3xubxWw+SyydMczHe1Ys/NJeeyJq131hVDcQAjBMQI1DhKoV7l9K0PYXYsDomImOQ0U9tbtDaaVqeynVc1oDYADYEgTqOaqdotDnvL3klzjJJ1KyM58ZcQ0Ub3K3OmwzBodIQW1sPP7dlsVxuJs1EnU02z7FRicyr3dBH0ekRpgHgqGTmnM32I/h/ZZWF+o/87q47Lj/rj8xVdvH7U/1vxCsey32cfmcq7eX2p/rPiF3IH/RH8vsuY/68nz+6uVts3nGOZMYhE8FV7x2b81TL8cxuwxqeqsl61S2jUc0wQ2Qeaple9ar2lrnktO4gfJX5hiHtjetlRhiU+waHmrRsz9nb1d4r3ZLowVn1cU4pgRpMHv0XjZn7O3q7xXC6rY82qswuJaJgHdBjLhkrGFoZHqHw+ireHF8mk/H6qM2ntuOoGgEYAdREk8BrGShlYdsW9qmd8OHsI+ZVeWVlg+K61rYleC2kNdBkahXG77UKlNjsyTq3gRr3KnKZ2atJDyyQJEieI193gu4r9L67qGZHqZq7K10a2KcoI1C6ppQqgEyczvjJOlvMNhYZFFcLVUEQQTvy3KE2grgUokkuMZ8NT4KZtGEmM5iOXFVfaWrL2iZgSepMeACSy36WkpvEbqeAqffFtnsA6el13D4qLXuqe0epXheXcbK9rGwMbQRC0hu2Vlp2fBTecTaWFowOGYbAzjiFm6JTGPkugvT5pfKw2ZOnWTt2Vn2P2lFGq816jywsjMud2pG7PdvS7cXzQtLqTqLpLQ4OkEZZEa9/tVYlEqXpTzF4R4/dc9BjE/jjY9vLsutjqBtRjjoHtJ6AhaZV24sTgQ55IOoNNxB7oWWpZRj5b4AQ0c91HKwY8oguJ27LR7d5QLPTpxQBc6IaMOFo68uQUXsbtRRoUqgrPIc6oXeiTMgSchxBVMStaSYAk8Fd6fKXh/b6KkdLgEZZZ35N7rUDtxYj98//AJu+SpW2F5Uq9oD6JluAD0YzBO6OYXCyXMdX/p+ZT82Cn+Bq7Lkyzs0uAVMGNBiyamEmvhSsd0baWZlnpMc84msAIwu1A4xCp122tz3Qc4znlOYPw6LtaLqaR2QAeZK83fd5ZmZDt/COXHvUJZpJdLXeXZSighiDnNJs91drivqlTohr3EGSdCdVDW20h1dzx6JfMxukbk0Qrnzuc1rSOEoyBrXFwPKuh2lofiP6XfJcbTf1nLHAHMtI9E8OiqMolXnPkO1BUDAjHmVZbjvulTota9xBE7idTPBNLvvVjLTUeT2HTBg8QdFCpFV6U/1RtsrfRGDVud1N7R3jTrYMDpwyDkRrHyUKkCVUyymR2oq6KIRN0hC6Wathe13Az8D7lzQoA1uFMixRV7aHOaAG96dUmn7xn4JldVqmz03HcIPUZfBPaNQOEr0sZBAN8rzTwQSK4TaqIdkRrPQqm7Q1gyq8uPowO+AfEq3Bwh0gknQws32xkWggmd/t488lmZ7qjv3rV6bHrlr3KEe6SSvKELz69ahardVz2erZqbvM0pfTBPZGsQfesqWqbA2jFYmD8DnN98/3LV6ZpMha4eSxOs6hE17TVH8+ygfJ7dVOo2satNr4LWjEJgwZiUm0tzUxb7MxjGtZUwAtAABh5nLopzZKgKNO0l2QFepPRv8AtdL5suK3WJ3DznubPinhA30dorex91nHKd6W597Uf/KZ7YXVRp2Y4KNNr3uaxpDQCCTujkD7SnVj2es1jo4qjWHCJe9zcXsEGBOgATbbe0w+yM41g79JaP7vcpDbY/8ASrdB+4K0tYHSPoW0fxaoaZDHEzUace/vAXK03BZbZRxU2tAcOy9jcJB00gTmIIK47KXJTbRcHMa5we4EkAkxA7hyTnYdsWKl/wCv3uTu5dKvrn+KmyNjiyShZCqlkkYJIdRoH7GkjaFmc808NPGNW4fjCYWu5WMr0C0dlzoLTmJAnLkntK6SLU6sXCDoM50AzXK8LcHWmhTGrXyesZBD2jTb2gbivqoRucHUxxO2/wBFx2jsLGUZaxrTiGYAHFQ9w0g6uwOAIM5HoVYNqvqP/bfioLZv7Qzv8ClZ2tGS0V2TeO4+jON91ZbVZ7PTAL2U2gmJwjXXhyKbXpcVN1NzmNDXASCNDAnMLxtf9S38/wDa5SdL6gerH7U4Q1znRlooBJgua1rwTyVn6uFxWGm6gwuYwkzmWg/eKp4V42e+z0+/9xWfgAGQ32/kLR6gSIxR8/4KjLouim+pVc5oLWvIa3d7N/RO2W+zm0GzhjcYH4W8J0jhvURZb68zWq5YmF5nkZiR8lMOpWe2DE0gvbliaYew8DvHRNRFpbUdXZu/P4JOUODrkuq2ryUVtLdbKeFzBhDiQRunXLgoRSF83c+kQHOLmnQyfZG4qLpVw6cJBjWFmZH6h2r3LUxgfDG9+9dEIQqVerdsq7FQLTucffBUy2BkIVY2ZcMD5nXd0U4yzAkw48dFvYzyYm7Lz+S2pXJ4Ssd2lEWuv613itapUnBxJOX+blmm3Nmw2t5/Fn7glOqW6IH3rR6MQ2cjuFXUISrzq9WkV/8AJnaexWZwc136gR/b71QFZNh72ZQrv864MY5kSeIII+PtT2C8MnaSs/qcZkxnAcjdXPaJnmbFaY1fiPe938qRZTFQ0avBpP62tVX2z2joVbK5lKq17nObIHAHF8FI3NtXZhZ6QfWYHNY0OB3EABbomj8UtsVQ8/O15l2PJ4AfpN2fI8UFB7Z2rFeFBv4MHtL8XgrPthTxWSqOOH9wWcbRXiKlrqVGGRiGE8mgAHpIV+ufaejaqUVCGuiHtdoTxadCPelIJmSPlYTWrj7J3KgfFHDIBs3n7p9s0IszBwn9xXq5dKvrn+K5Wi+qNFkUy10ei1unedwTPZ+9abaZ848NcXl2e+YzTgkY0sZfAWa5j3h8lcn7lOKF4vNsfSJlgBgQMoaDr3rtelMefszozxkTyiVE0rewW1z8QwGRi3eiB4hP7felJz6BFRpDXyeQg5qDZA5hs/1d/epujLXtIH9Pb3LptV9n/wDY+Kgtm/tDO/wKsj73s7hBewjnn4hNat4WcPplrqYhxkgAQC0744kIlY10ok1DZdie9sRj0Hdedr/qW/n/ALXKTo/UD1f9qbV7ysz4DnscAZg5weKaXttFTDHNpnE4iMtADlqrHPYxzpC4bhVNa9wawNPKqiu+z7h9Hp9/7iqSpGlZrA6mw2kgPE/eqDfwaeYWZiPLHk7ceZpamWwPaAb58hZ+myd7L3rS85XouLQ/z73NmO0CdxOpBCd2bZbzdsdaW1SA6SWBsDMZgunMTnpuUT9Cuj8Q/XV+a9GhdUR5zLh52tHslNsOwDy01x63+FTI31iYw8WKNtv+Vx8oN+Mc1tGm7E4HE4tMgCCIJG/P3Kr3bbGsAGnaz/LEeJHvUxtFZrvbRJsxBqSIh1Q5b8iY0VVWVmPd4uokfJbeDEwwaGggX5iiT8FaXV2huIkRx+SYUr6BdBEAmJnx3KHLuQ65/NeUqZCUy3Fbva0nZaqC2pDhkYO8ZhWOzQPvA6BVbye2U/RnuEdqodRMwAFarM2ZkDI8F6TEB8NppeRzaEzgD5r1UrlpzblxVF8oFDFFQch3jLwIV5tES0unhy7woDa2yirS/pBExz0PcUZrC+MhdwHiOZpWYIUlbLnLRLCTxB1/lRq8u5pHK9ox4eLCEqFpOz+ytmqWai99EFzmAky/M/qTONjOyHENPCWy8xuK0OcLvss2lItQZspYKoPm2tMZE06hOE84cY71VLRseRbRZw44HDHijMU9/eCI9iukwJIwCKN7bJeHqkUpINtI33VbU1chGA8Z+AV5NwWGztaKjKYxHCDUzLj1P8BR+0OzTKDDWoDCG5vZmQWnKROhGvcrTgPjGqwa5CVPVI5qZRF8E8FQ6VWW4LkpupNqv7WIYhOgG7r3p+Lts1VpwtYYylmUHuVzMJ7m3de5JvzmNdVcKlhClqVxTaTSJOEdonfh19ucKfN3Wanha5rAXaYsye85qMeG993sB91KTMYyq3tUmEqsW0FxMYw1KYwxqM4g5SOCf0bkomkCWCcAMydYmdV0YT9Rb2XDms0h9cqnIVpuS56T6DHOYC4zJk/iI4pyy5rM/EGtaSMjDjIPPPJSbgvcAbG6i7OY0kUdlTFHX2eyP84Ze8HuVto3UxtsFJ3aaQSJPKYy4Jl5Qbsp0qNIsYGk1I1OmEneeSXfjP8ADc/sm4MlpmawefCoqP8ANyndjLup17TgqtxNwOMGRmIjQyrzW2UsLPSpsbOmJ7h4uVUGE+ZmsED4p3J6kzHk8MtJPuWUpFcNtbrstKnTNAMDi+DhdiywnmYzVQS80JifpJv4JvHnE8YeBXxSJUi6UKJe5rRq4hvtICoAs0rya3Wn7GxTslIGQTLj/wCjI90KwU6odomNOiabGtaQWgBug4Qn1KmANF7GEFrQ3sF4CZwe9z+5KSseycpyUZbKWNjmk6jIdd4HIqWTUvIcQGjkpSt1cqLHaeFQntIJB1GRUDethwHEPRPuKuO0NlLauL8WZjcd/wA1B2+lipu6T7M15qeLSS3svUYsx2d3VaWwbK/Y6Hqx8VkC1/ZX7HZ/Vj4prpP6jvgq+t/pt+P8KI2JuStQqV3VW4Q6MOYzguM5dU+dVBvNoGoszp73gqtV/KTWBcBTpiCRJLjpykJNhra+rbnvqHE51J0nvZpwEbkyzIiGiGPfdKSYs5D8iah6vl8K+yeeUrWzdX+LFZtofslb1TvBVnyknOzdXeLFZdoXf9Sv6p3grx+pN8B9kq79KD4n7hNdkbwbWsjAIljQx44EZewjNMbaa1gLnU6QrUnZkycTInIjeM9RwzUFd2y1roNFopvpthmPU5tjFBbhz6K3bM7QttlIkth7cnt3ZjUcjB14KEbjI1rH2144KlOxsT3PjIewncb7fnkVHXVfOK043gNxtw8hoQpe+ro88GuaYezSdDvg8FCWu4Ca7qdKAMIeJ3AmIGu9PbPbqlme2lWIc12hBJLc4EzqFyMkNLJhtfKhI0Eh8B3rhM71v2qWupVKYaTrrOs9CrLR+ob6sftTLaOxB9Fzo7TBIPLeOkJ7R+ob6sftTDGPbI7Ub22VEj2OjbpFb7pts79mp9D+5y83VdjqdSq9xEPOUHdJOeXNetnPs1Pof3OXC6LzfUrVWOIIaTGQEZxHNSbp0x3z5fRRfq1SVx5/VQVC8W1r3aWGWsYWTxIaZjvMdy7eUz6il60/scnNqsLWXpQe3I1Kb8XMtET1IPuTbyl/Z6XrP7HJWQEQSh3c/wALQgLTkwFu2w/awoDye/bB6t3wVr2y2eqWptIUy2WEk4jGscAVVPJ8P+4PVu+Ctm2O0NSyCmaYYcZcDiBOgGkOCqxNHoZ8Ti1fm+J6e3w/aoVfzWf31cFSyuaKmGXAkYSTplwCjVJ35f8AUtTmmoGAsBAwggZ55ySoxYs2jWfD4XoIBJoHi+17uEqsOxF3GpaMUZUxPeZAz9p7lXVpuyF1CjQaH5Of2zlGugPQbuaYwovEkB8gk+pT+FCR5nZTdGcUAFucxyhPk3scxynLonC9RGKC8a7lIudZhMYTB93euqRTItc4UReFmFRj2mSdztwO5U2rT1aehV/fSc0ESMJ38FAX/dkjzrBkIB5/1QsrLhJGpaeHOGu0nhZq5sGOBjxC1LZq96LbJRa6tTaRTAIL2gg56glZ3etiLXFwHZPuKYLIx8h2M4kDleiyMZuYxoJql7rHtO/MfFSGzl7/AEa0NqES3NrgNcJ19hAPcotCWZIWODhynHxtewsdwdlrNpdY7Y1jnPpvDTiHbgjkRIO7Q8FE7Z7U0/Mvo03h73iCW5hrd+ehJ0jms8hC0ZOpOc0gNAJ5KyouksY8OLiQOAtM2X2oo1aDaVVzWva3AQ4wHCI7JORy3J7ZfodiY4sfTYDme3iJjQASSd+Q4rJkIZ1JzWi2gkcFck6Q1zjpeQ08hXuxbYh9ux4SKTmFnNoBycRumNOatNanQrFr3FjsOhxd+efis4uahDMW93gMk/hWxZrg31wDe6UyMJmseGarZWnaC+2ebdTYQ4uyMaAb8+Kf0rwp+ZA84ycAHpDXD1VHSqYzXai6vcqfQW6Q21cLhttNtnphz2ggHIuAPpE6SurLRZqWN4fTaTm44geek+4KlLlagSxwGpBAXRnFrQNI2QcFrnE6jupGhtLTrXmx+INpMY5oc4gTkTJnSSYzVlt1tsdYAVKlB4BkAvYYOk6rInNgkHcfehKs6i9oIIBs2tKTpMbyCxxFClpdOpY6VqoupOoMGGoHFrmxo2JM9Y71I221WKsAKtSg/DpiezKe9ZGhSb1ItsaBRUXdIDiDrNhXLbOhZG0Gmz+Zx4xPmy0mIPA6KmFKu1isbqtRrGCXOMAfPkPgkpZDO+w2vcFowQjGjouur3Kl9kbl8/WlzSWMzPAumAD49y0qnmYnECY/nkuVx3UyzUm0mkTq473OOpPgOQCfspAZgL0OLi+EwDz815PNy/SJSfLySUqGE5E9F1SJU+BSQQhCF1C8VaWIQmU7nSYyA3fypBc6lPUjWMiq3svddBpUy/bnwSQOy7Ufhnd0VFtNDA4tO4+7ctfcyeyRI34hpxE8FSNsLhLf+SmCWiZ4tGufKfFYOZi/1sXoum5vrCN6qSEIWOvRJUiEIQlSIQuoVjs7sIptGhYfcAfinKhaNsgUnHRhLT0MR7vBTQTbTayJWEFKhCFNVIQhMrytmBsD0jp81wmhupNaXGgoa2Omo881wQhJE2tlooUhCF0oWdz3BrQS46Ab10C9kEgCykpUXPcGtBc4mABqStM2P2fbZ24nZ1nDP+kfhafHiuGzeyrbMA+pDqjhqNG8h4EqxMouLhI0OvLgAt7CxDEdbhv27Ly/Uc8Tjw2H1e/ddXWYF2KV2QlWyAAsO0IQhdQhCEIQhIlQhcTe0U3Oy0Ea8T0XjAXQC2ANU6QoFgPKlqIVN2j2CD5qWeGu1LNGu/Kfunlp0VBtFldTcWPaWuG4jNbS6m7HM5f5uTW+7qpVmRVYHcDoR0duWXk9PbJbmbH9lsYnVHw0yT1h+4WNoVrvXYOoyTSOIfhdAd3HRyrNosr6ZwvaWn+oEf7WHJA+P2gvSQ5MU3sH+65ISpIVCYXaz2gsJjfqN3H4e9SlnvVgyJIG4xu4HpooaEKbXEKp8TX8q1g70qrNG2OaIa6EjrU46uOfNXeKEp6Kb5UvedvwCGntHflkoWpULjJMleEKlzi5NxxBgoIRCkbt2fr1yMDDBPpO7Lfade6Vbro2FYwB9X/lI1bo32auHir4sWSQ7DZLz50MHtGz2Cqlz7P1bQeyMLJgvMwOn4jyC0K5rip2SQxuIkdpx1cPgOQUjDQQGjskDIDThA0XWjTzgzLdOn+eK3MfDbEdtz3XmsvPfkbHZvZeGUMWh7Pv6J4GxkhKtJrQFmk2hCEKS4hCEIQhCEIQhCEIQhCEIQkXOvRxb4/zguqFwi0A0mj2YSCQSAITWtZmPacTGkOMAOAMKTe2QQvPmBhw7lU6O/gph9bjlVW27DWdztCzImWHLvBkexR1q8nBcAaNQARo/Oecge6FdatnDWmJk5cU4a2ABySxwonH1mptvUJ2VTz891mNXyeWoaCm7o//AOgE1fsXawQPND9bPmtSs7XScSS0ntNy3pc9Oh02LTY6vkXRo/JZc3Yu1ET5sAaemz4FO6WwNc+k5jY/MfABaC6m6C3DvmV0q0HE8QRxiFEdOj96D1ac9h8AqZZfJ0yf+SqXZSA0AA95kqbsGzNmpYC2k0k5S7tGeOeQUz9EyEGCPilZZGjiU1HiMZw1JyZssg9d5TbF2Q2Diby3Jx9G5kA6hOEJsRjzSmpIGr0hCsUEiVCELqEIQhCEIQhCEIQhCEIQhCEIQhCEIQhCEIQhCAkQhC4lK4V9W9UIUXcKQ5XdIlQpKKRCEIQhKhCEIQhCF1CEIQhCEIQhCEIQhf/Z"/>
          <p:cNvSpPr>
            <a:spLocks noChangeAspect="1" noChangeArrowheads="1"/>
          </p:cNvSpPr>
          <p:nvPr/>
        </p:nvSpPr>
        <p:spPr bwMode="auto">
          <a:xfrm>
            <a:off x="1668463" y="-144463"/>
            <a:ext cx="304800" cy="304801"/>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1043" name="AutoShape 2" descr="data:image/jpeg;base64,/9j/4AAQSkZJRgABAQAAAQABAAD/2wCEAAkGBhQSERUUExQWFRUWGCAaGBgYGRwdHRwfHh8cHBwdHB4dHCcfGh0kHiAaHy8gIycpLCwsHB8xNTAqNSYsLCkBCQoKDgwOGg8PGikkHyUsLCwvLCwsLCwsLCwsLCwsLCwsLCwsLCwqLCwsLCwsLCwsLCwpLCwsLCwsKSwsLCwsKf/AABEIAMIBAwMBIgACEQEDEQH/xAAbAAACAwEBAQAAAAAAAAAAAAAFBgMEBwACAf/EAEgQAAIBAgQDBQYCCAQDBgcAAAECAwQRAAUSIQYxQQcTUWFxFCIygZGhscEVIzNCUmLR8HKC4fE1U7IkNHOSosIWJSZDVGOD/8QAGAEBAQEBAQAAAAAAAAAAAAAAAgEAAwT/xAApEQACAgICAgEDBAMBAAAAAAAAAQIRITESQSJR8ANhcROBscEyoeFi/9oADAMBAAIRAxEAPwAjn1OKfPqaZfgqF036G4/2wN4j47ioKmWOCghWZT+2bmb9dhf74Qp+I6kTxd/I7+zONKlr6dJFwPpbGgVPCwzOnmzOZGgun6qNWvcKPjYkdelrY4W0ejilXIj7I5DNNWTySoJpE0qWIG7XJIHgLDlgLnPZJWxK8uqKVFuzFX6cybHAzs2ypajMYUdQyDU7A8iFHX52w0cWZC8eZxQxMy09UyjQjEKRf3hYG3K+C5dFup4ZSgP/ANOt/wCP+ePfY7WWqZo9jriJAPIlfH64vVcGvMf0XCAtGrh5EAv8I1N7x3sdhinxDTNl+ZxtRoq94AIwRcXb3TtffxxW6Zd3H3kMcIcY1NXX9zIUSOPUxSNQuorsATz574RJ4JK3M2Qg65ZrEW5Lff5BRi7xGrZfmBeGUtKPeZrADU3MWHTyw0cLcb1NfI8aRwQEIWlqAtyo9PEnlf1xd4ZmuPlFC32lZuHrTEh9yBREoHLbn/T5YocIcN+2ThGYqijVIw6KPzJ2wImh/WOdeu7H3jzbfn8+eNLydYMuo1So1d5Vi76dmVLbDxHP6k4EpJuzq7jFJCTPSBpjHAXdC2lBfc72G3nhhyXgC8LzzalML7xgA3C2LdefTBSjyuko43zCKUyoqlYlbo52+ZHL64tUedGnhoFc39oZ2l89fX6kYEFeWGf1G1USkOMKuoeZ6bQkMK6vfUX0jz8eeFjiCs9uq1aBGDSaVsbbtyvt0w0ZhlJo6Ou8JJVRP8JsfzOBHAJSN5qlgZGhQlEUHn4k8h4fM4TttJ9kiopOUUMmfUUS5fLSRm7UoRnP8x3JxnJk2GH3JeJaapNQghELyoS7Frhj/W5wtZfkZWqgjqEIVyNjtcYP1ak1Q/ovimpfkK0Tey5ZJNykqToTxC9SPv8AbDFJSKZIa5/2cVOGPm3JR6/6YQ+KKhxUPESe7iYiNeijbYYbchzwSUiq6kJTDU/85Fyot4X3+Qxk88flhnF1y9i7U8K1kxeZ0F5CWsWGrfflihl3Dc9QzrHGLx/EGNvkBzvib26qqJ2nTXdTqOkmyi+wtgpVcTiKvWeI3Uqol6X8dvEf1xHxsdzWFRS4cyaLvJKeqj0SyLZGb90+XT54FNwnVapR3ZYQ/EfHwsOZ8caHn+bxqUeZBJA+6Sr8SH1xHxFVgQrW0koLRgBxf4l/mHjhUcucrv2LfEOWGajpZYIidKlHCryt4j1x9y6iebKnijF5El1FLWNvTDLlvEntVI/sloqj4tG25628jirl+ezLC0lUYacklFcqdZI5kKOdsVL0TlKq9Mi4Byh0jfvVKBnW2oWvbc7HElXT01a00k0ZiWFyDLewYD8TirRcRU/tCO9XLLpB+JbKLjoPHADibiJpz3aKUgU+6o6/zN54qaisljFynZdTi2BS8Xc6qY/Ct9x57+OKGecSI0Hs9LF3UV9TX3LHz8sAwL44pbA5npX0orJW39MeRHh2quFETLu8t+usHO/JT0thFmkwlkymnoI5FkoqZhHew5sfLDdnHEEVEvcQ7sv97nAfs4sag776eWKPHbXrZPKw+2LV3ZzflKgvScYLoGo2bqN8dhMHpjsD9GIv00OuScGGuzaZCCIklZpT5XNl9W5el8ahV0dSFre9QJTiDRAqkHYA32HLpjJ874xmgmrIIHURSykll5/5WH9+GPfDnaJNTxTJOJZ0lTSmpzZTvuNV738vDHU8soybsvdkUWg1lSeUUBA9W3/LDjwDULX09PJIby0btfxtY6fsR9MJHZasksr0hZlp5lJk0gXNgLDURtzxbhSfKMwaCKxjqCqgsL+6Ta4/mFziOrs0o3a7LuS1WhM0zFuZZooj53tt/wCkfLBnh+kFXBQ1TkXpw2snxUED774RuO2amlehjd/Z1IfQSD7x94m9vE3wX7MM3kZZKXTeEgvI5J91dgQB11cvmcXvJXHx5fKBPFmRTaPbZCtqhyVXfUAfhv8AK2CJH6PygAbT1pufER9Ptv8A5sFOJ82NTl0krR2EdQNKsCPcFgPqPxxRfiahzLSKpGglVdKupuoHh5DBusiUm6tCJTKbg9Bh74dyR8y72WeRiI1CqepPO3oB+OAsnDRPfmBhLFB8Umw+g64dcsqfYhQ03JpSXl/zCwB+w+WOSzl6Os5ePjsXqw+3rHSUq6IaZCzlza7DYk/f5k4DcQ581Q0QCaVhTQtjfl1/DDXmdN7BSVjcnqJTHH/h6n/q+2BPDgqaeMotOG9rGmNnsOh3uenXC0SNVa+exozILU0MD1jmniWzOD8bkCwCjmL+Nr+XXEGcZ+kGWDuIu5E5KxL+9p5F28yPXmMKhymeStjpqlyzAhSS1wq8zb5fXDxnlVAk8ZRBPMLRQg/sofM9NXXx2HLHRS7OTik0t9mdVHDM8MKTSJoVzZQdm8Qbcxhu4TztKju4ag+/GQ0Tnnt0x74izqjjnMVQslRIPjkJsFJ/hUGwHp9ThT4ooo6eZTA+pGUOtjuvljnKPF4Ot81T2N3Eea0pqXhqIStj7sq8zfrgOuYQ0khWN+/hkX31ty+fU4+1kc9XLSQzRhWcX1/vMvUnwsMBc3p44p5I4iWVW0gnmSNjy88GbzdChFVTY2ZdmFJTQyTw6w591UZup5e7+Zwk1EhJJO5NyfnizUZTMsixshDsAVXqb4OQcIJCNdbKIl/5am7n+/LEXKWEtCXGGb2DqPPyKSSmkTWDuhv8HnhcjiLOEBJBYbX2vfGmaaaSiYxaKeBm0FmXU5t89vvgRl/Byd5FLBMJoxIoba1t74TtA5xziglndbHRzIoowQqr+sUEG9t9wLYrcVVUMRSOaNpVcd6t2s66uYJ8MHIqyUz1Ess3dUsbFEuBu3LbyB+uEzijJ6jvtbsZu8ICON735DblivCs5QptWVqhxJA7U1AqoDYyAs7DqbE/3vgK1cRtyxqOZd7l1FElPF3jX/WG1x4sT6nbAijqaOtcSvCImh/WSk7A25LbqScZq3kali6wU4cjpoaaP2tik05utv3F6XH988U4+E3FVFGSHjkNw45FRucTVHG8VSzLVQgx3OgrsyjoMR1/FDSvDDQqyBBoS+7HVz9OWK1Eyc0NaUWuqmJmiMckfdhAdxbYfnjHcypjFK6HmrEfTD9T8HJDKo9sQVS+9pttfwO+FXiJJPaH78DvCd7DY+mGsMkFeEy1wBWBKuxt7wti32g5L3c/ei5Em59cLr00lPIrMrIdiLixth8p+JqSqQJMwv0DbWxG6doWnZnwTHYexwlSf8/7jHYPP7M6fqr0Vs84Op6GiQ1JZqyUXWNWACD+bbe3Xz2we7R8nlemoI4YXcJCL6FJtsOdhgf2m5MZp4auEmSOpCgWubHw++DnaFx3U0csMNNIFURDUNIO/Lrh2no8ybdNB7s+oWgoIFdCjkyEhhY9fHfAPJZFzOJVYj2iknBB6lA/9MXM244kgoKOplXvZJVN99I94c+XhjLeHOJXpKr2hRe5Opb2BB3t9cSsBjBu32M/EOTmszx4L6dRF2tfSAtycSZjmv6HElNApMxcN3zgWK9BbyH4nF/hOqeokr8wWM6ymiNV3Oph08eQ+uKnaRl8jUlLUyIVlChJAeYP++Lt2K8qL1/Z6y7iCfM6GphdDJNsV0KALdLm+xvfC1UcE1cKNI8DKqi5NxsPrg72Y00jU1d3bBXYKqsTYA2O9+mA3Ehq4D3M1T3gdbkK5YWv1xGsDhiTUQ7wvP3eVVkgA3dRY8j8O3pgFmnEDzVKzv8AEpU2HIBbcsMPCsEM2VvA88cLPLq9472FunnbFHNeDFjTUlTFKSQqqvMkmw645ybpIcXG3exjz+lbMkim7xYKZB7pl2LsdjYeHS5574XuJqerhEBeXXFH+ydDt9fTEvaIf1kFIvwwxqAPFjt/frjznFPNS0AppUGlpLq+u/mQP764s6skMJfwCM5z8VVTE1jFawZwd9zu3yGDGZ54IGipIGDwJIj6z8XO5BOJezzKYnjqmkjR9C3XUL22blhVyuMNImoAguLjoQTywG6VjpNtehg45yxlru90Fo30tsD73K42wVzvhpJFoykAgMr2ZRzAO/vedgce+POK5aGaOKnChe7vuL2388C+FOLZWkklq5riNWZFNt2O23oNvnjtSvPZx8qTQaWuHtNbVDcUsfcxjztv98KXB2XmeqQHcX1ufIbn74scG5q/tDR6Q61B99WNue5N8X82z+Ci76GngaOZgUZmPIfy74D8hpONoI58tOk/fVEknev70ax29xBstz1J54W+JMs0qKiORpo5DbU3xA+DYv8At9NWxR99L3E6KFLEXVgOWKWfZjTw0q0sEhmJk7x3tYXtYBcauVljapdhfh+aIZXKZ0Z0jkuVU2O9rfjj1w/VJVk0tLEaeIkPNIX98gfur5nl9cKmXcR6aWem0FjMRY35Hbp1x44Zq1gqozIWUBt9JsR5Hy8cZYqwyjdsbs/4npplkppInRIr9yRzJAtuPM+OPHZ1Uu76Xf8AVJuFPMt0+Q5/TE/aCYTHrdD3pt3ci8mB53PljP452U3UlT4g409ihBSgPGfcSV0FXK+hhFyUEXWw5Hbx5/PCFW1byO7ubs5uTyvfyHTywTrOMKmSEwM91NrnqQOnpg3wlFAKKonlgWUxsLA87G30wlbZv8FoBcHUazVkSONSkm4PphkyKJYfbp4lBliZljFvhF+YH98sWOGcypZauIQ0ghe5Ja/Sx2wF4eiqWrKhqbSdJYsG5MLna3ji6yByuynlWTy1OqYG7I2pt/fPUkYLRKuYZnGVU6EALX5nRufqdse854xRacxQxiKaTaYqtreIHW58fDCzQ5q8KSLHYd6ulm/eA8AemNodSkrG3tBonkp0nddLK5Uj+Un3cZvNDgrDn0iRSxE61kA+Ik2t1GHbJ4UkyaQ6FuBuQBfmL788Xk0T/GNMysg47G70nAtC0an2dd1B6+HrjsdOTOFoodkmYyiV6CVAwgLOHJ+C21gPMk73wn9p+a99mMluSWX6Ybex+pLtXTHeVrH66j+P4Yz2ly6WqzDu9LF5JveFuQvuT5AY5rQ0qk2PfG2WxQZPTakvNpUAkna4ubb7YzrLMueeQRxIXduQA/uw88P/AG114LwQKfgFyPsMWOFXTLsparteWa9j1teyqPnv8/LF49IsG0i/TZNV0+XrTwNHFOWLOe8F/QbeFhhLzXiOqjgmo6pS7M19Tk3X08RhcqcykkkMruxcm97nb08MPXHFMWyyjnk/a6VBJ5kEdcTJeNPJDwX3T0FTA86QtMwALHoAN7Yq5lwZFDC0grYpCovpHM+Q3wByvJ5Z1Z442dU+Igcr8sVY/ebSB7xNrct8By6Oijm0yfLyCyqTYE2J8Bfn9MPsXCVLM4NHVDvFNwrb7jfpvhJzXKZKNwk66WZbgAg7fLDX2Z0yx9/VuLLChAJ8Tuftb64KjbFJ4tMY87yOOW0lXDL3gABaE3DW+4wrdoOaRvJFFER3UMdhz2J9fK2PHCHEtXPW2jkJV2LMG3VV5n022wH40pXFfMrNfe97W578sN6ZzhGpUNfZ7KDTVoXc6P8A2thHyWNmqIVsSTIot/mGCPDWfvRSFlW6kWZT+8MM441pIrTJRFZG5NpsL9bE/ljms4G0039yl2puPbV8RGPxOFzIK6JKiMzKHjJsQel+vyxWzXNJK2p1G2uRgoF7AdAPTF4cKCI1IqXZTCgKlBdSx5C+G4psnKo8T1xZl7UVVdD7pOuNvLngvxQi1lIlcg99QFmHn44jyrMIK+kSmqZBHLEf1cjdR4Ymr5YKOhlpYZRPLORrYfCoH57ffGoCtteyhwLlkcjTTTANFBGSQeRJG3547h2qoJIzFOhSRmJ7zwvyA8ABixmC+yZOkY2eqfU3joG/9PrhSybKmqZ44RtraxPgOp+QwnFUjO22xwn4MnpJFqaUiZFOoW529PzGDLZLR1d659SqovNEo3LDoRzGBnE/HT0tQkFKQIqdQhH8RHP6cvW+Pj9pi95EwiChtp9viB229OeJVPJGpPJdpuKYa0mlkjEURFoT1UjlfzwFyfhtGqaimlOqRY27sg7XHpz2wHz+ogaodqYnRe4vtvzNvK+Isjzw088c25s1z4kHY4m3k6caXiG+EqdZI6unKjvGj1Ibb3XmBgjwPUtFRVbKod1sQpF7n064nlWkomSu1yFplYxxgCxLeJ6AXxQo62Sny8VFOxWSSWz9R1tYYaxRzb5X+wOn4jqhUe0dyEZVsBoIXzOCPZ5XN3lSwtq7ot8xc4j4oz6tiBgneN+8jDEKvIHp5HEXAdcsEzyS2VGiNi3I78h44j2Rrx0WuIcpFZAK2FSGAtKtuviMVshpYaejarlj75telFPwjzOPsHaTOZQbKY9x3QFgRibIKtahainYBO8u8a+DeAxNMXko09f0eBLDmMUiiFIpkXUujqMEOBE15bUxnoG/DArhPh2ojrFYoURb62bZbevXHmj41jpTVJHGXWR2072FuX+uJTYWstI1DJJL08R/kH4Y+YUcp7SqWOGNG1alUA2G2Ow1o5uMr0M+RZXQESPljhZYxYlSxB8mvzB8RhTk7YGjLr7LGJgSpYG1yPlfDNwvPRx0E9VRwtGpBBvzOn5nbfGGyVBdmY82Yk/M4SWLFBJ3ZbzTMnqZmlkN2b7eAGHPKpRX5aKIOFnhbUgY21i99j44K9mvCSRaKipA7yW4gjYfu2uXI8bcvAeuM5ziU+0zFdv1jWttbc2tbGcXVnS1J0hyyHswkDh6wrHCm5GoEtboLcgepxX7SOLEqnWGHeKI8xyJ5WHkME14ZdMsllqpJGk0aghc+4D8IIvuT1v6YzqMbYmkWPk7NE7Ksx7mnrXtfQFa3jYNj3xXlENTTrmNIBzBkUeu5t0IPPFHs796mzAD/kj8HxS7KOIdMzUsm8U4IAPINb8x+AxKtAk6laLPbBLaoga19UIt9cW89U0mTQwX/WVBu9vA+8R8hpGI+2ejtLTBeQjI+lsKlJ3iCOVo5JYkbkb6TbmL9Ol8WWCxTe9DtlGWSUNArxxs09Sy3IW5SO99/C4/HyxR7QfczJTb4hG35HFOs7Rap5WkRzEptpjFiAB8sR8Z8RR1c0Ukd7rGA1xbcH74DppoUYyUrY2cfZAkymWIDvYlGtR1Ui4Nsespy6GqhoFmXUpRwBcjcW/1wN4n4hNJXU8w3SSFRIPEdfpg5mEkcP6PeE3jM+3pID/XGa7BbqhLr+Gjl+YwsRrgaQaWIuLE2sfMYfIaeOP29ZheIuGPkHA5eFjgNNmaCqnoar9k0l4mPNCdx8r4aMxok0T96T3bQLrK87Le9vlhJeXz7ka9mVcR8NCkk296Nt0boR/XA34rBRcnkBh2biqhmiNMUdIVX3Ha5a/44E0GZ01FCJUtNUNfQCNo/M+eObjnZ6VNpaL9dRJDAsuYsZJSmmGAHdR4m39jCCtQUYMhKsORHTFySWarn31Syuf7t4AYK1XZ3WKpbShIF9IYFvph46OetsocH5atVWxxygsrElt9zsTz9cfP0KZq32ePbVKVHWwBO59AMEezOIjMVDCxUNsfTBnhhRAKyvf9wskd+rE9PsPrhJWw5yJ+bZYKeeSFWD6DbUBzPX+mKtZSshUMpBttcEXGLVFGXlXUbs7i/qTvg32hSXrSo/cRV+1/zwLzZ1/8lnPI+8yujf8AgYqT/fpi/wAF0ntFH3ZGwqVPyFicDclzKampS0sIlpXawDEfF5Ymi4/Kyxd3EsUEZuUXmb9SfLG2rOTi6pAjjCt77MJrcg2gf5fd/HFztIlEZpqYcooRf1b/AGwSGUUDVPtftiiPVrMZ+K/O3jz8sKnFGae1VUkw2VjZb89I2GEvZlmkugh2cAe1g2v7vLEGeq4qpWswPeGxAPj0ti12YJ/24b2904MZ12oSw1EsfcxsEcqL87DB422bk0w5nuVGop4Fao7hNF3J67DY7jC7SdmUMt9FYr6eelb2++J+02rMtHSSWA1EkgcuWK/ZLJ78yeK4SwgZ4lb/AOBKP/8APX6D+uOwp1cIWRxYbMR98dhWdeA1cL8S1dPDMI4u9gJLOCCAl+dj09MQ8GZbTvLJU1TIsMV37sndzzAtzKj78vHGmVk6yxTU7hVmNP3kipyBI5DCBkU2VzQxU80ciTcjIBzYny+mInRyUrHLKa+mrK1aqKoZnSNgIWFtItvb88LfBPDK941ZUlVXWe5VzYM1zZjfoDy+vTFiTs/qqGQzUUiyHSRpYDVpPT/bGe5tJUraKfvF0m4Vr2Hphcr2H8M0viKGaHLaySoZWeaVbFTcadgoHlzxk7TYNVHFZbL1o9J92TXrve4uTb8MBKWnaR1RBdnIUDxJ2GLWDKVKhr7OIKmWZooX7uJheoawsEF/HqdwPr0xQ4rzKE1t6FBEkVgjL+8V/e/vnz64aOKf/llElFDfvJhqnmA2P8oP29PXGclrbDGx+5qvYZrs8qKpkV3Mjk6VHmTjSs5epy+GnhpoQ8MafrSV1BmPPz53N/PCT2b08QqGqJmAWnQuATuW6WHW259bYY+DuJ5pI8xlDHXp7xAdwvPYA/LBG3YP45o4xFS1KxCKSXdojy23uR4YIShlpv0qYoyWTQItPugX06/phMmrp8wqIxI5d3IRfAAnoOnjjUqmdZJJstVf1aUwVTbbUPP/AMv3xopfPZXgyDNc7lqmUym+gWUAWsPDFulzKRFjDOxWNgyJfYEG+KDxd2SP3hsfLD9V8Oxn9G0pQB5RrlYD3iOe5+uA/ISqOxVz7PHrJzKwCkgCy+X54nmz6qaPQ0zFNOm1+ngeuLvGXDYo6nRHfu2AKX39R9cGaTglBVrDI5ZBD3shG1vAfXAfK8HVOFWxMoaJ5XWOMXdzYD1/LDrntLAmXzwRAM1Mya5Lbs7H3rHwHLEmQQUy961BKGqChCCQWK+JXxOAg4uMlNVw1OkOQApCWLMDyJGHFJbBJ28Hrsxe0872F1hJU+GA/Dc1VJV95EWkkB1MC/xC+4N8ScFZ2lNOe8+CRSjHwv1wdyvhyngnE3tiCK9wFNmYX2U+V7Yt4oDBVXnUtHmDzNEqyEG8d7gagOox4zLiT2imgpYkK2fU387sduXmTiPtAlWSskdGDKbbjcchix2b5aDO9TL+zplLn/Fbb8z9MX8Gbomy7hyWCvgimAB1BtjcWG/5YHcVz662duY1kfTbDVxtqqZKKSO4adLAjpvf7A4D8R5dG1YlPTqAwsrMT8T8yST/AHfHN4wNO2myxxke6oqKn66DI3qf9ziHL1EWUSuQC0sgUEjew52++DvG/CklU8ZjZNaRhHQsBp64G8W5eYaOnpkBcIC8jqDpv6/XFbAndIUstyOWqk7uBdR5k8gB4k9MHsw7NKtI7gK5A3CG5+nXBTsqzKNe9hLBZH+E/Kw++KEkVdl1QCS8gZvEkPc+J5HFLbtgLIs1ehnMhjJcCxVtsDM1rTNLJKQAXYtYchfGj53mYomF4VlqZzrlZhcC/JE8bcsK/aHQRx1KaFCM6BnQfusfwwlhhbPGf8WLUU0ECoV7r94nntblgj2Xzaao3Nhp/rglJkVFltLFLURNUSSkeg2vtvYAfU4iSly+sEa014JJHCkAm4FiTte2I8IyaqhR4jQLVTAWI7xuR88dh0qezKlRirVLhhzFh13x2LQ+Ye4bz2hqaqZ4RKJ5Yzq18rDw6YUOzfIO8rnkf9nTEk/4rnSPxPyGEiOpZTdWKnxBIP2xpy1iUGSnu3V5Zt3IIPvN/QfgcKMc0cKrQtcV8aTPXtLDIyCP3VsdjbnccjvifKs4kzPMqXvwpAIBW2xABJJB9MK0WXO0feAe6XCDxLEXtb6fXD1wHlqLm+iPlBEdR53ewDH6m3yxpNNkbDvGWcUNHMkUtGkmpbkqqgjf74y/Pp4WqXenBSIkFBa1tt/vjR+Mzlk1W4qJXSdF09dI2uOlsZVBTtJII4wXZmsoA3O+2LSNdDrkPHaSR+zZgveRclk5svr4+uF2io6d5nLymKEXKnTqdhfYAcrkeOH+i7MqeOmCVDqKmX4TfZSBfSv8XmcZ9mVFJR1GiRRqRgRcbGxuPUHB7wJVtjLxPl9OkaRQvHGdAkIkDd61xsGPJb89OK3AdLUFKpoiix90RIz8uRsAfHmcAaWmmrqqw96WZtyfufIAfYY16r4QQUqUaziKFBrm07vIRuSfBb/kOmLReXszbgrNYaWp7+e5CKdAAvdiLD02wx5H2lVctQt0VkLXIRLsF68t9hbAjN8xy5YzFTwNIx271za3mB/oMEeyaACeeU/DHHa/qbn7A4Cb0hbyA8ypkqM0KRBtEko2IIIuRq2Pzw/U8gkztv4aaIj0sP8AXGcSZ7ItW1Utu8LlluL28PtghknF7QNUyuuuSoUi97WJv/pjWrFxY0k/pOkRucsE4B8dDN/S30ODedZglN7XUSLrBKQhb2JAG4B9SfpjPOA+KRRzkyX7txZrb8uRtj1xhxiasGNVCxiRmB3u3gSPrjL2Ti2/sXaLiTLqdzNDDL31iFQn3QTtiTimJaWgjhZVNTUN30psLqDvYeHQfI4GdnOTe0VWpgDHENbXHh8I+Z+wxT4qzZqmqkkYEXNlB6KNgPzxcJWWKtlHK8saeVY0F2c2H9+GJc8y000jxEqWXYleWHzs8yFo6d6o6RI4IiL7BR/EfX8vPFLNKOhoHPtGurqG98g7Lc9T/ZxuDqxc+kIMS3FsNdbVCnypIEDCSd7ykqRsOm49B9cGeHHgFJNV01OpqEO6sdQQeKj03xZWpnly+pkrwApH6nUAraulhztyxkg3dF/LJ40y2Crfc08TBR/MfdH9PnjLFrWEizE+8HDn1vfE8+fzGAU2r9UrXAxRjF1wWxRjVjh2gxs9bGY73qI0026k7YK8bZuKOlhoI2u2gd6fLw/zG/yHngjkJhajp62bnSxsvzGw+fh5nGXZlmb1E7zOfedr+ngPQCwwvuBZf4GyHs+Z6aKamkBmtdluOvK3gcMsUc0eWTDMCAQDouRqvb3fnfljLFzGSI6o3ZD/ACnFiasqKogM8kpHIG5t52/PEXsXFtjXwxxyuqOOsAfSfckIuVPn/XAbjbIpkladm71JDqEg5eQ8rbbYBNiw+by9wYNbGIkHT6eHl5YybM/p07Q1ZZx/Ty06wV0JdV2DAXG33vg3kvC1JJJFV0TEBG3U8t/XcYW8p4lofZUgqYGfT+8AOflvfBbK+OKaMx09LF3MRa7vIfn57nxON0cuL6CvE0n/AGqT/L/0rj5ghX5Ss8hlWVbNa23gAPyx2M07EmqMhzvhuWmCsxVkbZXRgyn5jB3hjKYkoKmrqEDj4Igf4vEfMgfI4k43gEQgo6eM9yTrRidRkZ9r36emPfaFOtPDTUCH9mod/Nv97nHVejl9xWy/O5oFIjawJvyBsehFxsfMYYOz3iuGkmkkn1EutgQLnc3N9/TBPL8oeTJ4ookBlqJzY26A7knoABipxQ9PQQexQqkk53mmIBIJ6L4H8PXESsheq1ymsnZhJOZpW2Fm3Y8rDTg3kWQwZNTtU1FmmI6dL8kTz8T+WMgpqhkdXRirKbgjoRjSpM0hzaiPtDmGWnFy9joPnbz8OYxqpmWSPtAtUxRV8M40qBZCbFTfmv8ANfCln/FU1aIxKEvGLXA3PqcV87yJ6bu9TowkXWuk328x0OKdLTs7KiKWZjYKBuSemM/Yuw9wtxN7GJikYMrppSQn4PHb++Qwe4OlK0eYzsSW7vTcm5JN+p9RiiezOsC6iqXtfRqGrAQ1ssSyQ3ZQ2zofI/jgWdkk1gpAWHnh/wCHU9myaolOzTEhf+gf+7CdlOVy1MgjhXU3M+AHiT0GHsVVfRwKhigmijHIbkev9bYKdFdGdc9jh/4d4TjagkeVQZZUZo781VRsR6nf6YonMVzSaCFKdYfeLSMtr6Rz5AbevW2HCDLZv0hr9z2YQmJAGGw26eZxorOSTkY1COp6YYsn4Kkq41kSWIar2Uk328sL2ZIUlePlpcj6HBXgaKVq2IxC5U3boAvUnFrszlikMmVcHVVK94quFG6jVz8iOuDPFUCJTd5WxRs9wFaI2LHzv/rijn+Y0VDPJIiiepdiQD8MZP2v9/TCBm+fzVcmuVy3gOg8gOmFx9hQw5zxMauohWO6QKUVY7+Y3I+2L3GmWPU5oYoxdtKjyAtuT4AYUMujd5EWP4yRp6b+N+mNTkpmWKSOKeNq5wO9cmzWtyXw2/rg3extpaIESHKhTuh1CRikrX+LxNuWx+2BPGeWVM9cI9ZkWUXhubKB4Dpir2gQmGCjgPxLGS3rsD974g4W4klkqaONzdYnsu2+4I3PXwxeqDG15HN2a1G4Lw6v4e83wAqaR4nMbrZ1NiMO+b8N06VrzS1qIe81lB8Q3vbngbJxnGuZmoCAwmye8N7WA1b8j+WNKNCjJ7KvClckgFFUMVhZiwtt752Go+AO9vHAXPckemmaJ+h2PiOhGNJ4nyegcozfqO8F0mT4CfPoDj3nXCr1VGLssk0Q9yRf318D54vF6QeauzJiLjDN2ez6a1B/GrL9sVOFMljqJ2ilZlOk6Ryuw6HBLhXhepWtjLRsqxtdmIsLb8j1vgik1TTFvM4dErqdrMw+5wV4EyyOer0SrqQRsxB8rYI8RZHHPHV1UJLMk5GkctNxdvHHzs2gZXqJiCESFhqPK/Pn8sVIkpWsChUAamtyubfXES7kDxIGPJe++LOTw66iJfFxi6RWzfMrZUhjU2uEH4Y7ALNWhEpD1JjYBQV0k290f747B5Vg5cbM0p6msjjhnKMYoD+rLr7oJ5AdSMB81zJ6qd5XF2c3sOgHQfLGpUNJUzRT09dIneTLeKPUNSld/hGyjlthd7MqMJUVDsP2MTXv0N/9DjrH+QNWHK/iY5bQUUaKC7oCSei7F/mb2wN4y4PkqqxZKYArPH3lybC4tf63GEvOeIJaplaVtWgELtawv5Y0Hs+zaWajmV3RUhTRG7bW1A/EfAbYyRKE6u4DrIULNESo5lSG/DFHKM8kjHcX/UyOveIRzFwD5jbGiZBkUmXuZqmrQwaD7uonXcbWB/LGXVMoMjMBYFiQPAXuMbrJq9Gj9ovAqgd/TDZFAeMfuqBsQPC2BXZXTD2p5m5QxM3zO34Xw81NPL7TDV95HHTmBVm1nZuZsB42PPA6GnpaYySxuvslWujUD8Dbj/ym59MXTsqESizKplqjPGZHcNrOkk2W/K3hba2PvG+aJPVmREZAVW4YWN+txhv4T4W9nqda1cbJY+6hBLgePgBzwGq8vjmgra6e5JkKw723BsPUcvocBWzpavB7oJTR5U0q+7LVNpU9Qo6j7/XFfs4nkNZpDExlWMgJ2tbn9bYloaiGtooqeSVYZoLhS3wsDj7JJFltNMqTLLUzDTdOSL13/vpiekW8AOPiJ6aec09gHLKCRchbm1vD/bE/Ass7VkfdHUVuxVmIUgDe+PHFnD8dNHSshYmaPW1z125fXHmjy9Rlz1Kl1mWUKCGI228MSTwFvJ64sySoWokkkhZA7Fttxv5jAqnr3hJ7pyhIIJB3seeNE4PzuWPLp6mqcyoNo1fe9tufW7ED5HAn2zLK5HMiGmlClvdOxt4dD6bYuexJizS8N1UwBSCVgeR0mx+ZxDXZJNTkCaNkJ5XHPGj1tPWVFBRGjZl/V+/ZgvIAC/3wO4rZostjhqZFkqe8uLHUVXfmcJpkWxayLIGqI53VgvcJrN778ztb0x7yPIJ6rXKrWWP3mkdiB48/G2+GDsyoDLT1iA2MiBbnpe+LfHUfs9HDBTkezkkOyndmHQn1ufl5YPFVY1K3QscWcQLVSIyggIgTfxBNzgdw9U6KqI9BIp+4xVji1Mq9WIH1NsGI+EJmrGplsWT43/dUWuWJ8METpYDnEmTpPVV0ofaJFcabEEkAWvhZ/Qt6RqjV8Mgj0+Nxe98MORUyFK2lhlV3dVCN8IfSbsFv9vHFbN6BqejjppCqyyza9N/hFtILW5XOK3mw30WuEM1SeJqCoPuP+yY/ut4YDU2cVFBK6Ry/AxXY6lPS9uWGJez+GGxqqxUPgux+V9/ti7m2V5Zl+jvYpJWcalvuD9wMbJsWZ+1YxfvNR1k6tXW/O+2CFRxfVSR6GnYryI2Fx5kYs1dImYVbeyIIkCAkNYAaRvy5Yl4LyuJu+qKgBoacX0/xN09fTzGIJyRUyOeshu9PG7A8xoJVh+ePOf8AGVVIhhcCJT8SKum/kevywXqO1SYt+rijVByBudvtghk/EtPmTos0IWeMhlI5G3nz+RxMrNHKXugJkvZtLJF308iU8dr3bnbz6DFyDhAU7pUxSipij95tHxfS++Lfa/mx1xUy7KF1sPEnZb+lifngf2WVTidk5qQLj1Nj9cdZroy0D894rSed5QjANawJF9gB4eWOxQ4sywQ1k8a/Crm3od/zx9weKGmw1FndJRsJIA9TUf8ANkJVQTzsvM/PFzhidvYMwqCPfkJGw6kdPm2B2c5NDBlVPKV/XzNfVc8tzy9LYGZJxrUUqd3EU0XvZlvufPHRWsnFsCmK3MEYcKeqSLI5F1L3k0ttNxe1wNx6A4gr+0R5onjeCG7LbWBYjzGFAjGVheh9rz7Xk0cnOSlbS3jp5fhb6YRRvhpybh7TQy1NRI8UZFo1U/tD5jqOn1PTH3gDJVmnM0u0FONb35XG4H5/Lzxi7LvaDUSd3RxyLo0wjbVcnYc16WwnGQ2tc26C+2CWe5w9dVs9iS7BY18ByUf344KcZZTDTCCmjXVUBQZWB5luQt6/a2I9jTFulkYMNBIY7Cxsd+m2HHjtxBT01GOarrf1Pj89RwMzLKRl01OzESPYSPHysR0v6/hgpWV9BmD65GeCYgC7ctuXl+GJdZIxLRsRk4Zsw4IkjgeoSRHiUne9iQNrjx32wMyPhqerJ7lPdHxOxso9T+WCmtlbGLj3eky8/wD6bfZcRZLTs+UzIBcmdQo8SdIGGqjyU+xrBVRpVJF8DQPdgPC232wJbiMxBDT0LimhJdi+1yNtRPkd/XAllUjEHaLOIIKegQ7IoZ/M9L/PUfphALWwaqp3zKvOmytM3uhjsABsL+gxRzbKDBO8LMrFDYleV7Xtjrol3ocK6rY5HTsrMuiUqbEjb3udvlhHZyx3JPmcFKWhq5ae0ayvAGvZRddXXbxwMemcNpZGU35EEfjjWmLQ78G5iIqGt0tplKgIAfeO1thz64+8KVSz0k9FMwU27yIsbWYdN/P8cX81zj9FQQwQJH3zJrlZhc7/AOt/kMUc1qkraBqlkWOeJwpKiwcG39cTQhOiuHB8GH2ONUznNYmnlord0Z0UmUHdnIBUH+W1h9cZRJqHMEeoti1W5tJUSd5IRqsBsLbKLDGTpFcbZ1bSPDIyMCrobH/TBbhfhl60ysSQsak6ud2t7q7/AFOB7zS1UygkvI1kHiegv/XGnrKuWrS0yIW7xwJGsbC/NifEtYDyGAWToyCaZixLElvEm5++HnjRvaMto6jqvuN8x/UYVOJ6HuaudPBzb0O4+xw25EgnyWeIkDu2uCfL3vwvhheyrk0fsuVTVB2kqD3UfpyJH/qP0xDwQ6yRVNGzBTMLoTy1Dp9hjxxrnUTimgp21QwxjcdWP52H3OFhdWr3b6r7W538rY0jRjiwhXcLVULEPBJ6qCQfQjBbg/hqaKU1UymGKJSSzi19ugOGjI5M3SIGRoNP7vfGzfb88K/HtfmBstVZYzuoj+A/Pr88SrwB5C/HmTtWrHV0o733Qrqu525G2CPAeRChhaeqtGfiOroANh68/mcAOGco9kpvbKiaWKM/DHGbFieQ+eJRm9JmbiGRp4nP7Nnk1KT0uOV8K7yTHYoZ9mftFTLNuNbkgeA6fa2OwVr+zusjkZBGXAOzDkR44+Y1oXJh7j7SaqipeaxqgI9SB+Ax57SOFY0jWeBAgU6ZFUfQ/lhXyyveor4pJDqZpVJPz6eQw/Pm6tmNTRy/s51Gm/RtI/H8sV4YKtCtnVBGmUUrhFEjv7zAbn4uv0xU4K4Y9qkLSe7Txe9I3Ibb6QfPr4DBzj6j7igpITvpYj6A/wBcAzXVf6NEax2p2Ykuo3bxB8r9etsJVgh4414m9rlCx+7BF7sajYbbaref4YN8FFZ8vqaNWCTM2oXNtQ2/pbCBqxLE5BuCQRytscVkjTeDQuHuFjQM1ZWaVEQPdpcEs3If6f6YocKIZ6iavqfgiu5v/F0HyH5YUaqukf43Z7ctTE/jhm4OzOF6aejmcR96bq55X22P0H3wawLFgWuq5K2pLc3layjw6AegGCvGXdxd1SRKCYh77Ablj0v9/ngnRZRDlgeoknjmkCkRIh6nrz/23wF4KoWrMwQvvZjLIfQ3+7WGA8uw2MnG7GGko8vT4n06/wAPu5P0x67RpPY6Sno4fdVgS5G2q1ufqSScAuPJ5mzBpjG4WMqEJU2sm/h1Nzg/2iQe3UkFXB74UHUBzANr7eRFjhKivsReHc8kpZ0kRiAGGoX2IvuCMbdmTRs3s0hslVG2n/EPiA+RDfI4wzIsnkqZ44kUklhc25C+5PhYYce0ziT/ALXCkDb025YdH22+QAv6nFathi8FDgzKGizdY3/+yzk/5VNj+GF3Nq8yTSv/ABuzfU41GSqhlppMzTaT2Zo2X+fYb+Y5ehGMdJxkrLKXBYNdyGokpcj72IXkN2Xa/wAT25ddsA6PtCmleOKqjQKZF1PosbA3tv8ALfwww59n0mW5bS90F1kKvvC4tp1H74SMw4o/SE8AqQI4x7p7vxY7tv8AL6YmxXkKccZXO2YFzG8kbldOkE3UAbA9OuPnHeWRQCIRK0TSLrePVcL4fO/4YJcT1s+WtCkMzvEy39+x5HkDa9rWxDXSx1NFNXTqe9Ld3EAxt0A+h1HAk23Z1W1ZJn+VzZhSUk0KF3CFJALcxbf6g4ucE8ILFBPJXQgAG41jcKouT8/ywP4HnlmpKmmicpKpEkZBsfAj02++CfaLmhgpoqQOWdgDIxNyQvj/AIm3+WEkbboHcG5rRpUSTyFYmJKxJY2RT1v4n+uBtd2iVQndkk9wubKQCAL7W28MLDHHmU4KG0NXaZBaqWXpNErfO1j+WFRJDyubHpj1WZlJIFWR2cL8Oo3tfwxArYVHNSySuLYduyvK1lqWkYA90uw8z1wkubjDh2Y50sFS0bmwlFgfMcsQUtYAfGvET1VVISx0KxVFvsADbl4nnhn7Pya2CekmJZAoZCdyp8jhQ4lySSnqJEZT8RKm2xBOxHjh/wCz+i9ho5qqcaLjYHmQOQ9ScJ06OWUzz2pU9qCl0/CrWP8A5dvzxlccpUhhsQbj5Y0rIeJoa2laiq2CMfgc8r3uPmMCYuyqoMtmeIQ33k1jl5DGTSwwyT6NeyKuMtNFIebID9sdhej4+oaVRAJCREAt1BI2HiOeOxFLBafoxzKqvuJ45CCQjA2HlifOs8M1U1QgKG4K+Itgbj4cMzxodp8ybOJYIQhQR3MjXuLbXPl4D1x2b8fNFUCOmC+zxDu9BGz25n8hi5lmWvHlbGktJNN+0ZSLqv8ACOtwNvmcBeEuGvfaoqVKQwDUdQtqI5Dfn/tjKtEPXaDl8SPDJGndmVNTJ4Hb6f6YL1c0GVQQqIElnlXUzP0/vl8sKddmRrK0O+weRQB/CtwAPpgx2q6vbFBBCiNQp+t8JJEss513FXQNVJGsMsbBWVeRvb+uFzOuGmp4YJWZT366go5jYHf6jB7O8gpxSQSQLIhmdUCsTvfYm34YYuMeE/amjRJ40MUYUIx39fwwYmeTMqfLZXieVUJjj+JhyHrjxRV0kLa4ZGRvFTb/AHw9ZxlLUGUPExUvLKLlTtbY/gMZ2rYVAb6Y40falVKhSQJLcEAsNx57bH6YC5LxZUUrMYn2Y3ZSLqT6dPlgzxDwSIKOKoUklgveA9CwuCPK+2A1Nw470klVqUJG2kg3uTty+uCqorUvYSru0iqdSid3CG5mJbE/Pn9MLQPXqcMvB/DMNRFPLO7osIBOm3KxJ6YuQ8L0VSGWkqJDKqlgrra9vljYXRFe2LFPnUkcMsCn9XLbUP8ACb7eGKKNYg2vY8sTjLpSjSBGKKbM1jYHzOPeV5TLUvohQuwF7DwHM74WDm22PE/aTTVKqlVR6gvKzXt02vbCxxHX08swNNF3UQUC3Uncknc+nywGVN7eGPYXfBpHaLb2aNPJ7fk4fnLSn3vGw5/+mx+WOly3vFy2g394d7KB/Nc/hfAfsyzoQ1Rif9nONJvy1dPruPnhx4clE1dWVZIWOId0jHkANift98RRt0dFLAC4dQU+cMtOHaFSyMedh1JP+IYtycLS5hW1MkraEU6VsQd/3V+Q3I88e+J8xSnoY2oSFSV2DSW99iOZv5m++BecVEkWU0ZiLAO5aRlJB1cxc+t/pg5uhJ9gniHhOekNpFunR13U/wBMA77Ww5ZF2nSIvd1S9/GdrkDVbz6Nghm/CdHUU71dJJoVQSVPw3G9rc1Pli16Ep+wTlVLlS08b1DSNKR7yqTsbnoOWGGbJ8rjpFq+4d42IA3Ore/QnyxmFwcPpbXw+f5HH/V/riAaBXEmZ5e8CilhMcmsXuP3bHrc9bYVnfkcQ3xI1iMWqMpNqhlo+0GpjQLqSQDl3ihiPnzwLzziuoqyO+e6jko2UfIdcaVQwQU+TxyzwpJZASCBc6jtv88LuZ5HTVlN3tDTyLLqA02NiDzt0+mIqQZZENeeNC4d7Py0Ymq5THFz06iB897DCqchnppEeeF0QMCSRtz8caTx1k0tbSU5pfeUblQbXuBY+BtvjN2yrCE3MuEoO9buauLu7+7dhf0+RuMdiWLslqyASyAnpfHYn7/6LzfoTFx5bHY7HQPQwcDVDLVqFZgCNwCQD6+OGrtPmbuEGo2Lbi5sfXxx9x2MtkMyB3xu1NTrJBCZFVzpG7AN088djsV6OYG40H6+gHTv+X0wi9ojH9Izb/w/9Ix2Owv+F6CHFbk5TQXJNyb/AEOEePmMdjsY5z2bRxN/3CoHQRLbywoJ/wABb/x/zGOx2DE7PR64M/4bmH+AfgcR9mSDv5TYXERsfDljsdiS0AYeAEDZXVhgCNT7Hf8Adwtdk3/fz/4Tflj7jsJaXzsj2hUk/aP/AIj+OPWOx2CztHREp3w+wG3D7W2vOL+e/Xxx9x2KFdFeq/4HF5VBt98GMnUNkUoYagGa197bjlfljsdgsfRmo5HD5T7ZCbbXl3t197r44+Y7GLHoROuNAof+Az/4v/cMdjsR9BM6vvj0cdjsMETXONtslj//AJYm7NnP6MY3Nxqt5bdMdjsc3186GRcM1DS084kYyDwclunnir2aVLaXXU2kMbC5sN+g6Y7HY5ROr0MdXVOHb32+px2Ox2OjOZ//2Q=="/>
          <p:cNvSpPr>
            <a:spLocks noChangeAspect="1" noChangeArrowheads="1"/>
          </p:cNvSpPr>
          <p:nvPr/>
        </p:nvSpPr>
        <p:spPr bwMode="auto">
          <a:xfrm>
            <a:off x="1820863" y="7938"/>
            <a:ext cx="304800" cy="304800"/>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20" name="Title 1"/>
          <p:cNvSpPr>
            <a:spLocks noGrp="1"/>
          </p:cNvSpPr>
          <p:nvPr>
            <p:ph type="ctrTitle"/>
          </p:nvPr>
        </p:nvSpPr>
        <p:spPr>
          <a:xfrm>
            <a:off x="2099620" y="1214496"/>
            <a:ext cx="8179408" cy="720836"/>
          </a:xfrm>
        </p:spPr>
        <p:style>
          <a:lnRef idx="2">
            <a:schemeClr val="accent2"/>
          </a:lnRef>
          <a:fillRef idx="1">
            <a:schemeClr val="lt1"/>
          </a:fillRef>
          <a:effectRef idx="0">
            <a:schemeClr val="accent2"/>
          </a:effectRef>
          <a:fontRef idx="minor">
            <a:schemeClr val="dk1"/>
          </a:fontRef>
        </p:style>
        <p:txBody>
          <a:bodyPr>
            <a:normAutofit/>
          </a:bodyPr>
          <a:lstStyle/>
          <a:p>
            <a:r>
              <a:rPr lang="en-GB" sz="3600" b="1" dirty="0"/>
              <a:t>1. Why did Brixton rise up in 1981?</a:t>
            </a:r>
            <a:endParaRPr lang="en-US" sz="3600" b="1"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1973263" y="312739"/>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itle 1"/>
          <p:cNvSpPr txBox="1">
            <a:spLocks/>
          </p:cNvSpPr>
          <p:nvPr/>
        </p:nvSpPr>
        <p:spPr>
          <a:xfrm>
            <a:off x="5104577" y="160339"/>
            <a:ext cx="3559759" cy="830996"/>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b="1" dirty="0"/>
              <a:t>Module 8: Why did Steve McQueen decide to shine a light on the Brixton Uprisings in 2021?</a:t>
            </a:r>
            <a:endParaRPr lang="en-US" sz="2000" dirty="0"/>
          </a:p>
        </p:txBody>
      </p:sp>
      <p:sp>
        <p:nvSpPr>
          <p:cNvPr id="16" name="Title 1"/>
          <p:cNvSpPr txBox="1">
            <a:spLocks/>
          </p:cNvSpPr>
          <p:nvPr/>
        </p:nvSpPr>
        <p:spPr>
          <a:xfrm>
            <a:off x="2125663" y="2061430"/>
            <a:ext cx="8179409" cy="138870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2800" u="sng" dirty="0"/>
              <a:t>Lesson Objectives</a:t>
            </a:r>
          </a:p>
          <a:p>
            <a:pPr algn="l"/>
            <a:r>
              <a:rPr lang="en-US" sz="2800" dirty="0"/>
              <a:t>Outline the causes and events of the 1981 Brixton Uprising.</a:t>
            </a:r>
          </a:p>
        </p:txBody>
      </p:sp>
      <p:pic>
        <p:nvPicPr>
          <p:cNvPr id="2052" name="Picture 4" descr="Britain has failed to learn from the Brixton uprising">
            <a:extLst>
              <a:ext uri="{FF2B5EF4-FFF2-40B4-BE49-F238E27FC236}">
                <a16:creationId xmlns:a16="http://schemas.microsoft.com/office/drawing/2014/main" id="{FAF20D88-1F01-4AED-923C-05C6663AE2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993" y="3848068"/>
            <a:ext cx="3874662" cy="2384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9655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310718" y="182818"/>
            <a:ext cx="5956917"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a:t>To understand the Uprising we first need to understand Brixton’s history before the Uprisings. To do so we’re going to listen to a short clip from a podcast series called </a:t>
            </a:r>
            <a:r>
              <a:rPr lang="en-GB" sz="2000" i="1" dirty="0"/>
              <a:t>Brixton: Flames on the Frontline</a:t>
            </a:r>
            <a:r>
              <a:rPr lang="en-GB" sz="2000" dirty="0"/>
              <a:t>. The podcast was created by Big </a:t>
            </a:r>
            <a:r>
              <a:rPr lang="en-GB" sz="2000" dirty="0" err="1"/>
              <a:t>Narstie</a:t>
            </a:r>
            <a:r>
              <a:rPr lang="en-GB" sz="2000" dirty="0"/>
              <a:t> for the BBC in 2022.</a:t>
            </a:r>
            <a:endParaRPr lang="en-US" sz="2000" b="1" u="sng" dirty="0"/>
          </a:p>
        </p:txBody>
      </p:sp>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itle 1"/>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Outline the causes and events of the 1981 Brixton Uprising.</a:t>
            </a:r>
          </a:p>
        </p:txBody>
      </p:sp>
      <p:sp>
        <p:nvSpPr>
          <p:cNvPr id="19" name="TextBox 18">
            <a:extLst>
              <a:ext uri="{FF2B5EF4-FFF2-40B4-BE49-F238E27FC236}">
                <a16:creationId xmlns:a16="http://schemas.microsoft.com/office/drawing/2014/main" id="{F2784253-8902-A640-94A1-967807A4753D}"/>
              </a:ext>
            </a:extLst>
          </p:cNvPr>
          <p:cNvSpPr txBox="1"/>
          <p:nvPr/>
        </p:nvSpPr>
        <p:spPr>
          <a:xfrm>
            <a:off x="310718" y="1992428"/>
            <a:ext cx="1164750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Task: </a:t>
            </a:r>
            <a:r>
              <a:rPr lang="en-US" sz="2000" dirty="0"/>
              <a:t>As we listen to the podcast add your ideas to the spider diagram, to explain what life was like in Brixton in the years before the Uprisings.</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F6EF023F-6207-4837-AA5D-E5412B6FB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BC Radio 5 Live - Brixton: Flames on the Frontline - Big Narstie: There's  'so much more' to Brixton riots story">
            <a:extLst>
              <a:ext uri="{FF2B5EF4-FFF2-40B4-BE49-F238E27FC236}">
                <a16:creationId xmlns:a16="http://schemas.microsoft.com/office/drawing/2014/main" id="{7BE11D21-B09B-4B98-B485-54F68C549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6768" y="185789"/>
            <a:ext cx="2901519" cy="16321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BC Radio 5 Live - Brixton: Flames on the Frontline - Big Narstie: There's  'so much more' to Brixton riots story">
            <a:extLst>
              <a:ext uri="{FF2B5EF4-FFF2-40B4-BE49-F238E27FC236}">
                <a16:creationId xmlns:a16="http://schemas.microsoft.com/office/drawing/2014/main" id="{0561F338-5779-471B-99A4-CF6E75B33B4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1105"/>
          <a:stretch/>
        </p:blipFill>
        <p:spPr bwMode="auto">
          <a:xfrm>
            <a:off x="9367420" y="185789"/>
            <a:ext cx="2590802" cy="16321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eauty contests and Brixton fashion: black Britain in the 1970s – in  pictures | Art and design | The Guardian">
            <a:extLst>
              <a:ext uri="{FF2B5EF4-FFF2-40B4-BE49-F238E27FC236}">
                <a16:creationId xmlns:a16="http://schemas.microsoft.com/office/drawing/2014/main" id="{4780BAB9-62AD-4009-9D5C-663C612B28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718" y="2874849"/>
            <a:ext cx="2396971" cy="1592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unning selection of archive photos shows the faces of Brixton Market in  the 1970s – Brixton Buzz">
            <a:extLst>
              <a:ext uri="{FF2B5EF4-FFF2-40B4-BE49-F238E27FC236}">
                <a16:creationId xmlns:a16="http://schemas.microsoft.com/office/drawing/2014/main" id="{DED4B10B-9A86-4CBC-99C1-3763D5C01F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1799" y="2875338"/>
            <a:ext cx="2409082" cy="15917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ou can't change change. But it must be managed – Brixton Blog">
            <a:extLst>
              <a:ext uri="{FF2B5EF4-FFF2-40B4-BE49-F238E27FC236}">
                <a16:creationId xmlns:a16="http://schemas.microsoft.com/office/drawing/2014/main" id="{F1FE6130-BF34-4C0C-869D-D7FAE582EA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5658" y="2915042"/>
            <a:ext cx="2409082" cy="15520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ritish Culture Archive on Twitter: &quot;Children play on a Brixton Housing  Estate. Summer, 1970. Photo Martin Mayer. https://t.co/Psi3fww5X0&quot; / Twitter">
            <a:extLst>
              <a:ext uri="{FF2B5EF4-FFF2-40B4-BE49-F238E27FC236}">
                <a16:creationId xmlns:a16="http://schemas.microsoft.com/office/drawing/2014/main" id="{EE7DDADE-9C1B-48C2-BBFE-CD87D4F842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1413" y="2907125"/>
            <a:ext cx="1860658" cy="15679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rixton people and their struggles inspire dynamic exhibition – Brixton Blog">
            <a:extLst>
              <a:ext uri="{FF2B5EF4-FFF2-40B4-BE49-F238E27FC236}">
                <a16:creationId xmlns:a16="http://schemas.microsoft.com/office/drawing/2014/main" id="{FCC87F9B-FED6-445F-BEC6-199F354F57B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4341"/>
          <a:stretch/>
        </p:blipFill>
        <p:spPr bwMode="auto">
          <a:xfrm>
            <a:off x="9938744" y="2899209"/>
            <a:ext cx="1995627" cy="15679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B0FE696-B33E-4851-ABCF-434D096637D4}"/>
              </a:ext>
            </a:extLst>
          </p:cNvPr>
          <p:cNvSpPr txBox="1"/>
          <p:nvPr/>
        </p:nvSpPr>
        <p:spPr>
          <a:xfrm>
            <a:off x="1546850" y="4895545"/>
            <a:ext cx="10393879"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r>
              <a:rPr lang="en-US" sz="2000" dirty="0"/>
              <a:t>The podcast mentioned the Windrush – what do you know about this?</a:t>
            </a:r>
          </a:p>
        </p:txBody>
      </p:sp>
      <p:pic>
        <p:nvPicPr>
          <p:cNvPr id="18" name="Picture 17">
            <a:extLst>
              <a:ext uri="{FF2B5EF4-FFF2-40B4-BE49-F238E27FC236}">
                <a16:creationId xmlns:a16="http://schemas.microsoft.com/office/drawing/2014/main" id="{6F3C2D1B-DB48-45DB-8872-D81C0325F45C}"/>
              </a:ext>
            </a:extLst>
          </p:cNvPr>
          <p:cNvPicPr>
            <a:picLocks noChangeAspect="1"/>
          </p:cNvPicPr>
          <p:nvPr/>
        </p:nvPicPr>
        <p:blipFill>
          <a:blip r:embed="rId13"/>
          <a:stretch>
            <a:fillRect/>
          </a:stretch>
        </p:blipFill>
        <p:spPr>
          <a:xfrm>
            <a:off x="316441" y="4895545"/>
            <a:ext cx="1124967" cy="792301"/>
          </a:xfrm>
          <a:prstGeom prst="rect">
            <a:avLst/>
          </a:prstGeom>
        </p:spPr>
      </p:pic>
      <p:sp>
        <p:nvSpPr>
          <p:cNvPr id="2" name="Rectangle 1">
            <a:extLst>
              <a:ext uri="{FF2B5EF4-FFF2-40B4-BE49-F238E27FC236}">
                <a16:creationId xmlns:a16="http://schemas.microsoft.com/office/drawing/2014/main" id="{51E995C2-A903-4534-8F61-6C71FC77ECA3}"/>
              </a:ext>
            </a:extLst>
          </p:cNvPr>
          <p:cNvSpPr/>
          <p:nvPr/>
        </p:nvSpPr>
        <p:spPr>
          <a:xfrm>
            <a:off x="3039120" y="4505101"/>
            <a:ext cx="7782757" cy="369332"/>
          </a:xfrm>
          <a:prstGeom prst="rect">
            <a:avLst/>
          </a:prstGeom>
        </p:spPr>
        <p:txBody>
          <a:bodyPr wrap="square">
            <a:spAutoFit/>
          </a:bodyPr>
          <a:lstStyle/>
          <a:p>
            <a:r>
              <a:rPr lang="en-GB" dirty="0">
                <a:hlinkClick r:id="rId14"/>
              </a:rPr>
              <a:t>Brixton: Flames on the Frontline - Episode 1: The Fuse is Lit - BBC Sounds</a:t>
            </a:r>
            <a:r>
              <a:rPr lang="en-GB" dirty="0"/>
              <a:t> </a:t>
            </a:r>
          </a:p>
        </p:txBody>
      </p:sp>
    </p:spTree>
    <p:custDataLst>
      <p:tags r:id="rId1"/>
    </p:custDataLst>
    <p:extLst>
      <p:ext uri="{BB962C8B-B14F-4D97-AF65-F5344CB8AC3E}">
        <p14:creationId xmlns:p14="http://schemas.microsoft.com/office/powerpoint/2010/main" val="24830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2">
            <a:extLst>
              <a:ext uri="{FF2B5EF4-FFF2-40B4-BE49-F238E27FC236}">
                <a16:creationId xmlns:a16="http://schemas.microsoft.com/office/drawing/2014/main" id="{DCEEB618-F3C6-48ED-941A-3C2B8FC757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itle 1">
            <a:extLst>
              <a:ext uri="{FF2B5EF4-FFF2-40B4-BE49-F238E27FC236}">
                <a16:creationId xmlns:a16="http://schemas.microsoft.com/office/drawing/2014/main" id="{86D47FB2-52D8-4508-9B70-2925ADF78839}"/>
              </a:ext>
            </a:extLst>
          </p:cNvPr>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Outline the causes and events of the 1981 Brixton Uprising.</a:t>
            </a:r>
          </a:p>
        </p:txBody>
      </p:sp>
      <p:pic>
        <p:nvPicPr>
          <p:cNvPr id="13"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8AD106F4-BB1B-40D1-A698-C50C46EAAD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4" descr="Image result for hiroshima shadows">
            <a:extLst>
              <a:ext uri="{FF2B5EF4-FFF2-40B4-BE49-F238E27FC236}">
                <a16:creationId xmlns:a16="http://schemas.microsoft.com/office/drawing/2014/main" id="{551072B9-8477-4854-A2A3-4EAA46E57E44}"/>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a:extLst>
              <a:ext uri="{FF2B5EF4-FFF2-40B4-BE49-F238E27FC236}">
                <a16:creationId xmlns:a16="http://schemas.microsoft.com/office/drawing/2014/main" id="{B66BB716-5BB0-428C-A324-709E831C25C4}"/>
              </a:ext>
            </a:extLst>
          </p:cNvPr>
          <p:cNvSpPr txBox="1"/>
          <p:nvPr/>
        </p:nvSpPr>
        <p:spPr>
          <a:xfrm>
            <a:off x="1540492" y="1552621"/>
            <a:ext cx="10151399"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r>
              <a:rPr lang="en-US" sz="2000" dirty="0"/>
              <a:t>Why was there so much tension in Brixton between the local community and the police?</a:t>
            </a:r>
          </a:p>
        </p:txBody>
      </p:sp>
      <p:pic>
        <p:nvPicPr>
          <p:cNvPr id="17" name="Picture 16">
            <a:extLst>
              <a:ext uri="{FF2B5EF4-FFF2-40B4-BE49-F238E27FC236}">
                <a16:creationId xmlns:a16="http://schemas.microsoft.com/office/drawing/2014/main" id="{E7D4C07A-C83D-4ACD-8550-06A2386491C1}"/>
              </a:ext>
            </a:extLst>
          </p:cNvPr>
          <p:cNvPicPr>
            <a:picLocks noChangeAspect="1"/>
          </p:cNvPicPr>
          <p:nvPr/>
        </p:nvPicPr>
        <p:blipFill>
          <a:blip r:embed="rId6"/>
          <a:stretch>
            <a:fillRect/>
          </a:stretch>
        </p:blipFill>
        <p:spPr>
          <a:xfrm>
            <a:off x="310083" y="1552621"/>
            <a:ext cx="1098723" cy="792301"/>
          </a:xfrm>
          <a:prstGeom prst="rect">
            <a:avLst/>
          </a:prstGeom>
        </p:spPr>
      </p:pic>
      <p:sp>
        <p:nvSpPr>
          <p:cNvPr id="20" name="TextBox 19">
            <a:extLst>
              <a:ext uri="{FF2B5EF4-FFF2-40B4-BE49-F238E27FC236}">
                <a16:creationId xmlns:a16="http://schemas.microsoft.com/office/drawing/2014/main" id="{55006348-B594-4A6A-8B05-AF3A63C2298D}"/>
              </a:ext>
            </a:extLst>
          </p:cNvPr>
          <p:cNvSpPr txBox="1"/>
          <p:nvPr/>
        </p:nvSpPr>
        <p:spPr>
          <a:xfrm>
            <a:off x="310083" y="2439018"/>
            <a:ext cx="11381808"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a:t>This tension eventually exploded in the events of the 1981 Uprising. But what caused the Uprising itself?  And what happened during it?</a:t>
            </a:r>
            <a:endParaRPr lang="en-US" sz="2000" b="1" u="sng" dirty="0"/>
          </a:p>
        </p:txBody>
      </p:sp>
      <p:sp>
        <p:nvSpPr>
          <p:cNvPr id="21" name="TextBox 20">
            <a:extLst>
              <a:ext uri="{FF2B5EF4-FFF2-40B4-BE49-F238E27FC236}">
                <a16:creationId xmlns:a16="http://schemas.microsoft.com/office/drawing/2014/main" id="{7AF6D81C-BDC8-41ED-8754-389A4C9AEC3B}"/>
              </a:ext>
            </a:extLst>
          </p:cNvPr>
          <p:cNvSpPr txBox="1"/>
          <p:nvPr/>
        </p:nvSpPr>
        <p:spPr>
          <a:xfrm>
            <a:off x="310719" y="3330939"/>
            <a:ext cx="5429178"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Task: </a:t>
            </a:r>
            <a:r>
              <a:rPr lang="en-US" sz="2000" dirty="0"/>
              <a:t>Answer the questions as we watch the short documentary video on the causes and events of the 1981 Uprising. This video has been produced specifically for classroom use, but it is largely made up of clips from Steve McQueen’s Uprising documentary series. </a:t>
            </a:r>
          </a:p>
        </p:txBody>
      </p:sp>
      <p:pic>
        <p:nvPicPr>
          <p:cNvPr id="22" name="Picture 4" descr="Uprising (TV Mini Series 2021) - IMDb">
            <a:extLst>
              <a:ext uri="{FF2B5EF4-FFF2-40B4-BE49-F238E27FC236}">
                <a16:creationId xmlns:a16="http://schemas.microsoft.com/office/drawing/2014/main" id="{2BE66AF0-80BF-4EA4-A50F-F73D392298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0260" y="3330939"/>
            <a:ext cx="1290866" cy="193899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teve McQueen's Uprising: survivors of the New Cross fire tell their  stories | The Sunday Times Magazine | The Sunday Times">
            <a:extLst>
              <a:ext uri="{FF2B5EF4-FFF2-40B4-BE49-F238E27FC236}">
                <a16:creationId xmlns:a16="http://schemas.microsoft.com/office/drawing/2014/main" id="{CD219074-1D46-407A-889C-53F1F0D4FE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1489" y="3330940"/>
            <a:ext cx="2908488" cy="19389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4BD49C08-58E0-416C-AD18-760962548F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6" r="49324"/>
          <a:stretch/>
        </p:blipFill>
        <p:spPr bwMode="auto">
          <a:xfrm>
            <a:off x="10360340" y="3330939"/>
            <a:ext cx="1331551" cy="19389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88C45C2-E6E8-493C-806B-9B7ADF003374}"/>
              </a:ext>
            </a:extLst>
          </p:cNvPr>
          <p:cNvSpPr/>
          <p:nvPr/>
        </p:nvSpPr>
        <p:spPr>
          <a:xfrm>
            <a:off x="1831975" y="5279486"/>
            <a:ext cx="8621917" cy="369332"/>
          </a:xfrm>
          <a:prstGeom prst="rect">
            <a:avLst/>
          </a:prstGeom>
        </p:spPr>
        <p:txBody>
          <a:bodyPr wrap="square">
            <a:spAutoFit/>
          </a:bodyPr>
          <a:lstStyle/>
          <a:p>
            <a:pPr algn="ct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https://www.bbc.co.uk/teach/class-clips-video/ks3-gcse-history-uprising/zqq94xs</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18" name="TextBox 17">
            <a:extLst>
              <a:ext uri="{FF2B5EF4-FFF2-40B4-BE49-F238E27FC236}">
                <a16:creationId xmlns:a16="http://schemas.microsoft.com/office/drawing/2014/main" id="{79D63FD1-F56B-44B4-9467-FF795B87843A}"/>
              </a:ext>
            </a:extLst>
          </p:cNvPr>
          <p:cNvSpPr txBox="1"/>
          <p:nvPr/>
        </p:nvSpPr>
        <p:spPr>
          <a:xfrm>
            <a:off x="310718" y="98837"/>
            <a:ext cx="8575829"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The Windrush was one of the first ships taking migrants from the Caribbean to Britain. </a:t>
            </a:r>
            <a:r>
              <a:rPr lang="en-GB" sz="2000" dirty="0"/>
              <a:t>Between 1948 and 1970, nearly half a million people moved from the Caribbean to Britain, as the British government promised jobs in helping to rebuild Britain after the war. Many families settled in Brixton.</a:t>
            </a:r>
            <a:endParaRPr lang="en-US" sz="2000" dirty="0"/>
          </a:p>
        </p:txBody>
      </p:sp>
      <p:pic>
        <p:nvPicPr>
          <p:cNvPr id="3074" name="Picture 2" descr="Who are the Windrush Generation?">
            <a:extLst>
              <a:ext uri="{FF2B5EF4-FFF2-40B4-BE49-F238E27FC236}">
                <a16:creationId xmlns:a16="http://schemas.microsoft.com/office/drawing/2014/main" id="{E3D2E358-A19D-42F0-9579-172DC110BC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3079" y="131618"/>
            <a:ext cx="2698812" cy="1291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14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3"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F2784253-8902-A640-94A1-967807A4753D}"/>
              </a:ext>
            </a:extLst>
          </p:cNvPr>
          <p:cNvSpPr txBox="1"/>
          <p:nvPr/>
        </p:nvSpPr>
        <p:spPr>
          <a:xfrm>
            <a:off x="2130641" y="336184"/>
            <a:ext cx="7466120"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pPr marL="342900" indent="-342900">
              <a:buFont typeface="Wingdings" panose="05000000000000000000" pitchFamily="2" charset="2"/>
              <a:buChar char="Ø"/>
            </a:pPr>
            <a:r>
              <a:rPr lang="en-US" sz="2000" dirty="0"/>
              <a:t>What Black British history do people know the most about?</a:t>
            </a:r>
          </a:p>
          <a:p>
            <a:pPr marL="342900" indent="-342900">
              <a:buFont typeface="Wingdings" panose="05000000000000000000" pitchFamily="2" charset="2"/>
              <a:buChar char="Ø"/>
            </a:pPr>
            <a:r>
              <a:rPr lang="en-US" sz="2000" dirty="0"/>
              <a:t>Why do you think the story of the Brixton Uprising may be less well known?</a:t>
            </a:r>
          </a:p>
          <a:p>
            <a:pPr marL="342900" indent="-342900">
              <a:buFont typeface="Wingdings" panose="05000000000000000000" pitchFamily="2" charset="2"/>
              <a:buChar char="Ø"/>
            </a:pPr>
            <a:r>
              <a:rPr lang="en-US" sz="2000" dirty="0"/>
              <a:t>Have you got any early suggestions why Steve McQueen decided it was an important story to tell in 2021?</a:t>
            </a:r>
          </a:p>
        </p:txBody>
      </p:sp>
      <p:pic>
        <p:nvPicPr>
          <p:cNvPr id="4" name="Picture 3">
            <a:extLst>
              <a:ext uri="{FF2B5EF4-FFF2-40B4-BE49-F238E27FC236}">
                <a16:creationId xmlns:a16="http://schemas.microsoft.com/office/drawing/2014/main" id="{6C4E50B3-15E6-6A4F-A8C2-BC6774328A39}"/>
              </a:ext>
            </a:extLst>
          </p:cNvPr>
          <p:cNvPicPr>
            <a:picLocks noChangeAspect="1"/>
          </p:cNvPicPr>
          <p:nvPr/>
        </p:nvPicPr>
        <p:blipFill>
          <a:blip r:embed="rId4"/>
          <a:stretch>
            <a:fillRect/>
          </a:stretch>
        </p:blipFill>
        <p:spPr>
          <a:xfrm>
            <a:off x="452418" y="739669"/>
            <a:ext cx="1558897" cy="1124138"/>
          </a:xfrm>
          <a:prstGeom prst="rect">
            <a:avLst/>
          </a:prstGeom>
        </p:spPr>
      </p:pic>
      <p:pic>
        <p:nvPicPr>
          <p:cNvPr id="9" name="Picture 2">
            <a:extLst>
              <a:ext uri="{FF2B5EF4-FFF2-40B4-BE49-F238E27FC236}">
                <a16:creationId xmlns:a16="http://schemas.microsoft.com/office/drawing/2014/main" id="{2DE0F0D8-6CE4-42F6-9F83-674DF2084A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itle 1">
            <a:extLst>
              <a:ext uri="{FF2B5EF4-FFF2-40B4-BE49-F238E27FC236}">
                <a16:creationId xmlns:a16="http://schemas.microsoft.com/office/drawing/2014/main" id="{5D6D20E5-9634-4315-837D-BB1828076CB8}"/>
              </a:ext>
            </a:extLst>
          </p:cNvPr>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Outline the causes and events of the 1981 Brixton Uprising.</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A2F25684-B432-4FC9-AE1B-CB96C1C7B3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op director Steve McQueen attacks racism in British film and TV industry | Steve  McQueen | The Guardian">
            <a:extLst>
              <a:ext uri="{FF2B5EF4-FFF2-40B4-BE49-F238E27FC236}">
                <a16:creationId xmlns:a16="http://schemas.microsoft.com/office/drawing/2014/main" id="{1D8202BB-054E-4082-BE8A-0A8E666F01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5413" y="336184"/>
            <a:ext cx="1931109" cy="19311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8812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AC40C6-3E08-4268-9E76-8D583DA022AB}"/>
              </a:ext>
            </a:extLst>
          </p:cNvPr>
          <p:cNvSpPr txBox="1"/>
          <p:nvPr/>
        </p:nvSpPr>
        <p:spPr>
          <a:xfrm rot="16200000">
            <a:off x="-1065005" y="1916672"/>
            <a:ext cx="492045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u="sng" dirty="0"/>
              <a:t>Starter: Steve McQueen’s View of the  1981 Brixton Uprisings</a:t>
            </a:r>
          </a:p>
          <a:p>
            <a:endParaRPr lang="en-US" sz="1200" dirty="0"/>
          </a:p>
          <a:p>
            <a:r>
              <a:rPr lang="en-GB" sz="1200" dirty="0"/>
              <a:t>‘These events were just </a:t>
            </a:r>
            <a:r>
              <a:rPr lang="en-GB" sz="1200" b="1" dirty="0"/>
              <a:t>pivotal moments </a:t>
            </a:r>
            <a:r>
              <a:rPr lang="en-GB" sz="1200" dirty="0"/>
              <a:t>and were moments that somehow got </a:t>
            </a:r>
            <a:r>
              <a:rPr lang="en-GB" sz="1200" b="1" dirty="0"/>
              <a:t>brushed under the carpet </a:t>
            </a:r>
            <a:r>
              <a:rPr lang="en-GB" sz="1200" dirty="0"/>
              <a:t>for the broader, wider public and they </a:t>
            </a:r>
            <a:r>
              <a:rPr lang="en-GB" sz="1200" b="1" dirty="0"/>
              <a:t>needed to come out into the light</a:t>
            </a:r>
            <a:r>
              <a:rPr lang="en-GB" sz="1200" dirty="0"/>
              <a:t>.</a:t>
            </a:r>
          </a:p>
          <a:p>
            <a:endParaRPr lang="en-GB" sz="1200" dirty="0"/>
          </a:p>
          <a:p>
            <a:r>
              <a:rPr lang="en-GB" sz="1200" dirty="0"/>
              <a:t>These are historical moments, not just for Black British people, but for British people in general because these events have </a:t>
            </a:r>
            <a:r>
              <a:rPr lang="en-GB" sz="1200" b="1" dirty="0"/>
              <a:t>reverberated throughout the nation</a:t>
            </a:r>
            <a:r>
              <a:rPr lang="en-GB" sz="1200" dirty="0"/>
              <a:t>. We need to </a:t>
            </a:r>
            <a:r>
              <a:rPr lang="en-GB" sz="1200" b="1" dirty="0"/>
              <a:t>shine a light on it </a:t>
            </a:r>
            <a:r>
              <a:rPr lang="en-GB" sz="1200" dirty="0"/>
              <a:t>[and], we needed to give it the platform it deserved.”</a:t>
            </a:r>
            <a:r>
              <a:rPr lang="en-US" sz="1200" dirty="0"/>
              <a:t> (</a:t>
            </a:r>
            <a:r>
              <a:rPr lang="en-US" sz="1200" i="1" dirty="0"/>
              <a:t>Daily Express interview, 21</a:t>
            </a:r>
            <a:r>
              <a:rPr lang="en-US" sz="1200" i="1" baseline="30000" dirty="0"/>
              <a:t>st</a:t>
            </a:r>
            <a:r>
              <a:rPr lang="en-US" sz="1200" i="1" dirty="0"/>
              <a:t> July 2021</a:t>
            </a:r>
            <a:r>
              <a:rPr lang="en-US" sz="1200" dirty="0"/>
              <a:t>)</a:t>
            </a:r>
            <a:endParaRPr lang="en-GB" sz="1200" dirty="0"/>
          </a:p>
        </p:txBody>
      </p:sp>
      <p:pic>
        <p:nvPicPr>
          <p:cNvPr id="5" name="Picture 4" descr="Uprising (TV Mini Series 2021) - IMDb">
            <a:extLst>
              <a:ext uri="{FF2B5EF4-FFF2-40B4-BE49-F238E27FC236}">
                <a16:creationId xmlns:a16="http://schemas.microsoft.com/office/drawing/2014/main" id="{A9FB01CF-3F6A-48F4-BFE0-3990A09582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57"/>
          <a:stretch/>
        </p:blipFill>
        <p:spPr bwMode="auto">
          <a:xfrm rot="16200000">
            <a:off x="1449507" y="5377286"/>
            <a:ext cx="826068" cy="1004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Bafta TV Awards 2022 winners list: Who won in every category as Channel 4  sale takes centre stage">
            <a:extLst>
              <a:ext uri="{FF2B5EF4-FFF2-40B4-BE49-F238E27FC236}">
                <a16:creationId xmlns:a16="http://schemas.microsoft.com/office/drawing/2014/main" id="{06D5CEB1-4506-411E-A7DC-184DDA88C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5" r="24134"/>
          <a:stretch/>
        </p:blipFill>
        <p:spPr bwMode="auto">
          <a:xfrm rot="16200000">
            <a:off x="497727" y="5394426"/>
            <a:ext cx="779802" cy="9238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015974-C232-441C-8FF5-6A88E8BB86DC}"/>
              </a:ext>
            </a:extLst>
          </p:cNvPr>
          <p:cNvSpPr txBox="1"/>
          <p:nvPr/>
        </p:nvSpPr>
        <p:spPr>
          <a:xfrm rot="16200000">
            <a:off x="-169994" y="3105255"/>
            <a:ext cx="5820291"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200" b="1" dirty="0"/>
              <a:t>Task: </a:t>
            </a:r>
            <a:r>
              <a:rPr lang="en-GB" sz="1200" dirty="0"/>
              <a:t>Stick the sheet in, and then underneath translate its meaning into really simple language that a primary school student could understand. </a:t>
            </a:r>
          </a:p>
        </p:txBody>
      </p:sp>
      <p:sp>
        <p:nvSpPr>
          <p:cNvPr id="9" name="TextBox 8">
            <a:extLst>
              <a:ext uri="{FF2B5EF4-FFF2-40B4-BE49-F238E27FC236}">
                <a16:creationId xmlns:a16="http://schemas.microsoft.com/office/drawing/2014/main" id="{65D32296-9867-4033-A1CA-505B552EE219}"/>
              </a:ext>
            </a:extLst>
          </p:cNvPr>
          <p:cNvSpPr txBox="1"/>
          <p:nvPr/>
        </p:nvSpPr>
        <p:spPr>
          <a:xfrm rot="16200000">
            <a:off x="1848350" y="1916672"/>
            <a:ext cx="492045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u="sng" dirty="0"/>
              <a:t>Starter: Steve McQueen’s View of the  1981 Brixton Uprisings</a:t>
            </a:r>
          </a:p>
          <a:p>
            <a:endParaRPr lang="en-US" sz="1200" dirty="0"/>
          </a:p>
          <a:p>
            <a:r>
              <a:rPr lang="en-GB" sz="1200" dirty="0"/>
              <a:t>‘These events were just </a:t>
            </a:r>
            <a:r>
              <a:rPr lang="en-GB" sz="1200" b="1" dirty="0"/>
              <a:t>pivotal moments </a:t>
            </a:r>
            <a:r>
              <a:rPr lang="en-GB" sz="1200" dirty="0"/>
              <a:t>and were moments that somehow got </a:t>
            </a:r>
            <a:r>
              <a:rPr lang="en-GB" sz="1200" b="1" dirty="0"/>
              <a:t>brushed under the carpet </a:t>
            </a:r>
            <a:r>
              <a:rPr lang="en-GB" sz="1200" dirty="0"/>
              <a:t>for the broader, wider public and they </a:t>
            </a:r>
            <a:r>
              <a:rPr lang="en-GB" sz="1200" b="1" dirty="0"/>
              <a:t>needed to come out into the light</a:t>
            </a:r>
            <a:r>
              <a:rPr lang="en-GB" sz="1200" dirty="0"/>
              <a:t>.</a:t>
            </a:r>
          </a:p>
          <a:p>
            <a:endParaRPr lang="en-GB" sz="1200" dirty="0"/>
          </a:p>
          <a:p>
            <a:r>
              <a:rPr lang="en-GB" sz="1200" dirty="0"/>
              <a:t>These are historical moments, not just for Black British people, but for British people in general because these events have </a:t>
            </a:r>
            <a:r>
              <a:rPr lang="en-GB" sz="1200" b="1" dirty="0"/>
              <a:t>reverberated throughout the nation</a:t>
            </a:r>
            <a:r>
              <a:rPr lang="en-GB" sz="1200" dirty="0"/>
              <a:t>. We need to </a:t>
            </a:r>
            <a:r>
              <a:rPr lang="en-GB" sz="1200" b="1" dirty="0"/>
              <a:t>shine a light on it </a:t>
            </a:r>
            <a:r>
              <a:rPr lang="en-GB" sz="1200" dirty="0"/>
              <a:t>[and], we needed to give it the platform it deserved.”</a:t>
            </a:r>
            <a:r>
              <a:rPr lang="en-US" sz="1200" dirty="0"/>
              <a:t> (</a:t>
            </a:r>
            <a:r>
              <a:rPr lang="en-US" sz="1200" i="1" dirty="0"/>
              <a:t>Daily Express interview, 21</a:t>
            </a:r>
            <a:r>
              <a:rPr lang="en-US" sz="1200" i="1" baseline="30000" dirty="0"/>
              <a:t>st</a:t>
            </a:r>
            <a:r>
              <a:rPr lang="en-US" sz="1200" i="1" dirty="0"/>
              <a:t> July 2021</a:t>
            </a:r>
            <a:r>
              <a:rPr lang="en-US" sz="1200" dirty="0"/>
              <a:t>)</a:t>
            </a:r>
            <a:endParaRPr lang="en-GB" sz="1200" dirty="0"/>
          </a:p>
        </p:txBody>
      </p:sp>
      <p:pic>
        <p:nvPicPr>
          <p:cNvPr id="10" name="Picture 9" descr="Uprising (TV Mini Series 2021) - IMDb">
            <a:extLst>
              <a:ext uri="{FF2B5EF4-FFF2-40B4-BE49-F238E27FC236}">
                <a16:creationId xmlns:a16="http://schemas.microsoft.com/office/drawing/2014/main" id="{ABAC5CFE-0036-4804-A2D1-02939833E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57"/>
          <a:stretch/>
        </p:blipFill>
        <p:spPr bwMode="auto">
          <a:xfrm rot="16200000">
            <a:off x="4362862" y="5377286"/>
            <a:ext cx="826068" cy="10043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afta TV Awards 2022 winners list: Who won in every category as Channel 4  sale takes centre stage">
            <a:extLst>
              <a:ext uri="{FF2B5EF4-FFF2-40B4-BE49-F238E27FC236}">
                <a16:creationId xmlns:a16="http://schemas.microsoft.com/office/drawing/2014/main" id="{FC7982AF-0906-44EB-9D8F-00F4D3C630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5" r="24134"/>
          <a:stretch/>
        </p:blipFill>
        <p:spPr bwMode="auto">
          <a:xfrm rot="16200000">
            <a:off x="3411082" y="5394426"/>
            <a:ext cx="779802" cy="9238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6938E97-E3EB-424E-B3A9-BB3876EC4D95}"/>
              </a:ext>
            </a:extLst>
          </p:cNvPr>
          <p:cNvSpPr txBox="1"/>
          <p:nvPr/>
        </p:nvSpPr>
        <p:spPr>
          <a:xfrm rot="16200000">
            <a:off x="2743361" y="3105255"/>
            <a:ext cx="5820291"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200" b="1" dirty="0"/>
              <a:t>Task: </a:t>
            </a:r>
            <a:r>
              <a:rPr lang="en-GB" sz="1200" dirty="0"/>
              <a:t>Stick the sheet in, and then underneath translate its meaning into really simple language that a primary school student could understand. </a:t>
            </a:r>
          </a:p>
        </p:txBody>
      </p:sp>
      <p:sp>
        <p:nvSpPr>
          <p:cNvPr id="13" name="TextBox 12">
            <a:extLst>
              <a:ext uri="{FF2B5EF4-FFF2-40B4-BE49-F238E27FC236}">
                <a16:creationId xmlns:a16="http://schemas.microsoft.com/office/drawing/2014/main" id="{9B21A3D7-763A-4815-8B7E-0FBAE63D0041}"/>
              </a:ext>
            </a:extLst>
          </p:cNvPr>
          <p:cNvSpPr txBox="1"/>
          <p:nvPr/>
        </p:nvSpPr>
        <p:spPr>
          <a:xfrm rot="16200000">
            <a:off x="4689963" y="1916670"/>
            <a:ext cx="492045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u="sng" dirty="0"/>
              <a:t>Starter: Steve McQueen’s View of the  1981 Brixton Uprisings</a:t>
            </a:r>
          </a:p>
          <a:p>
            <a:endParaRPr lang="en-US" sz="1200" dirty="0"/>
          </a:p>
          <a:p>
            <a:r>
              <a:rPr lang="en-GB" sz="1200" dirty="0"/>
              <a:t>‘These events were just </a:t>
            </a:r>
            <a:r>
              <a:rPr lang="en-GB" sz="1200" b="1" dirty="0"/>
              <a:t>pivotal moments </a:t>
            </a:r>
            <a:r>
              <a:rPr lang="en-GB" sz="1200" dirty="0"/>
              <a:t>and were moments that somehow got </a:t>
            </a:r>
            <a:r>
              <a:rPr lang="en-GB" sz="1200" b="1" dirty="0"/>
              <a:t>brushed under the carpet </a:t>
            </a:r>
            <a:r>
              <a:rPr lang="en-GB" sz="1200" dirty="0"/>
              <a:t>for the broader, wider public and they </a:t>
            </a:r>
            <a:r>
              <a:rPr lang="en-GB" sz="1200" b="1" dirty="0"/>
              <a:t>needed to come out into the light</a:t>
            </a:r>
            <a:r>
              <a:rPr lang="en-GB" sz="1200" dirty="0"/>
              <a:t>.</a:t>
            </a:r>
          </a:p>
          <a:p>
            <a:endParaRPr lang="en-GB" sz="1200" dirty="0"/>
          </a:p>
          <a:p>
            <a:r>
              <a:rPr lang="en-GB" sz="1200" dirty="0"/>
              <a:t>These are historical moments, not just for Black British people, but for British people in general because these events have </a:t>
            </a:r>
            <a:r>
              <a:rPr lang="en-GB" sz="1200" b="1" dirty="0"/>
              <a:t>reverberated throughout the nation</a:t>
            </a:r>
            <a:r>
              <a:rPr lang="en-GB" sz="1200" dirty="0"/>
              <a:t>. We need to </a:t>
            </a:r>
            <a:r>
              <a:rPr lang="en-GB" sz="1200" b="1" dirty="0"/>
              <a:t>shine a light on it </a:t>
            </a:r>
            <a:r>
              <a:rPr lang="en-GB" sz="1200" dirty="0"/>
              <a:t>[and], we needed to give it the platform it deserved.”</a:t>
            </a:r>
            <a:r>
              <a:rPr lang="en-US" sz="1200" dirty="0"/>
              <a:t> (</a:t>
            </a:r>
            <a:r>
              <a:rPr lang="en-US" sz="1200" i="1" dirty="0"/>
              <a:t>Daily Express interview, 21</a:t>
            </a:r>
            <a:r>
              <a:rPr lang="en-US" sz="1200" i="1" baseline="30000" dirty="0"/>
              <a:t>st</a:t>
            </a:r>
            <a:r>
              <a:rPr lang="en-US" sz="1200" i="1" dirty="0"/>
              <a:t> July 2021</a:t>
            </a:r>
            <a:r>
              <a:rPr lang="en-US" sz="1200" dirty="0"/>
              <a:t>)</a:t>
            </a:r>
            <a:endParaRPr lang="en-GB" sz="1200" dirty="0"/>
          </a:p>
        </p:txBody>
      </p:sp>
      <p:pic>
        <p:nvPicPr>
          <p:cNvPr id="14" name="Picture 13" descr="Uprising (TV Mini Series 2021) - IMDb">
            <a:extLst>
              <a:ext uri="{FF2B5EF4-FFF2-40B4-BE49-F238E27FC236}">
                <a16:creationId xmlns:a16="http://schemas.microsoft.com/office/drawing/2014/main" id="{210254D8-4E00-4229-86F8-0446C428B7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57"/>
          <a:stretch/>
        </p:blipFill>
        <p:spPr bwMode="auto">
          <a:xfrm rot="16200000">
            <a:off x="7204475" y="5377284"/>
            <a:ext cx="826068" cy="10043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Bafta TV Awards 2022 winners list: Who won in every category as Channel 4  sale takes centre stage">
            <a:extLst>
              <a:ext uri="{FF2B5EF4-FFF2-40B4-BE49-F238E27FC236}">
                <a16:creationId xmlns:a16="http://schemas.microsoft.com/office/drawing/2014/main" id="{D9850E98-AB06-4C01-BFBA-3407FB1DB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5" r="24134"/>
          <a:stretch/>
        </p:blipFill>
        <p:spPr bwMode="auto">
          <a:xfrm rot="16200000">
            <a:off x="6252695" y="5394424"/>
            <a:ext cx="779802" cy="9238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FBDA4D0-E147-4D71-8AF3-68E5B2952087}"/>
              </a:ext>
            </a:extLst>
          </p:cNvPr>
          <p:cNvSpPr txBox="1"/>
          <p:nvPr/>
        </p:nvSpPr>
        <p:spPr>
          <a:xfrm rot="16200000">
            <a:off x="5584974" y="3105253"/>
            <a:ext cx="5820291"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200" b="1" dirty="0"/>
              <a:t>Task: </a:t>
            </a:r>
            <a:r>
              <a:rPr lang="en-GB" sz="1200" dirty="0"/>
              <a:t>Stick the sheet in, and then underneath translate its meaning into really simple language that a primary school student could understand. </a:t>
            </a:r>
          </a:p>
        </p:txBody>
      </p:sp>
      <p:sp>
        <p:nvSpPr>
          <p:cNvPr id="17" name="TextBox 16">
            <a:extLst>
              <a:ext uri="{FF2B5EF4-FFF2-40B4-BE49-F238E27FC236}">
                <a16:creationId xmlns:a16="http://schemas.microsoft.com/office/drawing/2014/main" id="{271A1A9C-49B2-48E1-925D-CF94741E6A7F}"/>
              </a:ext>
            </a:extLst>
          </p:cNvPr>
          <p:cNvSpPr txBox="1"/>
          <p:nvPr/>
        </p:nvSpPr>
        <p:spPr>
          <a:xfrm rot="16200000">
            <a:off x="7470348" y="1870405"/>
            <a:ext cx="492045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u="sng" dirty="0"/>
              <a:t>Starter: Steve McQueen’s View of the  1981 Brixton Uprisings</a:t>
            </a:r>
          </a:p>
          <a:p>
            <a:endParaRPr lang="en-US" sz="1200" dirty="0"/>
          </a:p>
          <a:p>
            <a:r>
              <a:rPr lang="en-GB" sz="1200" dirty="0"/>
              <a:t>‘These events were just </a:t>
            </a:r>
            <a:r>
              <a:rPr lang="en-GB" sz="1200" b="1" dirty="0"/>
              <a:t>pivotal moments </a:t>
            </a:r>
            <a:r>
              <a:rPr lang="en-GB" sz="1200" dirty="0"/>
              <a:t>and were moments that somehow got </a:t>
            </a:r>
            <a:r>
              <a:rPr lang="en-GB" sz="1200" b="1" dirty="0"/>
              <a:t>brushed under the carpet </a:t>
            </a:r>
            <a:r>
              <a:rPr lang="en-GB" sz="1200" dirty="0"/>
              <a:t>for the broader, wider public and they </a:t>
            </a:r>
            <a:r>
              <a:rPr lang="en-GB" sz="1200" b="1" dirty="0"/>
              <a:t>needed to come out into the light</a:t>
            </a:r>
            <a:r>
              <a:rPr lang="en-GB" sz="1200" dirty="0"/>
              <a:t>.</a:t>
            </a:r>
          </a:p>
          <a:p>
            <a:endParaRPr lang="en-GB" sz="1200" dirty="0"/>
          </a:p>
          <a:p>
            <a:r>
              <a:rPr lang="en-GB" sz="1200" dirty="0"/>
              <a:t>These are historical moments, not just for Black British people, but for British people in general because these events have </a:t>
            </a:r>
            <a:r>
              <a:rPr lang="en-GB" sz="1200" b="1" dirty="0"/>
              <a:t>reverberated throughout the nation</a:t>
            </a:r>
            <a:r>
              <a:rPr lang="en-GB" sz="1200" dirty="0"/>
              <a:t>. We need to </a:t>
            </a:r>
            <a:r>
              <a:rPr lang="en-GB" sz="1200" b="1" dirty="0"/>
              <a:t>shine a light on it </a:t>
            </a:r>
            <a:r>
              <a:rPr lang="en-GB" sz="1200" dirty="0"/>
              <a:t>[and], we needed to give it the platform it deserved.”</a:t>
            </a:r>
            <a:r>
              <a:rPr lang="en-US" sz="1200" dirty="0"/>
              <a:t> (</a:t>
            </a:r>
            <a:r>
              <a:rPr lang="en-US" sz="1200" i="1" dirty="0"/>
              <a:t>Daily Express interview, 21</a:t>
            </a:r>
            <a:r>
              <a:rPr lang="en-US" sz="1200" i="1" baseline="30000" dirty="0"/>
              <a:t>st</a:t>
            </a:r>
            <a:r>
              <a:rPr lang="en-US" sz="1200" i="1" dirty="0"/>
              <a:t> July 2021</a:t>
            </a:r>
            <a:r>
              <a:rPr lang="en-US" sz="1200" dirty="0"/>
              <a:t>)</a:t>
            </a:r>
            <a:endParaRPr lang="en-GB" sz="1200" dirty="0"/>
          </a:p>
        </p:txBody>
      </p:sp>
      <p:pic>
        <p:nvPicPr>
          <p:cNvPr id="18" name="Picture 17" descr="Uprising (TV Mini Series 2021) - IMDb">
            <a:extLst>
              <a:ext uri="{FF2B5EF4-FFF2-40B4-BE49-F238E27FC236}">
                <a16:creationId xmlns:a16="http://schemas.microsoft.com/office/drawing/2014/main" id="{6CA32A2A-C971-463E-89AA-F92C8F8586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57"/>
          <a:stretch/>
        </p:blipFill>
        <p:spPr bwMode="auto">
          <a:xfrm rot="16200000">
            <a:off x="9984860" y="5331019"/>
            <a:ext cx="826068" cy="1004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Bafta TV Awards 2022 winners list: Who won in every category as Channel 4  sale takes centre stage">
            <a:extLst>
              <a:ext uri="{FF2B5EF4-FFF2-40B4-BE49-F238E27FC236}">
                <a16:creationId xmlns:a16="http://schemas.microsoft.com/office/drawing/2014/main" id="{E3365B16-8631-4883-A5B9-B40FB97A85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85" r="24134"/>
          <a:stretch/>
        </p:blipFill>
        <p:spPr bwMode="auto">
          <a:xfrm rot="16200000">
            <a:off x="9033080" y="5348159"/>
            <a:ext cx="779802" cy="92380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66BA982-F204-4B1F-8786-C67F59C6BB73}"/>
              </a:ext>
            </a:extLst>
          </p:cNvPr>
          <p:cNvSpPr txBox="1"/>
          <p:nvPr/>
        </p:nvSpPr>
        <p:spPr>
          <a:xfrm rot="16200000">
            <a:off x="8365359" y="3058988"/>
            <a:ext cx="5820291"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200" b="1" dirty="0"/>
              <a:t>Task: </a:t>
            </a:r>
            <a:r>
              <a:rPr lang="en-GB" sz="1200" dirty="0"/>
              <a:t>Stick the sheet in, and then underneath translate its meaning into really simple language that a primary school student could understand. </a:t>
            </a:r>
          </a:p>
        </p:txBody>
      </p:sp>
    </p:spTree>
    <p:extLst>
      <p:ext uri="{BB962C8B-B14F-4D97-AF65-F5344CB8AC3E}">
        <p14:creationId xmlns:p14="http://schemas.microsoft.com/office/powerpoint/2010/main" val="3114656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1466</Words>
  <Application>Microsoft Office PowerPoint</Application>
  <PresentationFormat>Widescreen</PresentationFormat>
  <Paragraphs>109</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Wingdings</vt:lpstr>
      <vt:lpstr>Office Theme</vt:lpstr>
      <vt:lpstr>Teacher Instructions</vt:lpstr>
      <vt:lpstr>Module 8: Why did Steve McQueen decide to shine a light on the Brixton Uprisings in 2021? </vt:lpstr>
      <vt:lpstr>PowerPoint Presentation</vt:lpstr>
      <vt:lpstr>PowerPoint Presentation</vt:lpstr>
      <vt:lpstr>1. Why did Brixton rise up in 1981?</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Townsend</dc:creator>
  <cp:lastModifiedBy>Ayshah Johnston</cp:lastModifiedBy>
  <cp:revision>44</cp:revision>
  <dcterms:created xsi:type="dcterms:W3CDTF">2020-08-12T11:29:49Z</dcterms:created>
  <dcterms:modified xsi:type="dcterms:W3CDTF">2024-01-09T11:19:46Z</dcterms:modified>
</cp:coreProperties>
</file>