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49" r:id="rId2"/>
    <p:sldId id="338" r:id="rId3"/>
    <p:sldId id="304" r:id="rId4"/>
    <p:sldId id="339" r:id="rId5"/>
    <p:sldId id="346" r:id="rId6"/>
    <p:sldId id="353" r:id="rId7"/>
    <p:sldId id="341" r:id="rId8"/>
    <p:sldId id="343" r:id="rId9"/>
    <p:sldId id="350" r:id="rId10"/>
    <p:sldId id="351" r:id="rId11"/>
    <p:sldId id="352" r:id="rId12"/>
    <p:sldId id="35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E64041-A463-4650-AB03-CB83CD02F3EE}">
          <p14:sldIdLst>
            <p14:sldId id="349"/>
            <p14:sldId id="338"/>
            <p14:sldId id="304"/>
            <p14:sldId id="339"/>
            <p14:sldId id="346"/>
            <p14:sldId id="353"/>
            <p14:sldId id="341"/>
            <p14:sldId id="343"/>
          </p14:sldIdLst>
        </p14:section>
        <p14:section name="Resources" id="{1994D19E-FE2D-47AB-B01A-B6411DD1DC40}">
          <p14:sldIdLst>
            <p14:sldId id="350"/>
            <p14:sldId id="351"/>
          </p14:sldIdLst>
        </p14:section>
        <p14:section name="Reference" id="{02DE2C66-F651-4E06-B2DC-C5701DDCE509}">
          <p14:sldIdLst>
            <p14:sldId id="352"/>
            <p14:sldId id="3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A5169-444E-4729-BC5A-291D563FEADF}" v="27" dt="2024-01-09T11:30:31.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95033" autoAdjust="0"/>
  </p:normalViewPr>
  <p:slideViewPr>
    <p:cSldViewPr snapToGrid="0" snapToObjects="1">
      <p:cViewPr>
        <p:scale>
          <a:sx n="66" d="100"/>
          <a:sy n="66" d="100"/>
        </p:scale>
        <p:origin x="1301"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shah Johnston" userId="79d52ca5-0be1-45f8-af33-d92bec6332bb" providerId="ADAL" clId="{E5BA5169-444E-4729-BC5A-291D563FEADF}"/>
    <pc:docChg chg="undo custSel modSld">
      <pc:chgData name="Ayshah Johnston" userId="79d52ca5-0be1-45f8-af33-d92bec6332bb" providerId="ADAL" clId="{E5BA5169-444E-4729-BC5A-291D563FEADF}" dt="2024-01-09T11:30:31.635" v="84" actId="1076"/>
      <pc:docMkLst>
        <pc:docMk/>
      </pc:docMkLst>
      <pc:sldChg chg="modSp mod">
        <pc:chgData name="Ayshah Johnston" userId="79d52ca5-0be1-45f8-af33-d92bec6332bb" providerId="ADAL" clId="{E5BA5169-444E-4729-BC5A-291D563FEADF}" dt="2024-01-09T11:21:27.021" v="11" actId="20577"/>
        <pc:sldMkLst>
          <pc:docMk/>
          <pc:sldMk cId="2815895844" sldId="304"/>
        </pc:sldMkLst>
        <pc:spChg chg="mod">
          <ac:chgData name="Ayshah Johnston" userId="79d52ca5-0be1-45f8-af33-d92bec6332bb" providerId="ADAL" clId="{E5BA5169-444E-4729-BC5A-291D563FEADF}" dt="2024-01-09T11:21:12.317" v="9" actId="20577"/>
          <ac:spMkLst>
            <pc:docMk/>
            <pc:sldMk cId="2815895844" sldId="304"/>
            <ac:spMk id="5" creationId="{00000000-0000-0000-0000-000000000000}"/>
          </ac:spMkLst>
        </pc:spChg>
        <pc:spChg chg="mod">
          <ac:chgData name="Ayshah Johnston" userId="79d52ca5-0be1-45f8-af33-d92bec6332bb" providerId="ADAL" clId="{E5BA5169-444E-4729-BC5A-291D563FEADF}" dt="2024-01-09T11:21:27.021" v="11" actId="20577"/>
          <ac:spMkLst>
            <pc:docMk/>
            <pc:sldMk cId="2815895844" sldId="304"/>
            <ac:spMk id="19" creationId="{F2784253-8902-A640-94A1-967807A4753D}"/>
          </ac:spMkLst>
        </pc:spChg>
      </pc:sldChg>
      <pc:sldChg chg="modSp mod">
        <pc:chgData name="Ayshah Johnston" userId="79d52ca5-0be1-45f8-af33-d92bec6332bb" providerId="ADAL" clId="{E5BA5169-444E-4729-BC5A-291D563FEADF}" dt="2024-01-09T11:23:36.504" v="27" actId="20577"/>
        <pc:sldMkLst>
          <pc:docMk/>
          <pc:sldMk cId="4101497314" sldId="341"/>
        </pc:sldMkLst>
        <pc:spChg chg="mod">
          <ac:chgData name="Ayshah Johnston" userId="79d52ca5-0be1-45f8-af33-d92bec6332bb" providerId="ADAL" clId="{E5BA5169-444E-4729-BC5A-291D563FEADF}" dt="2024-01-09T11:22:01.217" v="13" actId="20577"/>
          <ac:spMkLst>
            <pc:docMk/>
            <pc:sldMk cId="4101497314" sldId="341"/>
            <ac:spMk id="15" creationId="{B66BB716-5BB0-428C-A324-709E831C25C4}"/>
          </ac:spMkLst>
        </pc:spChg>
        <pc:spChg chg="mod">
          <ac:chgData name="Ayshah Johnston" userId="79d52ca5-0be1-45f8-af33-d92bec6332bb" providerId="ADAL" clId="{E5BA5169-444E-4729-BC5A-291D563FEADF}" dt="2024-01-09T11:22:16.745" v="15" actId="20577"/>
          <ac:spMkLst>
            <pc:docMk/>
            <pc:sldMk cId="4101497314" sldId="341"/>
            <ac:spMk id="24" creationId="{272A79F1-C754-48F9-B2B5-BEEC4FF822E5}"/>
          </ac:spMkLst>
        </pc:spChg>
        <pc:spChg chg="mod">
          <ac:chgData name="Ayshah Johnston" userId="79d52ca5-0be1-45f8-af33-d92bec6332bb" providerId="ADAL" clId="{E5BA5169-444E-4729-BC5A-291D563FEADF}" dt="2024-01-09T11:22:52.706" v="19" actId="6549"/>
          <ac:spMkLst>
            <pc:docMk/>
            <pc:sldMk cId="4101497314" sldId="341"/>
            <ac:spMk id="28" creationId="{EAA91B12-C4C8-4018-88C9-136E5955A6D8}"/>
          </ac:spMkLst>
        </pc:spChg>
        <pc:spChg chg="mod">
          <ac:chgData name="Ayshah Johnston" userId="79d52ca5-0be1-45f8-af33-d92bec6332bb" providerId="ADAL" clId="{E5BA5169-444E-4729-BC5A-291D563FEADF}" dt="2024-01-09T11:23:01.547" v="23" actId="14100"/>
          <ac:spMkLst>
            <pc:docMk/>
            <pc:sldMk cId="4101497314" sldId="341"/>
            <ac:spMk id="29" creationId="{4BB987E7-E174-4551-B7E8-276E105E0199}"/>
          </ac:spMkLst>
        </pc:spChg>
        <pc:spChg chg="mod">
          <ac:chgData name="Ayshah Johnston" userId="79d52ca5-0be1-45f8-af33-d92bec6332bb" providerId="ADAL" clId="{E5BA5169-444E-4729-BC5A-291D563FEADF}" dt="2024-01-09T11:23:05.272" v="25" actId="6549"/>
          <ac:spMkLst>
            <pc:docMk/>
            <pc:sldMk cId="4101497314" sldId="341"/>
            <ac:spMk id="30" creationId="{8BD13CC3-C118-4849-A200-E11424F17C34}"/>
          </ac:spMkLst>
        </pc:spChg>
        <pc:spChg chg="mod">
          <ac:chgData name="Ayshah Johnston" userId="79d52ca5-0be1-45f8-af33-d92bec6332bb" providerId="ADAL" clId="{E5BA5169-444E-4729-BC5A-291D563FEADF}" dt="2024-01-09T11:23:36.504" v="27" actId="20577"/>
          <ac:spMkLst>
            <pc:docMk/>
            <pc:sldMk cId="4101497314" sldId="341"/>
            <ac:spMk id="31" creationId="{132B5CC5-75E5-4DAF-9288-7F419AEC7123}"/>
          </ac:spMkLst>
        </pc:spChg>
      </pc:sldChg>
      <pc:sldChg chg="modSp mod">
        <pc:chgData name="Ayshah Johnston" userId="79d52ca5-0be1-45f8-af33-d92bec6332bb" providerId="ADAL" clId="{E5BA5169-444E-4729-BC5A-291D563FEADF}" dt="2024-01-09T11:24:00.639" v="31" actId="20577"/>
        <pc:sldMkLst>
          <pc:docMk/>
          <pc:sldMk cId="4288120580" sldId="343"/>
        </pc:sldMkLst>
        <pc:spChg chg="mod">
          <ac:chgData name="Ayshah Johnston" userId="79d52ca5-0be1-45f8-af33-d92bec6332bb" providerId="ADAL" clId="{E5BA5169-444E-4729-BC5A-291D563FEADF}" dt="2024-01-09T11:23:47.244" v="29" actId="20577"/>
          <ac:spMkLst>
            <pc:docMk/>
            <pc:sldMk cId="4288120580" sldId="343"/>
            <ac:spMk id="11" creationId="{BF1F2C2F-74BA-4AD3-BDBF-7A99A9BDEFA3}"/>
          </ac:spMkLst>
        </pc:spChg>
        <pc:spChg chg="mod">
          <ac:chgData name="Ayshah Johnston" userId="79d52ca5-0be1-45f8-af33-d92bec6332bb" providerId="ADAL" clId="{E5BA5169-444E-4729-BC5A-291D563FEADF}" dt="2024-01-09T11:24:00.639" v="31" actId="20577"/>
          <ac:spMkLst>
            <pc:docMk/>
            <pc:sldMk cId="4288120580" sldId="343"/>
            <ac:spMk id="19" creationId="{F2784253-8902-A640-94A1-967807A4753D}"/>
          </ac:spMkLst>
        </pc:spChg>
      </pc:sldChg>
      <pc:sldChg chg="modSp mod">
        <pc:chgData name="Ayshah Johnston" userId="79d52ca5-0be1-45f8-af33-d92bec6332bb" providerId="ADAL" clId="{E5BA5169-444E-4729-BC5A-291D563FEADF}" dt="2024-01-09T11:20:53.781" v="7" actId="20577"/>
        <pc:sldMkLst>
          <pc:docMk/>
          <pc:sldMk cId="583564870" sldId="349"/>
        </pc:sldMkLst>
        <pc:spChg chg="mod">
          <ac:chgData name="Ayshah Johnston" userId="79d52ca5-0be1-45f8-af33-d92bec6332bb" providerId="ADAL" clId="{E5BA5169-444E-4729-BC5A-291D563FEADF}" dt="2024-01-09T11:20:53.781" v="7" actId="20577"/>
          <ac:spMkLst>
            <pc:docMk/>
            <pc:sldMk cId="583564870" sldId="349"/>
            <ac:spMk id="3" creationId="{ADF7CF12-BC32-4971-AE81-E72557FE8141}"/>
          </ac:spMkLst>
        </pc:spChg>
      </pc:sldChg>
      <pc:sldChg chg="modSp mod">
        <pc:chgData name="Ayshah Johnston" userId="79d52ca5-0be1-45f8-af33-d92bec6332bb" providerId="ADAL" clId="{E5BA5169-444E-4729-BC5A-291D563FEADF}" dt="2024-01-09T11:26:23.226" v="51" actId="20577"/>
        <pc:sldMkLst>
          <pc:docMk/>
          <pc:sldMk cId="3527887031" sldId="350"/>
        </pc:sldMkLst>
        <pc:graphicFrameChg chg="modGraphic">
          <ac:chgData name="Ayshah Johnston" userId="79d52ca5-0be1-45f8-af33-d92bec6332bb" providerId="ADAL" clId="{E5BA5169-444E-4729-BC5A-291D563FEADF}" dt="2024-01-09T11:26:23.226" v="51" actId="20577"/>
          <ac:graphicFrameMkLst>
            <pc:docMk/>
            <pc:sldMk cId="3527887031" sldId="350"/>
            <ac:graphicFrameMk id="11" creationId="{73BD1DE5-EF44-4057-ABEA-724FB198ADC8}"/>
          </ac:graphicFrameMkLst>
        </pc:graphicFrameChg>
      </pc:sldChg>
      <pc:sldChg chg="modSp mod">
        <pc:chgData name="Ayshah Johnston" userId="79d52ca5-0be1-45f8-af33-d92bec6332bb" providerId="ADAL" clId="{E5BA5169-444E-4729-BC5A-291D563FEADF}" dt="2024-01-09T11:26:31.332" v="53" actId="20577"/>
        <pc:sldMkLst>
          <pc:docMk/>
          <pc:sldMk cId="3511682704" sldId="351"/>
        </pc:sldMkLst>
        <pc:spChg chg="mod">
          <ac:chgData name="Ayshah Johnston" userId="79d52ca5-0be1-45f8-af33-d92bec6332bb" providerId="ADAL" clId="{E5BA5169-444E-4729-BC5A-291D563FEADF}" dt="2024-01-09T11:26:31.332" v="53" actId="20577"/>
          <ac:spMkLst>
            <pc:docMk/>
            <pc:sldMk cId="3511682704" sldId="351"/>
            <ac:spMk id="4" creationId="{F4AC2FEE-EA99-4076-A541-3A656A9D0FEB}"/>
          </ac:spMkLst>
        </pc:spChg>
        <pc:spChg chg="mod">
          <ac:chgData name="Ayshah Johnston" userId="79d52ca5-0be1-45f8-af33-d92bec6332bb" providerId="ADAL" clId="{E5BA5169-444E-4729-BC5A-291D563FEADF}" dt="2024-01-09T11:25:45.617" v="41" actId="20577"/>
          <ac:spMkLst>
            <pc:docMk/>
            <pc:sldMk cId="3511682704" sldId="351"/>
            <ac:spMk id="5" creationId="{DBF04837-CF94-4467-BEF7-07C1D6A9236F}"/>
          </ac:spMkLst>
        </pc:spChg>
        <pc:spChg chg="mod">
          <ac:chgData name="Ayshah Johnston" userId="79d52ca5-0be1-45f8-af33-d92bec6332bb" providerId="ADAL" clId="{E5BA5169-444E-4729-BC5A-291D563FEADF}" dt="2024-01-09T11:26:08.708" v="49" actId="20577"/>
          <ac:spMkLst>
            <pc:docMk/>
            <pc:sldMk cId="3511682704" sldId="351"/>
            <ac:spMk id="6" creationId="{C9487D10-D7B9-4320-8551-E4B97954693E}"/>
          </ac:spMkLst>
        </pc:spChg>
      </pc:sldChg>
      <pc:sldChg chg="modSp mod">
        <pc:chgData name="Ayshah Johnston" userId="79d52ca5-0be1-45f8-af33-d92bec6332bb" providerId="ADAL" clId="{E5BA5169-444E-4729-BC5A-291D563FEADF}" dt="2024-01-09T11:30:04.172" v="80" actId="14100"/>
        <pc:sldMkLst>
          <pc:docMk/>
          <pc:sldMk cId="1916395788" sldId="352"/>
        </pc:sldMkLst>
        <pc:spChg chg="mod">
          <ac:chgData name="Ayshah Johnston" userId="79d52ca5-0be1-45f8-af33-d92bec6332bb" providerId="ADAL" clId="{E5BA5169-444E-4729-BC5A-291D563FEADF}" dt="2024-01-09T11:29:23.604" v="76" actId="1076"/>
          <ac:spMkLst>
            <pc:docMk/>
            <pc:sldMk cId="1916395788" sldId="352"/>
            <ac:spMk id="2" creationId="{ED0439D4-470C-40A0-821E-C17FCBF4D011}"/>
          </ac:spMkLst>
        </pc:spChg>
        <pc:spChg chg="mod">
          <ac:chgData name="Ayshah Johnston" userId="79d52ca5-0be1-45f8-af33-d92bec6332bb" providerId="ADAL" clId="{E5BA5169-444E-4729-BC5A-291D563FEADF}" dt="2024-01-09T11:29:23.604" v="76" actId="1076"/>
          <ac:spMkLst>
            <pc:docMk/>
            <pc:sldMk cId="1916395788" sldId="352"/>
            <ac:spMk id="3" creationId="{BD2F2AD6-361A-4001-815C-B19EE279DE2C}"/>
          </ac:spMkLst>
        </pc:spChg>
        <pc:picChg chg="mod">
          <ac:chgData name="Ayshah Johnston" userId="79d52ca5-0be1-45f8-af33-d92bec6332bb" providerId="ADAL" clId="{E5BA5169-444E-4729-BC5A-291D563FEADF}" dt="2024-01-09T11:29:50.022" v="78" actId="14100"/>
          <ac:picMkLst>
            <pc:docMk/>
            <pc:sldMk cId="1916395788" sldId="352"/>
            <ac:picMk id="1026" creationId="{847C545D-2616-4B6E-84B4-7FADB9ADC947}"/>
          </ac:picMkLst>
        </pc:picChg>
        <pc:picChg chg="mod">
          <ac:chgData name="Ayshah Johnston" userId="79d52ca5-0be1-45f8-af33-d92bec6332bb" providerId="ADAL" clId="{E5BA5169-444E-4729-BC5A-291D563FEADF}" dt="2024-01-09T11:30:04.172" v="80" actId="14100"/>
          <ac:picMkLst>
            <pc:docMk/>
            <pc:sldMk cId="1916395788" sldId="352"/>
            <ac:picMk id="1030" creationId="{0C814514-F140-4909-B0B0-ED81634DC56B}"/>
          </ac:picMkLst>
        </pc:picChg>
      </pc:sldChg>
      <pc:sldChg chg="modSp">
        <pc:chgData name="Ayshah Johnston" userId="79d52ca5-0be1-45f8-af33-d92bec6332bb" providerId="ADAL" clId="{E5BA5169-444E-4729-BC5A-291D563FEADF}" dt="2024-01-09T11:30:31.635" v="84" actId="1076"/>
        <pc:sldMkLst>
          <pc:docMk/>
          <pc:sldMk cId="232459222" sldId="354"/>
        </pc:sldMkLst>
        <pc:picChg chg="mod">
          <ac:chgData name="Ayshah Johnston" userId="79d52ca5-0be1-45f8-af33-d92bec6332bb" providerId="ADAL" clId="{E5BA5169-444E-4729-BC5A-291D563FEADF}" dt="2024-01-09T11:30:31.635" v="84" actId="1076"/>
          <ac:picMkLst>
            <pc:docMk/>
            <pc:sldMk cId="232459222" sldId="354"/>
            <ac:picMk id="3074" creationId="{96136E85-C442-41E7-9068-66D3230CB087}"/>
          </ac:picMkLst>
        </pc:picChg>
        <pc:picChg chg="mod">
          <ac:chgData name="Ayshah Johnston" userId="79d52ca5-0be1-45f8-af33-d92bec6332bb" providerId="ADAL" clId="{E5BA5169-444E-4729-BC5A-291D563FEADF}" dt="2024-01-09T11:30:31.635" v="84" actId="1076"/>
          <ac:picMkLst>
            <pc:docMk/>
            <pc:sldMk cId="232459222" sldId="354"/>
            <ac:picMk id="3076" creationId="{985A2009-091E-4D0B-8300-DCEF72F730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2BBA4-10D5-0E43-B015-5AAE7B9A8468}"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C4F2C-6E1F-5F45-A26E-D66A1FCE849F}" type="slidenum">
              <a:rPr lang="en-US" smtClean="0"/>
              <a:t>‹#›</a:t>
            </a:fld>
            <a:endParaRPr lang="en-US"/>
          </a:p>
        </p:txBody>
      </p:sp>
    </p:spTree>
    <p:extLst>
      <p:ext uri="{BB962C8B-B14F-4D97-AF65-F5344CB8AC3E}">
        <p14:creationId xmlns:p14="http://schemas.microsoft.com/office/powerpoint/2010/main" val="33192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2</a:t>
            </a:fld>
            <a:endParaRPr lang="en-GB">
              <a:solidFill>
                <a:srgbClr val="000000"/>
              </a:solidFill>
              <a:latin typeface="Comic Sans MS" pitchFamily="66" charset="0"/>
            </a:endParaRPr>
          </a:p>
        </p:txBody>
      </p:sp>
    </p:spTree>
    <p:extLst>
      <p:ext uri="{BB962C8B-B14F-4D97-AF65-F5344CB8AC3E}">
        <p14:creationId xmlns:p14="http://schemas.microsoft.com/office/powerpoint/2010/main" val="146444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3</a:t>
            </a:fld>
            <a:endParaRPr lang="en-GB">
              <a:solidFill>
                <a:srgbClr val="000000"/>
              </a:solidFill>
              <a:latin typeface="Comic Sans MS" pitchFamily="66" charset="0"/>
            </a:endParaRPr>
          </a:p>
        </p:txBody>
      </p:sp>
    </p:spTree>
    <p:extLst>
      <p:ext uri="{BB962C8B-B14F-4D97-AF65-F5344CB8AC3E}">
        <p14:creationId xmlns:p14="http://schemas.microsoft.com/office/powerpoint/2010/main" val="289223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4</a:t>
            </a:fld>
            <a:endParaRPr lang="en-GB">
              <a:solidFill>
                <a:srgbClr val="000000"/>
              </a:solidFill>
              <a:latin typeface="Comic Sans MS" pitchFamily="66" charset="0"/>
            </a:endParaRPr>
          </a:p>
        </p:txBody>
      </p:sp>
    </p:spTree>
    <p:extLst>
      <p:ext uri="{BB962C8B-B14F-4D97-AF65-F5344CB8AC3E}">
        <p14:creationId xmlns:p14="http://schemas.microsoft.com/office/powerpoint/2010/main" val="83101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5</a:t>
            </a:fld>
            <a:endParaRPr lang="en-GB">
              <a:solidFill>
                <a:srgbClr val="000000"/>
              </a:solidFill>
              <a:latin typeface="Comic Sans MS" pitchFamily="66" charset="0"/>
            </a:endParaRPr>
          </a:p>
        </p:txBody>
      </p:sp>
    </p:spTree>
    <p:extLst>
      <p:ext uri="{BB962C8B-B14F-4D97-AF65-F5344CB8AC3E}">
        <p14:creationId xmlns:p14="http://schemas.microsoft.com/office/powerpoint/2010/main" val="66181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6</a:t>
            </a:fld>
            <a:endParaRPr lang="en-GB">
              <a:solidFill>
                <a:srgbClr val="000000"/>
              </a:solidFill>
              <a:latin typeface="Comic Sans MS" pitchFamily="66" charset="0"/>
            </a:endParaRPr>
          </a:p>
        </p:txBody>
      </p:sp>
    </p:spTree>
    <p:extLst>
      <p:ext uri="{BB962C8B-B14F-4D97-AF65-F5344CB8AC3E}">
        <p14:creationId xmlns:p14="http://schemas.microsoft.com/office/powerpoint/2010/main" val="337540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7</a:t>
            </a:fld>
            <a:endParaRPr lang="en-GB">
              <a:solidFill>
                <a:srgbClr val="000000"/>
              </a:solidFill>
              <a:latin typeface="Comic Sans MS" pitchFamily="66" charset="0"/>
            </a:endParaRPr>
          </a:p>
        </p:txBody>
      </p:sp>
    </p:spTree>
    <p:extLst>
      <p:ext uri="{BB962C8B-B14F-4D97-AF65-F5344CB8AC3E}">
        <p14:creationId xmlns:p14="http://schemas.microsoft.com/office/powerpoint/2010/main" val="302670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8</a:t>
            </a:fld>
            <a:endParaRPr lang="en-GB">
              <a:solidFill>
                <a:srgbClr val="000000"/>
              </a:solidFill>
              <a:latin typeface="Comic Sans MS" pitchFamily="66" charset="0"/>
            </a:endParaRPr>
          </a:p>
        </p:txBody>
      </p:sp>
    </p:spTree>
    <p:extLst>
      <p:ext uri="{BB962C8B-B14F-4D97-AF65-F5344CB8AC3E}">
        <p14:creationId xmlns:p14="http://schemas.microsoft.com/office/powerpoint/2010/main" val="293656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3DFE-4577-864A-AAF8-90E6EAA5B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36D5D6-3878-6A4A-B9B2-AF26B5C1D1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55389D-7838-E542-A5B7-CD1DAECABC85}"/>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1818AB29-0435-B141-84C5-083B28593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8709E-00BD-9742-82F5-8B10B734D62C}"/>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02330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6C10-225A-3340-86DC-B18009B95C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42664-BF7E-9849-A95E-8F8B1BE6EC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910C3-7259-904E-91CD-29C49803C3E9}"/>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B7C324D7-0C11-9044-90D0-B90BA9B02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43FEE-7196-E347-9FAC-8F464CE6E831}"/>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10401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6D50B-DC1C-0E4A-810D-E9E6AD862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497780-4F6E-934E-9B0C-E515CD4410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E5512-39E3-8749-B97F-F82D0A2C67EB}"/>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0B1B69DD-9BE4-254E-9A7D-A3F753BC9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51F18-AECE-5D43-9385-9487F5D3ADD9}"/>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366665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2897-FE7F-6E49-AAEE-270D0736B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7A60C-202B-5641-97A2-E4C9E0C33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CFB6D-F6C5-1849-93E2-D9E4D07C1B1F}"/>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308B0AC3-B2E8-D741-89FD-41C7EC081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8D468-9D10-E84E-B57C-F73B20D91A75}"/>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88719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957B-0628-DA40-A059-BC6AA0DA0D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35289-BCC8-AD4C-85B8-83F9E76A6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DE83AA-7ECA-1947-A4B2-0D3AB9B4F64A}"/>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F16CD6AC-2DEA-F249-B1D1-8BEC1DB17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6C74C-4EA4-2440-BCBB-076D445A30EE}"/>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22462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0B88-E95B-924B-BDFB-41EA3EB4A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A96BB-7B32-2D49-9D19-9275078407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EB0013-615C-E546-B6C1-1504A44F2E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CDBE6-0C5F-6345-94F3-92050AA8BFA8}"/>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5C07108C-852F-C748-B7AA-0513F0EB5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B659B-F9E8-0549-A489-5C6946FFADEE}"/>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00872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9C47-23B0-C042-9C04-4E25D252F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B22A29-337F-8345-9CB3-79EEA4181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8EC128-EDD6-8D4D-A5EE-44D04DBBBB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F3162-C3F9-3143-92AA-0AE51BCB5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6F42EC-4B35-DA40-A31C-A28F1AAB8E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3E2CB2-99E0-204B-81E8-ADC80B8A5A8F}"/>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8" name="Footer Placeholder 7">
            <a:extLst>
              <a:ext uri="{FF2B5EF4-FFF2-40B4-BE49-F238E27FC236}">
                <a16:creationId xmlns:a16="http://schemas.microsoft.com/office/drawing/2014/main" id="{47E99362-FF08-8F46-A1FE-E7856D3D3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B20C2-C9EE-8641-AB72-7F2DA3E4764B}"/>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6505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D2CA-0E35-144F-9482-803D2578D5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C8121D-C3F3-EC4D-A092-8317C319B7B6}"/>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4" name="Footer Placeholder 3">
            <a:extLst>
              <a:ext uri="{FF2B5EF4-FFF2-40B4-BE49-F238E27FC236}">
                <a16:creationId xmlns:a16="http://schemas.microsoft.com/office/drawing/2014/main" id="{C1AFC188-92F1-0E48-9455-976BDBB92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753F6F-EE54-0B4D-8197-27580CEDD567}"/>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52824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E5ECB-136F-F347-950F-41606A5D9E92}"/>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3" name="Footer Placeholder 2">
            <a:extLst>
              <a:ext uri="{FF2B5EF4-FFF2-40B4-BE49-F238E27FC236}">
                <a16:creationId xmlns:a16="http://schemas.microsoft.com/office/drawing/2014/main" id="{2515E9C7-369B-DD44-9F7C-4E43D621F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589B3-659F-4149-9A13-5E0C1E7DC04C}"/>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8403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E2FD-38F1-5C4A-9F9C-BA9CFC04B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9DA60D-E739-974E-BD73-F3C19497A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58E866-02A0-3E4A-BCC2-BBED4863D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408902-EF06-0844-B78D-B15F7783ABE2}"/>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9F416A52-49F1-364C-B127-F3E04FC0B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40E73-2339-BF4D-9792-7338CFB14273}"/>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08200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DD10-C24A-2F42-83FD-2D0C748AC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AA758A-4657-614A-9039-E388A4438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71B60D-C0C3-3448-B673-E84855866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97BCD1-E230-624B-9548-386DA07F81D6}"/>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4050CE5F-03A1-CA41-AAD9-24026DFC0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290AD0-1663-8E4D-88E4-E17A410B960F}"/>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4228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26B54-E011-0543-A6B8-545B827AF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A8154C-914D-4B4F-B375-61333C45A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A39CD-E024-4346-A46C-1D6A978F4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94B6E6C6-471C-8D40-ADFF-1DFCBF2A6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A00A0B-7187-3946-984D-2A755F7AE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26FDB-318D-D545-BE79-ADB8FC6540CD}" type="slidenum">
              <a:rPr lang="en-US" smtClean="0"/>
              <a:t>‹#›</a:t>
            </a:fld>
            <a:endParaRPr lang="en-US"/>
          </a:p>
        </p:txBody>
      </p:sp>
    </p:spTree>
    <p:extLst>
      <p:ext uri="{BB962C8B-B14F-4D97-AF65-F5344CB8AC3E}">
        <p14:creationId xmlns:p14="http://schemas.microsoft.com/office/powerpoint/2010/main" val="1870203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bc.co.uk/iplayer/episode/m000y313/uprising-series-1-3-the-front-line" TargetMode="External"/><Relationship Id="rId2" Type="http://schemas.openxmlformats.org/officeDocument/2006/relationships/hyperlink" Target="https://www.youtube.com/watch?v=lrIAexK_FII"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www.youtube.com/watch?v=vtPk5IUbdH0" TargetMode="External"/><Relationship Id="rId4" Type="http://schemas.openxmlformats.org/officeDocument/2006/relationships/hyperlink" Target="https://www.youtube.com/watch?v=CFE1kwB2Yv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tiff"/><Relationship Id="rId11" Type="http://schemas.openxmlformats.org/officeDocument/2006/relationships/image" Target="../media/image11.jpeg"/><Relationship Id="rId5" Type="http://schemas.openxmlformats.org/officeDocument/2006/relationships/image" Target="../media/image2.jpe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tiff"/><Relationship Id="rId5" Type="http://schemas.openxmlformats.org/officeDocument/2006/relationships/image" Target="../media/image2.jpeg"/><Relationship Id="rId10" Type="http://schemas.openxmlformats.org/officeDocument/2006/relationships/image" Target="../media/image15.jpeg"/><Relationship Id="rId4" Type="http://schemas.openxmlformats.org/officeDocument/2006/relationships/image" Target="../media/image1.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6.xml"/><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6.tiff"/><Relationship Id="rId11" Type="http://schemas.openxmlformats.org/officeDocument/2006/relationships/image" Target="../media/image20.jpeg"/><Relationship Id="rId5" Type="http://schemas.openxmlformats.org/officeDocument/2006/relationships/image" Target="../media/image2.jpeg"/><Relationship Id="rId10" Type="http://schemas.openxmlformats.org/officeDocument/2006/relationships/image" Target="../media/image19.jpeg"/><Relationship Id="rId4" Type="http://schemas.openxmlformats.org/officeDocument/2006/relationships/image" Target="../media/image1.pn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5513-6691-4901-985C-6EE559F6A5BE}"/>
              </a:ext>
            </a:extLst>
          </p:cNvPr>
          <p:cNvSpPr>
            <a:spLocks noGrp="1"/>
          </p:cNvSpPr>
          <p:nvPr>
            <p:ph type="title"/>
          </p:nvPr>
        </p:nvSpPr>
        <p:spPr/>
        <p:txBody>
          <a:bodyPr>
            <a:normAutofit/>
          </a:bodyPr>
          <a:lstStyle/>
          <a:p>
            <a:r>
              <a:rPr lang="en-GB" sz="3600" dirty="0"/>
              <a:t>Teacher Instructions</a:t>
            </a:r>
          </a:p>
        </p:txBody>
      </p:sp>
      <p:sp>
        <p:nvSpPr>
          <p:cNvPr id="3" name="Content Placeholder 2">
            <a:extLst>
              <a:ext uri="{FF2B5EF4-FFF2-40B4-BE49-F238E27FC236}">
                <a16:creationId xmlns:a16="http://schemas.microsoft.com/office/drawing/2014/main" id="{ADF7CF12-BC32-4971-AE81-E72557FE8141}"/>
              </a:ext>
            </a:extLst>
          </p:cNvPr>
          <p:cNvSpPr>
            <a:spLocks noGrp="1"/>
          </p:cNvSpPr>
          <p:nvPr>
            <p:ph idx="1"/>
          </p:nvPr>
        </p:nvSpPr>
        <p:spPr>
          <a:xfrm>
            <a:off x="838200" y="1825624"/>
            <a:ext cx="10896600" cy="4584701"/>
          </a:xfrm>
        </p:spPr>
        <p:txBody>
          <a:bodyPr>
            <a:normAutofit fontScale="92500" lnSpcReduction="20000"/>
          </a:bodyPr>
          <a:lstStyle/>
          <a:p>
            <a:pPr marL="0" indent="0">
              <a:buNone/>
            </a:pPr>
            <a:r>
              <a:rPr lang="en-GB" dirty="0"/>
              <a:t>Print: Slide 9 (1 for every 4 students), Slide 10 (1 for every student)</a:t>
            </a:r>
          </a:p>
          <a:p>
            <a:pPr marL="0" indent="0">
              <a:buNone/>
            </a:pPr>
            <a:endParaRPr lang="en-GB" dirty="0"/>
          </a:p>
          <a:p>
            <a:pPr marL="0" indent="0">
              <a:buNone/>
            </a:pPr>
            <a:r>
              <a:rPr lang="en-GB" u="sng" dirty="0"/>
              <a:t>Video Clip 1:</a:t>
            </a:r>
          </a:p>
          <a:p>
            <a:pPr marL="0" indent="0">
              <a:buNone/>
            </a:pPr>
            <a:r>
              <a:rPr lang="en-GB" u="sng" dirty="0">
                <a:hlinkClick r:id="rId2"/>
              </a:rPr>
              <a:t>https://www.youtube.com/watch?v=lrIAexK_FII</a:t>
            </a:r>
            <a:endParaRPr lang="en-GB" dirty="0"/>
          </a:p>
          <a:p>
            <a:pPr marL="0" indent="0">
              <a:buNone/>
            </a:pPr>
            <a:r>
              <a:rPr lang="en-GB" dirty="0">
                <a:highlight>
                  <a:srgbClr val="FFFF00"/>
                </a:highlight>
              </a:rPr>
              <a:t>2.36- end (though you could show them the first two minutes if they want a refresher on Brixton)</a:t>
            </a:r>
          </a:p>
          <a:p>
            <a:pPr marL="0" indent="0">
              <a:buNone/>
            </a:pPr>
            <a:endParaRPr lang="en-GB" dirty="0">
              <a:highlight>
                <a:srgbClr val="FFFF00"/>
              </a:highlight>
            </a:endParaRPr>
          </a:p>
          <a:p>
            <a:pPr marL="0" indent="0">
              <a:buNone/>
            </a:pPr>
            <a:r>
              <a:rPr lang="en-GB" u="sng" dirty="0"/>
              <a:t>Video Clip 2:</a:t>
            </a:r>
          </a:p>
          <a:p>
            <a:pPr marL="0" indent="0">
              <a:buNone/>
            </a:pPr>
            <a:r>
              <a:rPr lang="en-GB" dirty="0"/>
              <a:t>You’ll need to sign in to BBC </a:t>
            </a:r>
            <a:r>
              <a:rPr lang="en-GB" dirty="0" err="1"/>
              <a:t>Iplayer</a:t>
            </a:r>
            <a:r>
              <a:rPr lang="en-GB" dirty="0"/>
              <a:t>:</a:t>
            </a:r>
          </a:p>
          <a:p>
            <a:pPr marL="0" indent="0">
              <a:buNone/>
            </a:pPr>
            <a:r>
              <a:rPr lang="en-GB" dirty="0">
                <a:hlinkClick r:id="rId3"/>
              </a:rPr>
              <a:t>BBC iPlayer - Uprising - Series 1: 3. The Front Line</a:t>
            </a:r>
            <a:endParaRPr lang="en-GB" dirty="0"/>
          </a:p>
          <a:p>
            <a:pPr marL="0" indent="0">
              <a:buNone/>
            </a:pPr>
            <a:r>
              <a:rPr lang="en-GB" dirty="0">
                <a:highlight>
                  <a:srgbClr val="FFFF00"/>
                </a:highlight>
              </a:rPr>
              <a:t>Only play 44.10 to 59.08 (the point where she says she is feeling really emotional)</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58356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C2FEE-EA99-4076-A541-3A656A9D0FEB}"/>
              </a:ext>
            </a:extLst>
          </p:cNvPr>
          <p:cNvSpPr/>
          <p:nvPr/>
        </p:nvSpPr>
        <p:spPr>
          <a:xfrm>
            <a:off x="163038" y="88954"/>
            <a:ext cx="3914773" cy="6694140"/>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Consequences for Policing</a:t>
            </a:r>
          </a:p>
          <a:p>
            <a:r>
              <a:rPr lang="en-GB" sz="1100" dirty="0"/>
              <a:t>The Scarman report was commissioned by the UK government following the 1981 Uprisings. According to the Scarman report, the riots were a spontaneous outburst of built-up resentment sparked by a series of poor policing decisions and exacerbated by Operation Swamp. Lord Scarman stated that ‘complex political, social and economic factors’ created a ‘disposition towards violent protest’.</a:t>
            </a:r>
          </a:p>
          <a:p>
            <a:endParaRPr lang="en-GB" sz="1100" dirty="0"/>
          </a:p>
          <a:p>
            <a:r>
              <a:rPr lang="en-GB" sz="1100" dirty="0"/>
              <a:t>The Scarman report highlighted problems of racial disadvantage and inner city decline, warning that ‘urgent action’ was needed to prevent racial disadvantage becoming an ‘endemic, ineradicable disease threatening the very survival of our society’. Scarman recommended changes in training and law enforcement, and an increase of the number of ethnic minorities in the police. In 1984 changes were made to policing in response to the report, such as writing up a record of every stop and search made which included noting the ethnicity of the suspect. This was to try and deter police officers from targeting Black suspects more than white suspects.</a:t>
            </a:r>
          </a:p>
          <a:p>
            <a:endParaRPr lang="en-GB" sz="1100" dirty="0"/>
          </a:p>
          <a:p>
            <a:r>
              <a:rPr lang="en-GB" sz="1100" dirty="0"/>
              <a:t>In spite of these recommendations, the darkest hour in the relationship between the police and the Black community was still to come. On the evening of April 22 1993, 18-year-old aspiring architect Stephen Lawrence was attacked by white, racist youths as he waited at a bus stop in Eltham, south-east London. The racism was – or should have been – obvious from the start. However, the police initially didn’t investigate it as a racist attack. </a:t>
            </a:r>
          </a:p>
          <a:p>
            <a:endParaRPr lang="en-GB" sz="1100" dirty="0"/>
          </a:p>
          <a:p>
            <a:r>
              <a:rPr lang="en-GB" sz="1100" dirty="0"/>
              <a:t>Within days of the stabbing, dozens of people had given the names of the suspected killers to police. Two of the attackers were also caught on a police surveillance camera talking about killing Black people. However, in July 1993 charges against five arrested suspects were dropped. Many people in the Black community blamed this on police racism. An investigation was later carried out into what went wrong in the Stephen Lawrence case, and the resulting Macpherson Report of 1999 suggested a key factor was ‘institutional racism’ in London's Metropolitan Police. </a:t>
            </a:r>
          </a:p>
        </p:txBody>
      </p:sp>
      <p:sp>
        <p:nvSpPr>
          <p:cNvPr id="5" name="Rectangle 4">
            <a:extLst>
              <a:ext uri="{FF2B5EF4-FFF2-40B4-BE49-F238E27FC236}">
                <a16:creationId xmlns:a16="http://schemas.microsoft.com/office/drawing/2014/main" id="{DBF04837-CF94-4467-BEF7-07C1D6A9236F}"/>
              </a:ext>
            </a:extLst>
          </p:cNvPr>
          <p:cNvSpPr/>
          <p:nvPr/>
        </p:nvSpPr>
        <p:spPr>
          <a:xfrm>
            <a:off x="4163536" y="88954"/>
            <a:ext cx="3914773" cy="5847755"/>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Similar Protests</a:t>
            </a:r>
          </a:p>
          <a:p>
            <a:r>
              <a:rPr lang="en-GB" sz="1100" dirty="0"/>
              <a:t>The tensions between the Black community and police that had led to the 1981 Brixton Uprising did not disappear, and there was now a new confidence in responding to the police through violence. In September 1985 another Uprising took place. This time it was in response to the accidental shooting of Cherry </a:t>
            </a:r>
            <a:r>
              <a:rPr lang="en-GB" sz="1100" dirty="0" err="1"/>
              <a:t>Groce</a:t>
            </a:r>
            <a:r>
              <a:rPr lang="en-GB" sz="1100" dirty="0"/>
              <a:t>. She was left paralysed from the waist down when she was shot by police during a raid on her home. They were looking for her son Michael in connection with a robbery. The local community took to the streets, in scenes reminiscent of those four years previously. 50 people were injured and there were more than 200 arrests. A photographer, </a:t>
            </a:r>
            <a:r>
              <a:rPr lang="en-GB" sz="1100" dirty="0" err="1"/>
              <a:t>Davod</a:t>
            </a:r>
            <a:r>
              <a:rPr lang="en-GB" sz="1100" dirty="0"/>
              <a:t> Hodge, who was covering the events for a national newspaper died from injuries sustained during the events.</a:t>
            </a:r>
          </a:p>
          <a:p>
            <a:endParaRPr lang="en-GB" sz="1100" dirty="0"/>
          </a:p>
          <a:p>
            <a:r>
              <a:rPr lang="en-GB" sz="1100" dirty="0"/>
              <a:t>Just a week later a similar uprising took place on the Broadwater Farm housing estate in Tottenham on the 5</a:t>
            </a:r>
            <a:r>
              <a:rPr lang="en-GB" sz="1100" baseline="30000" dirty="0"/>
              <a:t>th</a:t>
            </a:r>
            <a:r>
              <a:rPr lang="en-GB" sz="1100" dirty="0"/>
              <a:t> October 1985. An estate resident Cynthia Jarrett died of heart failure after four policemen burst into her home during a raid. Again the local community took to the streets, and 500 police were brought in to the area to stop the uprising. By midnight 58 policemen and 24 other people had been taken to hospital, and one policeman was killed.</a:t>
            </a:r>
          </a:p>
          <a:p>
            <a:endParaRPr lang="en-GB" sz="1100" dirty="0"/>
          </a:p>
          <a:p>
            <a:r>
              <a:rPr lang="en-GB" sz="1100" dirty="0"/>
              <a:t>Many of the themes of these uprisings can also be seen in the events that shook the country in 2011. Violence erupted on the streets of the capital and other major cities across England after the shooting of Mark Duggan, a 29 year old Black man, by a police officer in Tottenham. There was widespread damage to buildings and looting. 185 police officers were injured, and over 2000 people arrested. The 2013 inquest into Duggan’s death ruled his shooting as lawful, due to the fact he was in possession of a firearm at the time. However, the events surrounding his shooting remain a source of contention.</a:t>
            </a:r>
          </a:p>
        </p:txBody>
      </p:sp>
      <p:sp>
        <p:nvSpPr>
          <p:cNvPr id="6" name="Rectangle 5">
            <a:extLst>
              <a:ext uri="{FF2B5EF4-FFF2-40B4-BE49-F238E27FC236}">
                <a16:creationId xmlns:a16="http://schemas.microsoft.com/office/drawing/2014/main" id="{C9487D10-D7B9-4320-8551-E4B97954693E}"/>
              </a:ext>
            </a:extLst>
          </p:cNvPr>
          <p:cNvSpPr/>
          <p:nvPr/>
        </p:nvSpPr>
        <p:spPr>
          <a:xfrm>
            <a:off x="8164034" y="88954"/>
            <a:ext cx="3914773" cy="6694140"/>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Cultural Impact</a:t>
            </a:r>
          </a:p>
          <a:p>
            <a:r>
              <a:rPr lang="en-GB" sz="1100" dirty="0"/>
              <a:t>From the start the reaction to the uprisings in mainstream British culture was largely critical. The major newspapers at the time largely took the side of the police and the government, and framed the 1981 Brixton Uprising as a riot. </a:t>
            </a:r>
            <a:r>
              <a:rPr lang="en-GB" sz="1100" i="1" dirty="0"/>
              <a:t>The Daily Express </a:t>
            </a:r>
            <a:r>
              <a:rPr lang="en-GB" sz="1100" dirty="0"/>
              <a:t>described the events as ‘mob violence’, whilst </a:t>
            </a:r>
            <a:r>
              <a:rPr lang="en-GB" sz="1100" i="1" dirty="0"/>
              <a:t>The Sun </a:t>
            </a:r>
            <a:r>
              <a:rPr lang="en-GB" sz="1100" dirty="0"/>
              <a:t>ran with the sub-heading ‘Fury in the ghetto’. There was  major focus on injured policemen, but very little coverage of the causes of what had taken place. The newspaper coverage of the Brixton Uprising in 1985 followed a similar pattern, with few serious attempts to analyse the causes. The newspaper reporting in the 1980s had created the image of those involved in the uprisings as rioters.</a:t>
            </a:r>
          </a:p>
          <a:p>
            <a:endParaRPr lang="en-GB" sz="1100" dirty="0"/>
          </a:p>
          <a:p>
            <a:r>
              <a:rPr lang="en-GB" sz="1100" dirty="0"/>
              <a:t>However, the Black community never accepted this framing of the events as rioting. This can be seen in the lyrics of renowned Brixton dub poet Linton Kwesi Johnson’s depiction of the events as a ‘great </a:t>
            </a:r>
            <a:r>
              <a:rPr lang="en-GB" sz="1100" dirty="0" err="1"/>
              <a:t>insoreckshan</a:t>
            </a:r>
            <a:r>
              <a:rPr lang="en-GB" sz="1100" dirty="0"/>
              <a:t>’ (great insurrection, meaning uprising or  rebellion) in a poem first performed in 1983. Another Black artist who drew attention to the 1981 Uprising was the musician Eddy Grant, whose 1983 hit </a:t>
            </a:r>
            <a:r>
              <a:rPr lang="en-GB" sz="1100" i="1" dirty="0"/>
              <a:t>Electric Avenue</a:t>
            </a:r>
            <a:r>
              <a:rPr lang="en-GB" sz="1100" dirty="0"/>
              <a:t> about life in Brixton opened with the words ‘in the street there is violence’ and focused on the poverty in the area. </a:t>
            </a:r>
            <a:r>
              <a:rPr lang="en-GB" sz="1100" dirty="0">
                <a:solidFill>
                  <a:schemeClr val="tx1"/>
                </a:solidFill>
              </a:rPr>
              <a:t>The uprisings had also drawn attention to Brixton from the Black community across the world. It was no coincidence that Nelson Mandela chose to visit Brixton in 1996, where a crowd of over 12,000 greeted him.</a:t>
            </a:r>
          </a:p>
          <a:p>
            <a:endParaRPr lang="en-GB" sz="1100" b="1" dirty="0">
              <a:solidFill>
                <a:srgbClr val="FF0000"/>
              </a:solidFill>
            </a:endParaRPr>
          </a:p>
          <a:p>
            <a:r>
              <a:rPr lang="en-GB" sz="1100" dirty="0">
                <a:solidFill>
                  <a:schemeClr val="tx1"/>
                </a:solidFill>
              </a:rPr>
              <a:t>However, outside of the Black community there were very few  attempts to keep the memory of the uprisings alive. Alex </a:t>
            </a:r>
            <a:r>
              <a:rPr lang="en-GB" sz="1100" dirty="0" err="1">
                <a:solidFill>
                  <a:schemeClr val="tx1"/>
                </a:solidFill>
              </a:rPr>
              <a:t>Wheatle’s</a:t>
            </a:r>
            <a:r>
              <a:rPr lang="en-GB" sz="1100" dirty="0">
                <a:solidFill>
                  <a:schemeClr val="tx1"/>
                </a:solidFill>
              </a:rPr>
              <a:t> 2001 novel </a:t>
            </a:r>
            <a:r>
              <a:rPr lang="en-GB" sz="1100" i="1" dirty="0">
                <a:solidFill>
                  <a:schemeClr val="tx1"/>
                </a:solidFill>
              </a:rPr>
              <a:t>East of Acre </a:t>
            </a:r>
            <a:r>
              <a:rPr lang="en-GB" sz="1100" dirty="0">
                <a:solidFill>
                  <a:schemeClr val="tx1"/>
                </a:solidFill>
              </a:rPr>
              <a:t>Lane did have mainstream success, but there have been very few novels by British authors depicting the events of 1981.  In 2012 the BBC broadcast Rex </a:t>
            </a:r>
            <a:r>
              <a:rPr lang="en-GB" sz="1100" dirty="0" err="1">
                <a:solidFill>
                  <a:schemeClr val="tx1"/>
                </a:solidFill>
              </a:rPr>
              <a:t>Obano’s</a:t>
            </a:r>
            <a:r>
              <a:rPr lang="en-GB" sz="1100" dirty="0">
                <a:solidFill>
                  <a:schemeClr val="tx1"/>
                </a:solidFill>
              </a:rPr>
              <a:t> radio drama </a:t>
            </a:r>
            <a:r>
              <a:rPr lang="en-GB" sz="1100" i="1" dirty="0">
                <a:solidFill>
                  <a:schemeClr val="tx1"/>
                </a:solidFill>
              </a:rPr>
              <a:t>Lover’s Rock</a:t>
            </a:r>
            <a:r>
              <a:rPr lang="en-GB" sz="1100" dirty="0">
                <a:solidFill>
                  <a:schemeClr val="tx1"/>
                </a:solidFill>
              </a:rPr>
              <a:t>, which focused on the events leading up to the Brixton uprisings. However, beyond this there were no major television drama, theatre productions or musical or art projects centred on the uprisings. It was only in 2021 that changed with Steve McQueen’s </a:t>
            </a:r>
            <a:r>
              <a:rPr lang="en-GB" sz="1100" i="1" dirty="0">
                <a:solidFill>
                  <a:schemeClr val="tx1"/>
                </a:solidFill>
              </a:rPr>
              <a:t>Small Axe </a:t>
            </a:r>
            <a:r>
              <a:rPr lang="en-GB" sz="1100" dirty="0">
                <a:solidFill>
                  <a:schemeClr val="tx1"/>
                </a:solidFill>
              </a:rPr>
              <a:t>series, and accompanying documentary </a:t>
            </a:r>
            <a:r>
              <a:rPr lang="en-GB" sz="1100" i="1" dirty="0">
                <a:solidFill>
                  <a:schemeClr val="tx1"/>
                </a:solidFill>
              </a:rPr>
              <a:t>Uprising</a:t>
            </a:r>
            <a:r>
              <a:rPr lang="en-GB" sz="1100" dirty="0">
                <a:solidFill>
                  <a:schemeClr val="tx1"/>
                </a:solidFill>
              </a:rPr>
              <a:t>. This brought much wider attention to the story of the uprisings, both in Britain and internationally.</a:t>
            </a:r>
          </a:p>
        </p:txBody>
      </p:sp>
      <p:pic>
        <p:nvPicPr>
          <p:cNvPr id="1026" name="Picture 2" descr="See the source image">
            <a:extLst>
              <a:ext uri="{FF2B5EF4-FFF2-40B4-BE49-F238E27FC236}">
                <a16:creationId xmlns:a16="http://schemas.microsoft.com/office/drawing/2014/main" id="{BDB2E29E-10F4-453B-B899-AF291B144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374" y="5984779"/>
            <a:ext cx="1044698" cy="802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8B4D5749-1B58-4695-A33A-0E3C6A1792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80" r="12051"/>
          <a:stretch/>
        </p:blipFill>
        <p:spPr bwMode="auto">
          <a:xfrm>
            <a:off x="5305796" y="5976523"/>
            <a:ext cx="899512" cy="8024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34BFA88C-99F2-4996-8C9E-DA178EBA0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354" y="5984778"/>
            <a:ext cx="1058956" cy="7942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745292-0A20-4330-BF4C-15981DB69B37}"/>
              </a:ext>
            </a:extLst>
          </p:cNvPr>
          <p:cNvSpPr txBox="1"/>
          <p:nvPr/>
        </p:nvSpPr>
        <p:spPr>
          <a:xfrm>
            <a:off x="6205308" y="5975901"/>
            <a:ext cx="814046" cy="830997"/>
          </a:xfrm>
          <a:prstGeom prst="rect">
            <a:avLst/>
          </a:prstGeom>
          <a:noFill/>
        </p:spPr>
        <p:txBody>
          <a:bodyPr wrap="square" rtlCol="0">
            <a:spAutoFit/>
          </a:bodyPr>
          <a:lstStyle/>
          <a:p>
            <a:r>
              <a:rPr lang="en-GB" sz="800" b="1" dirty="0"/>
              <a:t>Left</a:t>
            </a:r>
            <a:r>
              <a:rPr lang="en-GB" sz="800" dirty="0"/>
              <a:t>: Brixton in 1985, and Cherry </a:t>
            </a:r>
            <a:r>
              <a:rPr lang="en-GB" sz="800" dirty="0" err="1"/>
              <a:t>Groce</a:t>
            </a:r>
            <a:endParaRPr lang="en-GB" sz="800" dirty="0"/>
          </a:p>
          <a:p>
            <a:endParaRPr lang="en-GB" sz="800" dirty="0"/>
          </a:p>
          <a:p>
            <a:r>
              <a:rPr lang="en-GB" sz="800" b="1" dirty="0"/>
              <a:t>Right</a:t>
            </a:r>
            <a:r>
              <a:rPr lang="en-GB" sz="800" dirty="0"/>
              <a:t>: London in 2011</a:t>
            </a:r>
          </a:p>
        </p:txBody>
      </p:sp>
    </p:spTree>
    <p:extLst>
      <p:ext uri="{BB962C8B-B14F-4D97-AF65-F5344CB8AC3E}">
        <p14:creationId xmlns:p14="http://schemas.microsoft.com/office/powerpoint/2010/main" val="351168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icture containing text, newspaper&#10;&#10;Description automatically generated">
            <a:extLst>
              <a:ext uri="{FF2B5EF4-FFF2-40B4-BE49-F238E27FC236}">
                <a16:creationId xmlns:a16="http://schemas.microsoft.com/office/drawing/2014/main" id="{847C545D-2616-4B6E-84B4-7FADB9ADC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0" y="434981"/>
            <a:ext cx="4367761" cy="5796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icture containing text, newspaper, old&#10;&#10;Description automatically generated">
            <a:extLst>
              <a:ext uri="{FF2B5EF4-FFF2-40B4-BE49-F238E27FC236}">
                <a16:creationId xmlns:a16="http://schemas.microsoft.com/office/drawing/2014/main" id="{0C814514-F140-4909-B0B0-ED81634DC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695" y="434981"/>
            <a:ext cx="4258563" cy="5621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D0439D4-470C-40A0-821E-C17FCBF4D011}"/>
              </a:ext>
            </a:extLst>
          </p:cNvPr>
          <p:cNvSpPr/>
          <p:nvPr/>
        </p:nvSpPr>
        <p:spPr>
          <a:xfrm>
            <a:off x="10022648" y="513384"/>
            <a:ext cx="1841268" cy="1200329"/>
          </a:xfrm>
          <a:prstGeom prst="rect">
            <a:avLst/>
          </a:prstGeom>
        </p:spPr>
        <p:txBody>
          <a:bodyPr wrap="square">
            <a:spAutoFit/>
          </a:bodyPr>
          <a:lstStyle/>
          <a:p>
            <a:r>
              <a:rPr lang="en-GB" dirty="0">
                <a:hlinkClick r:id="rId4"/>
              </a:rPr>
              <a:t>Linton Kwesi Johnson, </a:t>
            </a:r>
            <a:r>
              <a:rPr lang="en-GB" i="1" dirty="0">
                <a:hlinkClick r:id="rId4"/>
              </a:rPr>
              <a:t>Di Great </a:t>
            </a:r>
            <a:r>
              <a:rPr lang="en-GB" i="1" dirty="0" err="1">
                <a:hlinkClick r:id="rId4"/>
              </a:rPr>
              <a:t>Insohreckshan</a:t>
            </a:r>
            <a:r>
              <a:rPr lang="en-GB" i="1" dirty="0">
                <a:hlinkClick r:id="rId4"/>
              </a:rPr>
              <a:t>, </a:t>
            </a:r>
            <a:r>
              <a:rPr lang="en-GB" dirty="0">
                <a:hlinkClick r:id="rId4"/>
              </a:rPr>
              <a:t>YouTube</a:t>
            </a:r>
            <a:endParaRPr lang="en-GB" dirty="0"/>
          </a:p>
        </p:txBody>
      </p:sp>
      <p:sp>
        <p:nvSpPr>
          <p:cNvPr id="3" name="Rectangle 2">
            <a:extLst>
              <a:ext uri="{FF2B5EF4-FFF2-40B4-BE49-F238E27FC236}">
                <a16:creationId xmlns:a16="http://schemas.microsoft.com/office/drawing/2014/main" id="{BD2F2AD6-361A-4001-815C-B19EE279DE2C}"/>
              </a:ext>
            </a:extLst>
          </p:cNvPr>
          <p:cNvSpPr/>
          <p:nvPr/>
        </p:nvSpPr>
        <p:spPr>
          <a:xfrm>
            <a:off x="10022648" y="2262284"/>
            <a:ext cx="1737230" cy="923330"/>
          </a:xfrm>
          <a:prstGeom prst="rect">
            <a:avLst/>
          </a:prstGeom>
        </p:spPr>
        <p:txBody>
          <a:bodyPr wrap="square">
            <a:spAutoFit/>
          </a:bodyPr>
          <a:lstStyle/>
          <a:p>
            <a:r>
              <a:rPr lang="en-GB" dirty="0">
                <a:hlinkClick r:id="rId5"/>
              </a:rPr>
              <a:t>Eddy Grant, </a:t>
            </a:r>
            <a:r>
              <a:rPr lang="en-GB" i="1" dirty="0">
                <a:hlinkClick r:id="rId5"/>
              </a:rPr>
              <a:t>Electric Avenue,</a:t>
            </a:r>
            <a:r>
              <a:rPr lang="en-GB" dirty="0">
                <a:hlinkClick r:id="rId5"/>
              </a:rPr>
              <a:t> YouTube</a:t>
            </a:r>
            <a:endParaRPr lang="en-GB" dirty="0"/>
          </a:p>
        </p:txBody>
      </p:sp>
    </p:spTree>
    <p:extLst>
      <p:ext uri="{BB962C8B-B14F-4D97-AF65-F5344CB8AC3E}">
        <p14:creationId xmlns:p14="http://schemas.microsoft.com/office/powerpoint/2010/main" val="191639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96136E85-C442-41E7-9068-66D3230CB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57" y="1053056"/>
            <a:ext cx="7242923" cy="44160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a:extLst>
              <a:ext uri="{FF2B5EF4-FFF2-40B4-BE49-F238E27FC236}">
                <a16:creationId xmlns:a16="http://schemas.microsoft.com/office/drawing/2014/main" id="{985A2009-091E-4D0B-8300-DCEF72F73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501" y="1053056"/>
            <a:ext cx="3088257" cy="445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77564" y="160339"/>
            <a:ext cx="1201465" cy="83099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defRPr/>
            </a:pPr>
            <a:fld id="{0CD78822-7D1A-452A-B38C-2F1981E6BB51}" type="datetime2">
              <a:rPr lang="en-GB" sz="1600" b="1">
                <a:solidFill>
                  <a:prstClr val="black"/>
                </a:solidFill>
              </a:rPr>
              <a:pPr algn="ctr" defTabSz="457200">
                <a:defRPr/>
              </a:pPr>
              <a:t>Tuesday, 09 January 2024</a:t>
            </a:fld>
            <a:endParaRPr lang="en-GB" sz="4000" b="1" dirty="0">
              <a:solidFill>
                <a:prstClr val="black"/>
              </a:solidFill>
            </a:endParaRPr>
          </a:p>
        </p:txBody>
      </p:sp>
      <p:sp>
        <p:nvSpPr>
          <p:cNvPr id="1040" name="AutoShape 28" descr="data:image/jpeg;base64,/9j/4AAQSkZJRgABAQAAAQABAAD/2wCEAAkGBhQSEBUUEhQVFRQWGBgWFxUWFxQYGBgXGhQYFhgUFBcXHCYeGBwjGhUWHy8gIycpLCwsFR4xNTAqNSYrLCkBCQoKDgwOGg8PGiwiHSQtLzQ1LCwsLSwsLCwqLCksLCwsKSkpLCwsLCw1LCwsKSwpLCwpKSwpLCwpLCwsLCwsLP/AABEIAMgAyAMBIgACEQEDEQH/xAAbAAACAwEBAQAAAAAAAAAAAAAABQMEBgECB//EAEcQAAEDAQUDCQMHCgUFAAAAAAEAAgMRBAUSITFBUWEGEyJScYGRobEUMtEjQmJygpPBFRYkM0NTVJLS8DSDorLCNWNz4eL/xAAaAQEAAgMBAAAAAAAAAAAAAAAAAgMBBAUG/8QALxEAAgIBAgQEBQQDAQAAAAAAAAECAxESIQQxQVETImGBMnGRscEzodHwBSPhYv/aAAwDAQACEQMRAD8A+4oQhACEIQAhC8ufRAekKlaLya3UhUHco211QDsleecG9Z608ohTJVGWyeTONjiN+gQGuDgurKi9JYiOdY5o3nRPLDeIeNUBeQuArqAEIQgBCEIAQhCAEIQgBCEIAQhCAEIQgBcLl5kfQJBeV80yBQDK3XkGJFaL8c6oaCewE+iiisEszxia5oOpIIo3aRxU1q5Sss7jFDGCG5E1pnt7e1VzsjWsyZVbbCpZm8FexwOneQ44Wtzedw3Z7VaitlhBw4QfpEOI7cS5el8CaxOewYSXBrxtBy27clkcS0+I4twa0bmhxPHOtpQ3RtLTyfhY7na0hAq5utd2E7uCWWjljIT8kGsbsFKmmzh3KC021xsEba5F5H2W1I/BJKqjiOKlso7bZNbi+NntGG22TcXHfYtAMcwbip3OG3Lh+KqSQGzT0HuOzb+I7kjuJx9oip1qd1M1q+VH7IbS40/lW5wlsrIebmjf4G6VteZc0OLLJibVTJddElWBMMS2zeOoXKoqgOoXKoqgOoXKoqgOoQhACEIQAhCEALy40C9KG1HolAJ73vOlQDTiqd02f353tOGNvRB2nMl2fgpI4Q+SIOAze8njh0CrXhyqc2Z8ZYDECWEfOpoSPgqrbFWtym66NSzJ4IIeWkmOrmtwbQNQOBrnRKr4s5ZM+oycS5p3hxrUeKuy8lZS4c3R0bs2uqMgesE5va8LKxgjkaJXMAAAFSKCmZ2LmyjOyL8V4x3OPKE7INXPGHtkXcmbs56GZpya4tAP0gCa91Qqf5qWjHhwCnWqMPbv7lIeVb2tDYWMjaNABVQP5S2g/tD3BvwVblRpUX0ISnw2mKlltdh7fNwUsjWsqXRmumbq1xd+dVjarR3Lfc8k7GF+IE51A0Aqfw8VonGzmYxlrOdpizaM+/erpVQ4jEoPHQulRDikpweOm4j5IXQcXPPFAB0K8dXfh3lF83sHSFzf2bXNaMs3HKp3f/K0tutRijLg3EBmRUCgA1z1UVgkEsYfzTRi6QHRNa7Tlkt6qEaloXM6dMI0rw1zMrYr7LG0Vr84ynFgtwfK9nMtbgIDjVu0VFMs1NaLaBJzcbA59KnQBo3uNPJW61gtVkWsiL84nbivTb+edGk9xTt14mMgStDQTQPBq2p2OqAQvV63iYWYwzE0a0IFO7asOaW48SKTb6CUX1J1HeBXoXvL1H+B+C0VllLmAkUJ2A180WqRwbVjcR3E4fOhUs7ZJZWMmf8AyrL+7f4FSwX04EBzXN7QQmN1298rcRZgadOkCT3AKLlDNSMDaXAjuNUTT3QjJSWUMbPNiFVKqN1g4AryyZBCEIAQhCAFHO2rSpFWts+FpQGfncBUVo9jucYdmlHBSOuqC0s599WdehoDTUn4qvDY+fmodNXHc2uQ7SqPKa+MbuZjyjZkabSNnYFrcRKEYedZNTjLK4QzNZ9Dl78pC4c3D0IwKVGRIGXcKJVZ7BJJ7jHOHAZeOigUkloe7Vzj3mncNAuNO3W8yPPSudks2F783bR+6Pi34qGS5526xP8ACvooYrU9vuvc3scU6ujlLOZGsykxEChyNNpqNw3rMI0yeN19CyuNFjxun7fwT8jrFQySvFMIwiopxcc+4JJbrwL53Sg0OKreFPd8vxWk5V3yGt5lh6R97g3d2n0WQVt8lWlVF8ufzLeKkqkqYdOvqfQbVaOcsTnj50RPi1R3Pa3CzxgRPPRGYw0OXEqvYTW7TX92/wBSmNxf4aL6gXTg9Uk/Q68G5TT/APIvuaX9ItTiCKFpINKjonWil5LNxRuld70ri49mgHcF4u5lbTam78P+0qTks6kJjPvRuc0+NQe8FRr5r3IVLzRT5b/cYXhZRJG5p0II79hS27SZ7Fhdm7C5h7RUA+ibWqYMY5x0AJ8Al3JmAts7SfnVd4mqtkszx6F81mzHdMjuu8KWLGdWNINd7ch+CsPvCtl50almX1jkB/MUphbSWSzbHSh/2CMZ8x5rt3mhFmPzZq/YHTB8aBUxtey9vc142tYj7e5oLFBgja0bAB4BJL0kx2imxtB36laGuSzdh6Tw7rF7vF1B5NW2lhYN9LCwaGyso0KZeWDJelkyCEIQAhCEBwlIL2tNTTYMzx3DvNE5tclGlI7JFzkjAd5kd2A0YEBHelo9ms1P2spzO6up7h5rHAJvyotvOWhw2M6I7dvn6JQuFxduufyPNcdd4lvoixHZ2UBfIBXY1pce/QDzVmCxQOy58t+tGQO81S6o4JxdlwF7eclPNxDOpyJ7Nw4qqtanhRyVVLW8KOSweR7yKxyRvB25j0qvT5o7E0tjOOc5OfsbwHw8VFbuUAazmrK3m4+to476bu3UpGrJzrr/AE1v3/gutsqqf+pebv2+R17ySSTUnUnU8SuAbkJ7yWujnJA8joMNe12zw/BUVwdktJq1Vu2aj3NH+Tn+ytibhBw4STXaMyKcVYuyzPjiax2ElooCK55baqG9L2MAxOjLmZCoI28FJFb5HNBEJoRUdNu1d5aIvHVI9MtCnhc0v2ILBdsjJpJHFlJKVAxZUBHRr2qa0Xc4Sc5EQHHJzT7rqaHLQjeo5b7EbgJY3sBNA40LfFpy70wnkIbVoxHYKgeaklF7IzFQw0ugvmsUkxAlwtjGrWkkupoHGgoOATRjaCiU2K/HSvc1sRqw0dVzd5GW/RX7Xb2RNLnmgH90G9Iyi1qTMwlBpyT9yD8nD2jnfoYaba1rXwyQy7ALQZd7MNONdfABQw3hLJmyGjdhkdhJ+yAaItd6yRNLnwkgbWODh31ANONFHyYyRzXjONs59y9bH0jedzSfJJbmb0hwa0eVfxTG1T47K51KVZXxFVUu4Uk7mHxYFcnk2E8rKHYXUIWQCEIQAhCEAsvqWjeKr2GjBM/YwBg7GNz81Je3vMH0m+oVac0sMzusXnxdRRm8RbIWS0wb9DEueXEk6nM9pzU0NrLRRrWV6xaCf9VQq6u3ZZQ8lz/1cYxP47mDiSvOx1SltzPKQ1Oe3Md3Vb8MLpbSGFpyYMDQ5x4cKpLed8PndVxo0e6waD4lRW+3OlfiOQ0a0aNGxo3fiq4Vltza0J7fcuuvcloi9vuAQpbPZnSOwsaXHcPUnYtRdXJACjpsz1Rp371Cqidr2RCjh7Ln5UKLluB05qatj2u38G/Fbqz2ZrGhrRRoFAFKyMAUAoBuXSF26OHjUtuZ6HhuGjQtufcQ8sj+jdrmq1ZLRKI2gRA0aP2muX1VU5Zn9G+2PQpzZPcb9UeiJPxX8kYSzdLfojO31I+QtZO3mYqgl46ee6o93tIWjgAwjCaigp2LtoY0tIcBhpnXSiQ8kZDhkaKlgd0Dwz08vFPgsw98hf67cPfV+DnJ0/pFp+t/ycvDW+0W52LNkOg2VG2nb6L3yfH6Tafrf8nLll+Rt0jXZCXNp3mtaV8QqOcY55ajXj8EU+Wrf9zR0Xl4B1XarO8q7KGMEjS5ri4A0c6hBB2VW3OWmOTetnoi5YyPJ4QYnNGmEgDuySWxTUkbxY3xAwn0Ti77G1jRSuYFSSTU04pNeNnLHEDfijO+vvM7VJciyO63NG05Lqz1nv8AoKOyPFTt5QBSMjpCoWa9Gu2q811UB1CEIBTef6xn1m+qpW//AKcabv8Amrt7ZOYdzmnzCrTR1sUrerjHg6qrs3g/kVXLNcl6MwxV60zBsLI2nXpvp1jkG9w9VRXWsqQAKkmlN52BeeTa5HlItrOOp2i0F08kXP6UvQb1fnHt6qbXHydbEA+ShkPg2uwceKemtMtdi6NHBr4rPodjh/8AHr4rfoV7HYGRNwsaAPXtO1WUqsF5SPlexzWAR0xEOcdRUYaj1RZ7bLMHOjwNYCQ0uBJdTInIigW/GUUsI6UZxxiP9wNqrjill23k+SR7HsDSwN21rWuYy0oFHftsliAewtwVAdVpJaD87XPsWfESjqM+KtOroF93ZJO3ACwNqCK1rl5KxHHOGgfJZAD5+xWA8mOocMxk6mWmtFUuh8rm45HAg1oA2mVcnE12604qOIqWe5HTHVlZyzxPdksuUktGbWRile1xqfRWorIIo8MTRloCSB2k0KqxWt8z3c2cMbCW46AlzhrhrkAN+1dktb4XtEhxRuNA+lC0nQOGme9FpW/7haV5v3ILBds0cr5PkzzhqRV2WezLPVMLwu5kzaO1GbXDItO8HYq1+WuSOMPYRSoBBbXU0rWqtvjkwANe3HvLcj3VWIxjFOBiMYLMMZ/6V4WzsFDglGx1Sx3eKEHyUVsu2SeglLWsBrhaSSTxcQMl7sb5jAXOc0OIqKNyFN9Tnoortlmlia/G0F2zBWmdOsjw9nncw9MsReXlZG8baCm5eZoWvFHCoVK7rwLnPjeAHspWmhB0cK5qKK0Pme/C7Axji3IAuc4anPIBT1roWeIsbfQkdcjCa1d4hSC6I6Uoe2qqNtUrJwyQhzMLnBwFCaUyOwU4IslofOwyMkAOxoAIH0XVzJ7KJ4i5BXJ7dewWu7g3OuXWAzbxPWCmu+1mpa7Uf3UKW67cJ4qkUObXDiMiEvkjwGvUdhPFpzb4KSllZRbFqSyh+hRwPq0LikClfMdWHsVe7nY+dbscA8djm0PmEytjKtSS75ML2HZV0R7+kz1osPfYYyjGSRlpIOwkeGS0vI66gSZnDTJnbtd+CXcp7HzdocdjukPxHitOZPZrCN7WD+Y/+yuRw9WLJOXQ4PDUqNsnLlEV3vfGO1RxtPQZI2v0nYvQadq1oC+WxTFrg7aCHeBqvqEb6gEaEV8c1tcLd4jk2bnA3O1zk+4nuxlbRahxaP8ASfioLntog+Qm6JBOBx91wJqADvCsXV/irV2s/wBpTK02NkjcL2gg7/wVsItrK57l8ItpSjzTf3PbIm4sQ1IArvAqR6lFpgD2FrhUEUPekt2YoLRzBJcxzcbKmpG9tfFPqq2D1LcuhJTTyvmZm7ZnUNlNatdTF/2tSa+X2k8vCTm4HkZYWGncMkvso/T5f/G31TG84ccMjRqWkeSrhtB+5VWmoP0yvoV7ggw2ePi0E9pzUl9WcPs8gPVJHaMx6KPk/Nis8fBtD2jIjyUt8TBsEhPVPnkPVSX6fsTWPC9hRb58d3scdTzde5wC0TRks7bocF3NB1AZX+YFaJmgUa/i9l+SNXxb9l+SpYh8gPqn1KV3FecbLM0OdSgNcj1jwTWwD5EfaHmVR5PRB1ka05g4gfEhN9Ucdn+A86o47P8AB7uyMvmkmIo1wDWg5EgauI4qsXOskjyWl0MhLqjMscdajcp+TspDXQu96JxHa05tP97k3yI3rEY6opp7/nqYhDVBNPD/AD1ILPPHKA5hDhsIoe3sVC2SMszMMTKvkJwsG0nUngFXtdmFntEb4+i2RwY9uw10IG+qtzx1tkZpkI3Z7AcQWXJ4ffl9Q5OSaxh5x9SS4rvMUVHGriS53aVWvT3pfqsPeHJy1IrdLiLyPnOawdgzJVyiorCNiEVFaUNrAegELtiZRoQpEiWRtQs3a4KPc3TGMuDhm0rTpZe1ixN4owhZfEHtNmDgOmwkEbdzh5VXnltaKRRs3ur3NHxIXq77WWvB6xDJB9KmTh4eaXct5PlmDcz1J+AWlxKUa5S7nP42KhXOS64M/wA2cJcBkDTvIrTwW05KXtji5s+/HkN5bsPbsWUsYxRTN3Bjx9kkO8iPBV4J3McHNNHDQj+81zarvBkn0ZyeHtdElJcmtzb2OGQSzkxuAkpQ9HKjSM8+yilu+2StjAlhfiAAq2jq5bRWoKX3Zy0aQBMC09YZjtI1Ca21vPxgwygUNQWnI8CRoutW4y3hI7VEoTWYS7niyWZ75+ee3CA3Cxp1oTUl1NvBNl8/vS87XDUAuc4HNpeW5dYGhqoIL8vAjKIn/Pb/AEq+MdJsxjpNhBZJBanSYRhc0N97MUOumabL59+V7x/cn75n9K9uvi37IX980fwSMVERgo/3uattifFI50YDmPNXMrQh3WadM9oXZrI+ZzcYwxtOLDUEuI0xUyAG7sWR/LV4/uHffR/0oN+Xh+4d99F/So6Fy6GPDXLobe8bEJYnRnIEa7tx8VXhknDQ0xtLhljxdE8SNR2LIfl68f4d330X9KPy9eH8O776L+lZcVnJlwWc8jcshLYsIzcBtyqdpO6pqq1x2J8UeB9MiaEGtamu4Uosh+X7w/h3/fQ/Behyht/8PJ97D8E0rORoWU+xqZLA8WrnW0wluF4JNTxHYvNninic/otewuc5oxUIqa6kUKzg5RW7+Gk+8gXo8pLZ/DS/eQKOhZ2MeElyZoxZJJZWvkAaxhq1gNSXdZx4bldex/OA4gI6GraZ4thqsa7lLbf4WX72BeYrxtkjgHwNa3bjmMh/lY0DzUlFIkoJdTWW28KgtjNSdXbGjt3pfZosbwB7jNOJOrl6s1ke8AOoG9VooO9ObPZQ0ZKRN9kSxtoFxe0LJgFHOOiVIvEoyQGZcaO/zmehS7loP0kbsDf9zkwtRwudwex3gafiq/LmDpxv2EFvgaj1Wnxf6TNH/Ipul49BbdtlaJGuZLG5ujmuJYS0ijgQ7goL2u0wvpqw5sdsI3doVaz2MyDolpPUJzPFoORTm58bh7NMx5jdk0lrqsO8GmQ9FzYpTWnG/Q5EYxsjoxjt13EKt2C3PhdiYaHaNh4EbV6vS6nwPwu0OjthH97FVC1/NCXqjV81U+zNvaA21WcSMHTFSBxGrCo7qDK5AYSA4cN48aqlyKtHTkZsIDgOIND5EKxZhgmc0aCRwHYQHLv0WeJBSPUcNb4takzQiyN3I9kbuUsZyXpXl5D7I3cueyN3KdCAg9kbuR7I3cp0ICD2Nu5HsbdynQgIPY27lz2Nu5WEICD2Nu5DbI3cp0IDy1gC9IQgBCEIAXHBdQgM3ekHTI6wI/Eea83xDz9iDh7zMz3ZOHgmF8WckVGozCo3ZbAx1Hfq5PAPpmD2qE4ak4kLa1ZBxfUxBVqC8ZWZNkeOFXehV7lDcZheS0fJk5Hd9E7uCpsvZ+QeGyADSRoOW4HWneuA4uuWmTweY0yqk4yeGObntJtTHWeU4jTEx594b6+I8UhnjLHFrhmDQ9qdXPf1JWBsUbA4hpLQa0Pbxoucp7ATa6MFS8A0G/MK6yKnWpZy0bF0FZUpJ5a2fy6E3ImImZ7tgbTvJ+AVxkmKd5Ghky+yKH1UsMYsdmw6yv8AU5eAUdy2bp76ep1XT4atwrSfM7PCVOqpRfM0sOgXtcaMl1bJsghCEAIQhACEIQAhCEAIQhACEIQAhCEAIQhAeJI6hZ+3WXBWoxMd7w2ji07CtGopoQ4UKAz0F5YG4ZPlYTkHbQNzhvUD+Ttmlzikw/Ry9HaKxenJtrwcte0eYoVmLZyUnH6qeVn8r/HGK+aqsqhZtJZKrKYWfEjQ2bkpHG4OfN7pBHujQ1zzKnvjlbBDmHNxaYiQBwz1PYFjxyRtTzSS1Slu5rY2eYqU5ufkFFG4Owlz+u8l7u4u07krphWsRRiumFaxBFmyOMxElS57h7xBAaDsaCNVortsWAKSyWAMCtgK0uOoQhACEIQAhCEAIQhACEIQAhCEAIQhACEIQAhCEAIQhAcovJhB2LiEACAbl7DUIQHUIQgBCEIAQhCAEIQgBCEIAQhCAEIQgBCEIAQhCA//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1" name="AutoShape 30" descr="data:image/jpeg;base64,/9j/4AAQSkZJRgABAQAAAQABAAD/2wCEAAkGBhQQERQSEhQWFRQSFRcUFBQYFxUYFBYWFRYYGRgVGBgYGyYfFxwjGRcVIC8gIycpLi0sFyAxNTAqNSYrLCkBCQoKDgwOGg8PGiwjHiQtLC4qKi8tLCwqLzQsLCwpLCwtLCwsLCwsLCosLCwsLy8pKS0sLCwsLCwsLCwsLSksLP/AABEIAMEBBQMBIgACEQEDEQH/xAAcAAEAAgIDAQAAAAAAAAAAAAAABQcEBgECAwj/xABBEAACAQIEAwYEBAMGBAcAAAABAgADEQQSITEFQVEGBxMiYXEygZGhI0JSsRTB8DNicoLR4QhDU5IVVGNzorLC/8QAGgEBAAMBAQEAAAAAAAAAAAAAAAECAwQFBv/EACgRAQACAgICAQIGAwAAAAAAAAABAgMRITEEEkETYSIyUXGBkaGxwf/aAAwDAQACEQMRAD8AvGIiAiIgIiICIiAiIgIiICIiAiIgIiICIiAiIgIiICIiAiIgQXbTHYijhHbBhDXuoQPtqdbX0vluRfTSV93d942OrcSOBx2U5kZhZFVkZBm3Q2YEX36Cbr3i4hEwgzsFvUWwvZm3zKmoN8t9theVt2S4jTwPEUxOLQUv4kGlSLN5kBNs7lvyaWzE8/e2XtPvr4axWPTfyvKJwrXnM1ZEREBERAREQEREBERAREQEREBERAREQEREBERAREQEREBERAREQKu7xeJUlx4qYgZqXD8E9XJexqVcU/hIg6Hy7+55SiON8cqYqq1Wq13bl+VVGyKOSgaWm699/Fc/FKyIfLTp0Uccs6qzfYVPvK1fa53Y3gfT3cfiatThFI1iTZ6i0id/CU2UX5gHMB6Cb/NB7lO0CYrhdJFGVsL+BUW/Mah/Zgb+4PSb9AREQEREBERAREQEREBERAREQEREBERAREQEREBERAREQEREBIPtj2to8MwzYiuTYHKiD4qjkGyD6HU7AGZ/GeMUsJRevXcJTpjMzH6ADqSSABzJnyn297fVuLYjxKl1pISKNEG601PP1Y8z+wgRvG+NHG4mtWZcrV6rVCoJIXMb2udTaRtdtbDYTcV4XSp8NDth38Wp5hUJOcgjysoA0Qm+nMC99raUd5ETta1dPoDuL4C+DNRmLZcXTpOotZdFLgjro5102Pra4ZqPdQan/hGD8ZSrClYX3NMMfDb2KZSJt0QiZj4IiJKCIiAiIgIiICIiAiIgIiICIiAiIgIiICIiAiIgIiICcGa7x/t/g8BiKWHxNXw3rDMpIORRewLtsoJB+mtprPfL3hDA4TwcPUAxOJAy5Tdkom+aqCNr2yg+pI2gaD36d4QxVX+BoG9Gg16rg6VKo0yjqqaj1N+gmd3RdzyVkTHY5bo1moUDs68qlTqp5LzGpuDaaP3a9hH4viwpuKFIhq79F5Ux/eaxHoLnlPq+nTCgKBYAAADYAaAQPKlhES+VVF97AD5T5F7wuH+BxTGU7WtXdgOWVznX7MJ9gyhP+IvsytOrQxyCxrXpVehZFBRvfKCP8ogWx3c4kVOFYJh/5amvzRQp+6mbHKy7gOOGvwzwWtfC1Wpj/A/nUn5s4+Us2AiIgIiICIiAiIgJxeDMfxNvnAyLzkTxD7D0nek1xA7xEQEREBERAREQEROLwOZxIPGdraVLEDDkG5JDNplUZM1yfqPeafx7vhFNkGHpBwVVnz3DKS2qWGl8o+pEpN6x8qzeIWbeJTHFe9/EVVK0kWiDazAlmBDg89NQCtvWQuI7y8e4zCqQ7U/DAAA5klrbBvX0Ej6kM5y1WB3qd2A4uqVKTiniKIKqWvkdCb5GtqLG5B9T10oCp2Jxn8cnD6lMrXdhTQNfIV186tzpgAm45AyzcJ3oYtGqMzZs3h5VOqKqXzADqwtc77zeexHbqji1priCv8UoPmKgAl3KgIetstwOvoYjJErVyVtOk52L7JUuGYVMNS1t5qj2salQ/E5/YDkABJ6cAzmaNCVv3+4PPwlm/wClWpP7XJT/APcsiVn379p6WH4e2FYK9XFWCIb+VVYE1TY6WIFvXrYwNP8A+GziFq+LoX+OnTqAf+2xU/8A3EvyUF/w44EDE4mo1gfBCoDe5BcZiPTRfrL9gIiICIiAiIgIiIHDDSR5fcdBvMvGYtaSNUqHKq6k9PpNIfthUdqQo0hk/jP4d2Y3/DennWoNrG1xbkRJTEbbcT5t/wAo56TIwZ8o9ZHJiFqCmyMGDgeZSCpANiRbQmZ3DhZMv6dPpCGVETgmQOYkTju1WFof2lemD0BzN9FuZr2N718MulNXqH2Cj76/aJnSNxDd4lWYjvgqVLrQpICN2YswH0sPvILiPbfHVdBVYA/9PIij5jzTOclY+VZyVjuVx8X4smFovWqGyopa3M2Gw6k7TAw3bDD1KauG1ZQSlrst+TcgRKJx5qFs2c1GGrKxLN6kHf6yZ7N8UU6Dn6/v0mU5ueOmM5p3xHC0sT2sOY5F0tYBut99PSYFfj9ZjfNbfbTe0hVqg6z08SPeZW9pl4Y7C+Lcncm5PMn1mmcf4ZkueZGp6WG/0m7sb6kyM4hh7j/fWUtKkq4IBIt72+c4ZPKRe1za/Tb+V5JcbwLocyKLD9uh+fP1kTSqBwb72sRzBtaRHKnrOtvfNcZhpcC39fOcKCmozXvcciNLaEbThBsOnX00nc6n3FvkeZ6e0lXpandp3itVcYXEvmuMtGqbAki5Ku3MkWsfS0tET5XGJCgsNMnwnrY6fcT6a4FxQYrD0a62tVpq+mtiwBI+RuPlN8dpmOXVitM9s+RXG+zmGxQzV6FKqyqwVnQEqCNgdx8jJWdKwurex/aatVCd3OIKcSw9jlDsyMBexDI3l9rgfQS/RPnrsp5MdhiOVdPu1v5z6GEmQiIkBERAREQETyr4laYu7KoG5YgD6maP2x7yqdAUxhalOo2c+JuwCqNgdjc6XB0kxGxsva+jnwOJH/oufot/5SruyvFKdKmq1Dly4ulXudsiqVY+vy6TM4n3oVa1ABAoWopR7qdAwIve9gbTUMZTTQ075bDRjqOuvOVraJnSstubtWcJg6FDBgCpTrMXUgZPBLuTbW+xB0nv2f7e1KZrEUjWbFVmr0xmypTUqBks1z+Un5zW+HcA8MCpWZKJdC6EkvUcWBHlHw3uN7aTMweLFNKdWjTVAaXmq1/MQ5I1praw5jQGLfbhpE/HbZ63ajHVTbPTog7eGucnfTMx309Jg1MEav8Ab1a1bc6uQhHooO4109J2w9TOgcH4rFioN+QDgb6aTvWNwbnX4iBfW3w1Ftz/ANDPmM3meRMzWZ1+z0KYMet9vCnw2nTTLkU+UAsBfPmI256dOk1jjPDHpVBlI8Ei4bY3vsT7TbWq5blrWGrkfluNKinoech+Lcbp2Ksoc2I0+ENa2YH10uPeV8fLk9/md9sfLxY/TczETHTXGZaosr2AOttL8rX5XP1ijiDc6WRNNPNfpYWvf0mQUR1sbZW0IOgBPU8vedxT8M5UKkBhtcqwFr67nTS5nrTLwNxp4YSiACcuXMb9X/zan9554rDtSbxKYIDWLrbVujj/AEEzaqH4guhPMHKRfVQfacqhHwouV75ABcjzEeSx0N9JG0xfnbJ4Z2gVwDpqNufuekl6GPB2Ivz5zSsfgTTY1EBuD+IgGreo6Ecxz952wfFwQCDpe4A3GnPqJeJn4axbjbeqmIG/9aTGq1L7c+u4mvUOKnrY8gd/vtPU8XGmoJ59T6CT7J9oe+Mo3BOlh8ydP3mkcRwhD5qQI69Bbl9psmK4lmJAFra+595C1K1yCbXucp5G19DJrM72Rf1Y2Hq5wD/XtO9Wra/XkPX+jMd08I5hotzcft9yftMnhPBK/Eq3hYVS36jsq9SzbKNvU8gZrraYx+88MaqCx8NVz5uQBO2tgB9fqZZ/dP2u/hyMHWYCk39ix2R+a35Bv395t3YHu0o8MTM1quIcWeoRooO6IDsOp3PptK67a9lv4HEsqg+DUu9I8rc0v1U6e1p0466dUVisahfAkX2ox5oYOvVX4kptl9zoPuZXHZbvKqYen4VcGqFFqbk2YW2VjbVfXcevKR7Qd4uHxWCq0stRatRbBSAV+IG+YG1tJfSWm9k0H8bhs23jJ9b6fe0v0T51wOJ8KrTqfodX/wC1gZ9D0awdQym6sAykbEHUH6RI7xESAiIgdXcAEnYC5+UqntB3lVqpYUT4VL8pH9oR1Lflv0H1my9oe8inQY0qC+PUFwbXyAjlcat8tPWVzxvBYjEXYYVaZcEr4aBVJ6asRf03k/dCE4lxY1M2clswtmY3Jv76yJV9R7i/2nBoMBncWBNtvzDdb8j6ek4Slpm5MSV1udN9OUvExpVMUcWyVGynKL7AaW9jOtLHmojA2YMS2oGYG+hB3kbVrZiG62J/aenDhuP63k6VSWFxbMdGpoV/OwOYLp8I2JFp74jiNEHN5sS9reJUOWlpztzkRQwpdgpOQNqWIJt/eIm21qFPBUqdY0qVRqgDIz+awO1QUwcqi+1xe+8rekTPDSmTUcpXAY2oArupFEizVAmWnSqa2IJ3VttLjbWYmN7R5coVdQLgnYHqo/SR1mAONVaj3r5npMpuTTNl1BDBdFtpb/aeGLw/6tAxJRgDZSfykWFv22nmeR4NJt7zyjJ5eWtdU4Y2L4o9TV2JGumyi+pH+0xM3pYW9t9/WdqiW0ykkD0Psb7CcBCf6/nK1rFeIjTzLWted2nc/d2o1shv9R1Htv8AMyRoNn2A85FiTlIPQ3IUfOY1DhrML2sPiLHRbAfFc7jTlPepgyqh6fn5stgEK2vmUnU8rESs2r0iPu5ykXA11Jtc2vzIh6aC2UFQNcuYGxG5zCwtfXaY9euSBlIVSR5iRy1KZLG55a+vpPfA8Mq4qorUaVSooF9FuoYHS4I0YXPtzsZMV20iu3j/ABl7+Gua1tbgDXnnN7jfUDcEdZE4vhJF3p28VbeKqgi5sDdQfhJGvO83nBd22MdreEtFGuWLOAxJO4yEkc+XPlJ/Bd0pUWeuAOiITqdzdjr7zWKW+IaxW8dQqIVswBBF7322G5Ft52xOJyjz2623N+oMuRe5fAlsz+M5Op/EygnrZACL+8mcD3ccPokMuFpsw2Z71D/8yZrGKflp9HmJmVCYTPXH4KtVY2GRQztfa3lGnvJ/hfdhxLEWvTXDKD8VVhc/5Fu31tL8oYVaYsiqo6KAB9BPWaRiiGlcVY5VnwbuNwqWbFVKld+YB8On7WHmI+csHhnCaOGpinQppSQbKihR76bn1mXE0iIjpqSP45wKljKRpVluNwRoyt+pTyMkIkig+0vZ58DXNFyGBGZHH5lJIBtyOliJFS+O0vZiljqeSoLMNadQfEh/mDzEovEUCjsh3RmU+6kj+UtEjzEursVxSmMFhkaoofw10JAOrFVHzOgHOUqJKdnmviaCliFNZOQNjewNjpcX06XvEi/YiJUJi8Tp5qNRQ/h5kZc/6LgjN8t5lSh+23bepiarrmPhhiFpgnKADYFgPiY7/OXpS151VW1orG5YOMLYKrY1KdTlmpPnUjp6e03nsvxRKwNJj5ag0PNWGxHQiVdQHiZi58qb6jQ9Ou3KZfZ/i7UagsdLzu9Yy0mvzH9Oad0tE/q2Dtt2UazYgXVVa1dQPKSP+cANdt/r1mnDCsjMgvqDYX1IGunWXZwrHpWs5AOYZXBseVtfQjT5TQu1vY44bEDw9KVU5qJ2Ctb4L8ja9uo9p5NNxacU9/Dqia9z01Whw8uhcI/ltmy0yRYXJOblb16SW7NlKFR3qYbOEQm9RSwGUc1FgN766T14fXqKh/EOVKhUsC58FiR520tla9td77G09vGFOoKTtTKv+GpZixQkA59FF6eulue1p0UtPMSxne3tUw7Y5nxAoFwF+JLIiWGlyAPTQTXzj2aoE811AuCDdSmy9OukmOE8YbA0SFqa1nuQhZUUNoAds21zYc7az2452Z8CuCcQGau2ZyhB0I8p1+G/Q6y+/hbW+XhgsXiKxbw7eVQTYCwFwL6+pA+c9amPpBQgp3OxB2B1BFifMRczHp1/Aa9IM62tVYNplvcqzc72BsJ51cDVGJVlUMpIY3YMo0DWJtsRplNzqJna0V5mUxX2nUQzEw6OtQkkJT+F3GWw5g231EyKGGVACAQT/wAxtSrXAAyDkRc35TJwdU1C5cmxPlQbU10sgPMb79Zw9M03uNjsFF2Ym98xOy7W6GeJ5F4m2qzw5M9PS2odKralma2o0bUoWsoyqPytY79ZIcJ7NV8Uw8NMignNUfZGuNEGxBA1A29J37M8LGJxCUwTkXVz8ThU+JGfndiBLXw+GWmoRFCqosFGgA6ATTx/H9/xW6Riw/U5npq3C+7PCUsxqKazOczZzenfqE2+t5tVHDqihUUKo2VQAB7AaT0ienFYr07orFeILRESyxERAREQEREBERASmO8bhIoY5iPhrgVR7m4b7i/zlzyvO9rBXGHqgbF0J/xAEfsZMCtgsmeyWBNXG4dQNqgc+yeY/tI1UklwPiBw2Ip1h+Rhm9VOjD6XlpF5xOlKqGUMpuGAIPUHYxKDsZQ3bfgOGo13fC4gMcxZqWQsEOpIWpsRe+mtusszvO442Fwd0JBquKZYbhbEkA8ibW+ZlDVsYXO9vQTp8elpmZjr5Y5bRHbpVqZjoABroPufeFeSD4jDkgpSKWAFi2YEjdtevTb0nhjMdmOnhgW5AXGt+QAWd2O8xMVrTj+nPasT+K1uWy9lu0BUgH2I6iWSRSxuH8Gr5kqDyt0I29mBlFUq+UhlO0sbsPxvOvhtuRcHoRt95y+d43tHvXuFsOTU+stX7QcHq4B3ovcg2YFSQtRVJsSNiRfnt854UMQXZaf4fn0DubWO+V9CRa1gPSW52k4AOI4YWsK1O5pk9bWKn0P20PKU9i8Iyu4KsCjEEH4kIt6m1tNfaeditGTUz3DrniJjX8pF+Eu1Pwn8NzmaoHUXYgCxAOhTLq1juNbGebCpVzKxTOigv5rkZSBmAA1BHT7SS4hSP8MKqozG2aoj3DG62LjWy35uNdfea/hgVanUpMoYn8O5sTYahlB9wb78pauX6k2ms61xywjcsnFYcJTzKy1jYF184RQbWvsWIOhOw9ZJcPr1CKbU1Z6Sgr4TaZeZU2t+q4b2mXjOBs4FVBldgMyX8tyPNZvnMfhWBGDztUqhMw1UsPk1uZ5XnBfPF6TMTz+i0T7fl7SFTiCKTlQllv4h1BtyJG1/brPXxRUUAqR4gAVbgliRqFtuD9dZxTwZC28TMCbksBqDz/abf2M7IhLV6o1Uk0VI+ENvUtyJ1sOQ9Znjx48kar3/AKZ29s15m/O0v2Q7ODB0bEDxHsX52A+FAfQfe8n5xacz061isah0VrFY1BERLLEREBERAREQEREBERASB7ccN8fBVQN0AqL7pqR9Lj5yenDLcWMCgFE72k12v4WmGxT06d8tg1iNFza5QeYmBwrCCtXpUibCo6qSN7E8pZK0ewlVmwNLNyzKp6qGIH20+USbwmFWki00FlQBQOgE5lUMPj3AqWNotQrrmRrHQ2ZSNmU8iJXtTuKp38uLqAdDTQn6gj9pac1ntp2yXAIAAGquCQCbKqj8zc99AJpXJavFZVmsT2iOE9zuCokNUNSuRycgJ/2oBf5kzZa1fBYZcrHD0gNMv4a2H+GUlxjt7icSTnqtb9Kkog+S7/O8gWxxM3+jmyc2/wAsfqUrxC1e2uN4VXoVcgptXyN4b0kKsGAuLsAARfe99JWHCsaabAg2/wBZiPiWPOdEaxnbgxWpExadsMl4tO4Xf2T4/wCLTDfJ/Q9Zj94HZPx0OJo6VUQhgv8AzKfNT1PMf7zTe7rAYrEVW8DSmLCo7EhB0H95vQfO0ubC8NKplZs3ysP3njeVgnFl3j/p14rTavKgcBx56IQArkVrBbDMwYfCWtmIGtgdjNmPBqdUIyeRPiygWYnXc8rbW2FtpO9pO6Q16xqUHpqr6ujhrZtNVyjnrcaTK7O92tahcVcSGU/lVCbEaXDMenpObNjtbWTH2XrxuvaMo4QpTCICFFxc7i/5rHfXraa1S7J1q+I+F3YHVlt5rbNc/D630+8t7D9lKQ+MtUtyY2X6DeS1HDKgsqhR0AsJM4va3tWNfrudzP8AyP4R431sNpt7cygeBdk1pWerZnGoH5FP8z6zYhObRNceOuONVaRWI6IiJokiIgIiICIiAiIgIiICIiAiIgVb3kUcuMB/XSU/QsJj9geICljFUgEVQUubXU7gjpqLfObB3n8OBSlX5qfDPqGuR9CD9ZXi1SpDDdSCPcG4kpX7E8sNVzIrfqUH6i8SEPWUT3w1nHECrXCmnTKdCLEfZs0vaa1247E0+J0QpOSrTuaVS2xO6sOamwuPS4muG0UvEyreNxp87gz2RUtqSD1P7WA/nJLi/Y3GYRylWg5HJ0UvTb1DKPsbH0nTAdlMXXIFPDVjfmUKr82awH1np3mt6/m1+0uSsTWetsOnVUKykBiRoctrfM3PTptJnsf2JrcRqAKpWgD+JWI8oA3Vb/E/Kw25zcuzPcwbh8c4tv4NM7+j1P5L9ZaeEwiUkWnTUKiAKqgWAA2AE5JzVxx6453955bek3nd4/h48K4VTw1JaNFQiILAD7knmTuTzmZETi7bkREBERAREQEREBERAREQEREBERAREQEREBERAje0HBVxdE0mNuanow2M0Qd2FbOAXTJm1IvfL7SzYgdKVMKoUbKAB8haJ3iAiIgcCDESBzERJCIiAiIgIiICIiAiIgIiICIiAiIgIiICIiAiIgIiICIiAiIgf//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2" name="AutoShape 30" descr="data:image/jpeg;base64,/9j/4AAQSkZJRgABAQAAAQABAAD/2wCEAAkGBhQSERQUExQVFRUWFx0YGRgYGBccHBcYHBwcFxwaFxQcHCYfFxwlHBccHy8gIycpLCwsFx8xNTAqNSYrLCkBCQoKDgwOGg8PGjAkHyU0LCwtLCksLCwsLy8sMDIsLCwsLCwvLDEsLCwsLCkpLCwsLCwsLCwsLCwsLCwsLCwsLP/AABEIAOEA4AMBIgACEQEDEQH/xAAbAAABBQEBAAAAAAAAAAAAAAAAAQQFBgcDAv/EAD8QAAEDAQUFAwgJBAMBAQAAAAEAAhEDBAUSITEGQVFhcSKBsQcTMnORocHRFDM0QlJykrLhYsLw8SMkgtKT/8QAGgEAAgMBAQAAAAAAAAAAAAAAAAQCAwUBBv/EADMRAAEEAQMCAgkDBAMAAAAAAAEAAgMRBBIhMQVRE0EUIjJhcYGRsfAzocFC0eHxFSOy/9oADAMBAAIRAxEAPwDbEIQuKxCEIQhCEIQhCRCQuQuJULnaHEDsjNNqlWQN8HORHuUHPpSAtO3VABO5eRaBI1zTCpaGNBBe0b88h096a19oqWRkyOAy9pVLsho5KsbC53AtSrrVkTGhiF4c84gYg4T8VAu2mbn2XGTOZATW8tugxzT5qTmIxxlx9FLnMjqy5MNw5XGmtVpp1iGgnefcu9KrinrHVUeh5Q2Fha+m5vCDinvgR/KeWTyjWeAHMqN7mnwK7HmxbespP6fkC/UPyVs8+JjeuigbLtTY6jpFVodwfLf3ZSpOvXa5uTgd+RkEdU02VrhYIKUdE9hpwI+ITtCZttEADjn2jou1K0giTlnH+lMPBUCCuyEkpVNRQhCELqEIQhCEIQhCEIQhCEIQhCEhK5vqwc9OPPguRfixgkAblEuA2RS6064JgLnaKAnETAGs6ZKDvraRllyd2qkZNBExu5NHNUS+tpa1pPbdDNzBkB1H3j1WfPnMjFHc9lp4vTpZzbdh3P8ACvF57eUGHAw+cJyxN9Fv/rf3Sompf73zheAD+E/HVUiUix5c+SQ7/st2PpUMY23953VtL51Oa4VbWxurh0/hVlCWM3uTAxB3Uvab73MHefgPmop9QuJJMleUqrc4lMsjazhIlSJVFWIXay26pS+re5vQwO8aFFCxufmIA4kwP5Tk3LU/pPf/AAptDuQqnuj9l37qbuvbqqCBUb5zKJaAHd7dD7lc7vtzK8BpiBJboZPL5Kg2G7gzMwXcU4DnE5S0DfME9I0WlBlSR+1usPJxIZDcYr87LQG1MLiBJ3AJxTrEmBGWv8KqXbtAWZPE/wBW8deKsFnqB8YXdmJkbytaGcP9n6LEmgdGfW+qkEqb07SNJJ3Su6dDgeEtVcpUIQuoQhCEIQhCRCELzVqhokpXOAElNqzs+1m06EblFxoIAteHNw65tPu/lQt7X0GyxkOd+LgPifBeb4vbCXMZAJyJG4cBzVefUAEkgDisfIya9Vq1sbF1es5QN71cVVx36Hnz96ZJ1eNpD3yNIjqmqwnmySvVximAISpEKCsQhCEIQhK0TyU7ZrqYADmevyU2tLlVJKI+VApVZhZGbmN/SPkuIuxkzpyERx5qfhFUDKafJe7EJYNI0HdlPtCcryymAIAgL0mBsEi42bSJUIXVFCdWC8HUjLTkdRuKaoXWuLTYXHNDhRVyu61MqtEGNJ+RHFP6NYkmRl4dVQ7LanU3Ym/7Cu10WxlSnib3jeDzWziz+Ia4KxcqAx7jhPkLhStIcYhdloAg8JE7JUIQuoQkSrnXeQ0karhNC0crnUpHVufEHeoa+rwFJnZME7j93iVLuteGmXvyAE9Vl20d9urVCJyBPTjHcszOmETduStLAxjPJR4HK8W++dQw9XfLj1US+oTmST1KRWnyeWAVLQ9zgHBlPQgES4gaHkCsGJhnkDb5XqJHNxYi+uFVZSrYrddlKpSqsaxklrm5NaIdHGMtQscV2VinHqzdqrCzRlA0Kr87IRKcXeP+Wn+dviFr14ChRpuqPpsDW5mGNJ1jSOaMbE8dpddUuZmd6M5rdN2sZQtbq3TZrZQBaxmF4lr2tAIOk5c9yhvJ5YmuoVcbWuIqxm0H7reIV/8AxxD2s1bHe/glx1Zpic/QbaQCPiqvc9mAbiIzOnIclJSrtWvGzMeWONMObEtwjKcxuUfSvGh9Jc4lmAsAHZymc8oyVxw2soax+fNIHOdIS7Qfz5KsylWg0qVNwDg1hBEg4Rp7FD2q8rOalIgsgOOLs7sJHDPMqb8IMFl4/Pmq25pcaDD+fJVX2Inor/ZvNVG4mBhGk4Ru7lF3xaqOE024ceNogNz9Js5xwQ/B0t1a1xmcXO06Pz6KqShaFWp02tLnNYABJOEfJRN4XlZ3UqgaWSWGOzGcZZwuvwtA3cPz5obnauGH8+SqaJVy2doNNnbLRq7UA7zvhOKNei97qYa0ubqCwdNYzQ3B1NB1codnUSA3hUYp3dd4uovDhmPvDiPnwT3aW7W0ntLBAcDlwI4cs1DpRzXQyVe4TbXNnjutitCoVWluNsQRMry21ycgY3qsbO24B3m3zhObevDvVkZVI7UANPDVbcM/iNBGyxJofCcQU7SoQm0shcRaRMf69q91HgCSmNdpY0kxAac+Wqre4tU2i1EbVXjJbSach2nfAfH2LOLc2KjxzKs9ptMlz3HiSqrWqYnF3EyvL5kviOLivXdNi8JtLmtC8mlmilVf+J4b3NE+Lis9C1jYmzYLHS/ql/tJj3AK/pbNU19gq+sv049dyP7rrs9bMbrT/TaHDuhoHgVl992bzdorM/DUcB0mR7itVua4RZvOkOc7zjsZxAZHPSOqoG31mw2xx3Pa13fGE+9qa6hG70dpdyD90l0uVvpLg3gj7V/lQl3fXUvWN8VsF93b5+hUpYsOIRMTGc6b9Fj93fXUvzt8Vq219UssdZzSWkAQQYI7Q0O5Q6aQIpCeP9qzqwJniDef9LyB9BsgADqnm25QCSTrJjQSVE+TbOz1fW/2MUtshanVLHSc8lziHCTmSA4tBJ35AJpsVTDRamt0FpeB0AGS0Gi3xubxWw+SyydMczHe1Ys/NJeeyJq131hVDcQAjBMQI1DhKoV7l9K0PYXYsDomImOQ0U9tbtDaaVqeynVc1oDYADYEgTqOaqdotDnvL3klzjJJ1KyM58ZcQ0Ub3K3OmwzBodIQW1sPP7dlsVxuJs1EnU02z7FRicyr3dBH0ekRpgHgqGTmnM32I/h/ZZWF+o/87q47Lj/rj8xVdvH7U/1vxCsey32cfmcq7eX2p/rPiF3IH/RH8vsuY/68nz+6uVts3nGOZMYhE8FV7x2b81TL8cxuwxqeqsl61S2jUc0wQ2Qeaple9ar2lrnktO4gfJX5hiHtjetlRhiU+waHmrRsz9nb1d4r3ZLowVn1cU4pgRpMHv0XjZn7O3q7xXC6rY82qswuJaJgHdBjLhkrGFoZHqHw+ireHF8mk/H6qM2ntuOoGgEYAdREk8BrGShlYdsW9qmd8OHsI+ZVeWVlg+K61rYleC2kNdBkahXG77UKlNjsyTq3gRr3KnKZ2atJDyyQJEieI193gu4r9L67qGZHqZq7K10a2KcoI1C6ppQqgEyczvjJOlvMNhYZFFcLVUEQQTvy3KE2grgUokkuMZ8NT4KZtGEmM5iOXFVfaWrL2iZgSepMeACSy36WkpvEbqeAqffFtnsA6el13D4qLXuqe0epXheXcbK9rGwMbQRC0hu2Vlp2fBTecTaWFowOGYbAzjiFm6JTGPkugvT5pfKw2ZOnWTt2Vn2P2lFGq816jywsjMud2pG7PdvS7cXzQtLqTqLpLQ4OkEZZEa9/tVYlEqXpTzF4R4/dc9BjE/jjY9vLsutjqBtRjjoHtJ6AhaZV24sTgQ55IOoNNxB7oWWpZRj5b4AQ0c91HKwY8oguJ27LR7d5QLPTpxQBc6IaMOFo68uQUXsbtRRoUqgrPIc6oXeiTMgSchxBVMStaSYAk8Fd6fKXh/b6KkdLgEZZZ35N7rUDtxYj98//AJu+SpW2F5Uq9oD6JluAD0YzBO6OYXCyXMdX/p+ZT82Cn+Bq7Lkyzs0uAVMGNBiyamEmvhSsd0baWZlnpMc84msAIwu1A4xCp122tz3Qc4znlOYPw6LtaLqaR2QAeZK83fd5ZmZDt/COXHvUJZpJdLXeXZSighiDnNJs91drivqlTohr3EGSdCdVDW20h1dzx6JfMxukbk0Qrnzuc1rSOEoyBrXFwPKuh2lofiP6XfJcbTf1nLHAHMtI9E8OiqMolXnPkO1BUDAjHmVZbjvulTota9xBE7idTPBNLvvVjLTUeT2HTBg8QdFCpFV6U/1RtsrfRGDVud1N7R3jTrYMDpwyDkRrHyUKkCVUyymR2oq6KIRN0hC6Wathe13Az8D7lzQoA1uFMixRV7aHOaAG96dUmn7xn4JldVqmz03HcIPUZfBPaNQOEr0sZBAN8rzTwQSK4TaqIdkRrPQqm7Q1gyq8uPowO+AfEq3Bwh0gknQws32xkWggmd/t488lmZ7qjv3rV6bHrlr3KEe6SSvKELz69ahardVz2erZqbvM0pfTBPZGsQfesqWqbA2jFYmD8DnN98/3LV6ZpMha4eSxOs6hE17TVH8+ygfJ7dVOo2satNr4LWjEJgwZiUm0tzUxb7MxjGtZUwAtAABh5nLopzZKgKNO0l2QFepPRv8AtdL5suK3WJ3DznubPinhA30dorex91nHKd6W597Uf/KZ7YXVRp2Y4KNNr3uaxpDQCCTujkD7SnVj2es1jo4qjWHCJe9zcXsEGBOgATbbe0w+yM41g79JaP7vcpDbY/8ASrdB+4K0tYHSPoW0fxaoaZDHEzUace/vAXK03BZbZRxU2tAcOy9jcJB00gTmIIK47KXJTbRcHMa5we4EkAkxA7hyTnYdsWKl/wCv3uTu5dKvrn+KmyNjiyShZCqlkkYJIdRoH7GkjaFmc808NPGNW4fjCYWu5WMr0C0dlzoLTmJAnLkntK6SLU6sXCDoM50AzXK8LcHWmhTGrXyesZBD2jTb2gbivqoRucHUxxO2/wBFx2jsLGUZaxrTiGYAHFQ9w0g6uwOAIM5HoVYNqvqP/bfioLZv7Qzv8ClZ2tGS0V2TeO4+jON91ZbVZ7PTAL2U2gmJwjXXhyKbXpcVN1NzmNDXASCNDAnMLxtf9S38/wDa5SdL6gerH7U4Q1znRlooBJgua1rwTyVn6uFxWGm6gwuYwkzmWg/eKp4V42e+z0+/9xWfgAGQ32/kLR6gSIxR8/4KjLouim+pVc5oLWvIa3d7N/RO2W+zm0GzhjcYH4W8J0jhvURZb68zWq5YmF5nkZiR8lMOpWe2DE0gvbliaYew8DvHRNRFpbUdXZu/P4JOUODrkuq2ryUVtLdbKeFzBhDiQRunXLgoRSF83c+kQHOLmnQyfZG4qLpVw6cJBjWFmZH6h2r3LUxgfDG9+9dEIQqVerdsq7FQLTucffBUy2BkIVY2ZcMD5nXd0U4yzAkw48dFvYzyYm7Lz+S2pXJ4Ssd2lEWuv613itapUnBxJOX+blmm3Nmw2t5/Fn7glOqW6IH3rR6MQ2cjuFXUISrzq9WkV/8AJnaexWZwc136gR/b71QFZNh72ZQrv864MY5kSeIII+PtT2C8MnaSs/qcZkxnAcjdXPaJnmbFaY1fiPe938qRZTFQ0avBpP62tVX2z2joVbK5lKq17nObIHAHF8FI3NtXZhZ6QfWYHNY0OB3EABbomj8UtsVQ8/O15l2PJ4AfpN2fI8UFB7Z2rFeFBv4MHtL8XgrPthTxWSqOOH9wWcbRXiKlrqVGGRiGE8mgAHpIV+ufaejaqUVCGuiHtdoTxadCPelIJmSPlYTWrj7J3KgfFHDIBs3n7p9s0IszBwn9xXq5dKvrn+K5Wi+qNFkUy10ei1unedwTPZ+9abaZ848NcXl2e+YzTgkY0sZfAWa5j3h8lcn7lOKF4vNsfSJlgBgQMoaDr3rtelMefszozxkTyiVE0rewW1z8QwGRi3eiB4hP7felJz6BFRpDXyeQg5qDZA5hs/1d/epujLXtIH9Pb3LptV9n/wDY+Kgtm/tDO/wKsj73s7hBewjnn4hNat4WcPplrqYhxkgAQC0744kIlY10ok1DZdie9sRj0Hdedr/qW/n/ALXKTo/UD1f9qbV7ysz4DnscAZg5weKaXttFTDHNpnE4iMtADlqrHPYxzpC4bhVNa9wawNPKqiu+z7h9Hp9/7iqSpGlZrA6mw2kgPE/eqDfwaeYWZiPLHk7ceZpamWwPaAb58hZ+myd7L3rS85XouLQ/z73NmO0CdxOpBCd2bZbzdsdaW1SA6SWBsDMZgunMTnpuUT9Cuj8Q/XV+a9GhdUR5zLh52tHslNsOwDy01x63+FTI31iYw8WKNtv+Vx8oN+Mc1tGm7E4HE4tMgCCIJG/P3Kr3bbGsAGnaz/LEeJHvUxtFZrvbRJsxBqSIh1Q5b8iY0VVWVmPd4uokfJbeDEwwaGggX5iiT8FaXV2huIkRx+SYUr6BdBEAmJnx3KHLuQ65/NeUqZCUy3Fbva0nZaqC2pDhkYO8ZhWOzQPvA6BVbye2U/RnuEdqodRMwAFarM2ZkDI8F6TEB8NppeRzaEzgD5r1UrlpzblxVF8oFDFFQch3jLwIV5tES0unhy7woDa2yirS/pBExz0PcUZrC+MhdwHiOZpWYIUlbLnLRLCTxB1/lRq8u5pHK9ox4eLCEqFpOz+ytmqWai99EFzmAky/M/qTONjOyHENPCWy8xuK0OcLvss2lItQZspYKoPm2tMZE06hOE84cY71VLRseRbRZw44HDHijMU9/eCI9iukwJIwCKN7bJeHqkUpINtI33VbU1chGA8Z+AV5NwWGztaKjKYxHCDUzLj1P8BR+0OzTKDDWoDCG5vZmQWnKROhGvcrTgPjGqwa5CVPVI5qZRF8E8FQ6VWW4LkpupNqv7WIYhOgG7r3p+Lts1VpwtYYylmUHuVzMJ7m3de5JvzmNdVcKlhClqVxTaTSJOEdonfh19ucKfN3Wanha5rAXaYsye85qMeG993sB91KTMYyq3tUmEqsW0FxMYw1KYwxqM4g5SOCf0bkomkCWCcAMydYmdV0YT9Rb2XDms0h9cqnIVpuS56T6DHOYC4zJk/iI4pyy5rM/EGtaSMjDjIPPPJSbgvcAbG6i7OY0kUdlTFHX2eyP84Ze8HuVto3UxtsFJ3aaQSJPKYy4Jl5Qbsp0qNIsYGk1I1OmEneeSXfjP8ADc/sm4MlpmawefCoqP8ANyndjLup17TgqtxNwOMGRmIjQyrzW2UsLPSpsbOmJ7h4uVUGE+ZmsED4p3J6kzHk8MtJPuWUpFcNtbrstKnTNAMDi+DhdiywnmYzVQS80JifpJv4JvHnE8YeBXxSJUi6UKJe5rRq4hvtICoAs0rya3Wn7GxTslIGQTLj/wCjI90KwU6odomNOiabGtaQWgBug4Qn1KmANF7GEFrQ3sF4CZwe9z+5KSseycpyUZbKWNjmk6jIdd4HIqWTUvIcQGjkpSt1cqLHaeFQntIJB1GRUDethwHEPRPuKuO0NlLauL8WZjcd/wA1B2+lipu6T7M15qeLSS3svUYsx2d3VaWwbK/Y6Hqx8VkC1/ZX7HZ/Vj4prpP6jvgq+t/pt+P8KI2JuStQqV3VW4Q6MOYzguM5dU+dVBvNoGoszp73gqtV/KTWBcBTpiCRJLjpykJNhra+rbnvqHE51J0nvZpwEbkyzIiGiGPfdKSYs5D8iah6vl8K+yeeUrWzdX+LFZtofslb1TvBVnyknOzdXeLFZdoXf9Sv6p3grx+pN8B9kq79KD4n7hNdkbwbWsjAIljQx44EZewjNMbaa1gLnU6QrUnZkycTInIjeM9RwzUFd2y1roNFopvpthmPU5tjFBbhz6K3bM7QttlIkth7cnt3ZjUcjB14KEbjI1rH2144KlOxsT3PjIewncb7fnkVHXVfOK043gNxtw8hoQpe+ro88GuaYezSdDvg8FCWu4Ca7qdKAMIeJ3AmIGu9PbPbqlme2lWIc12hBJLc4EzqFyMkNLJhtfKhI0Eh8B3rhM71v2qWupVKYaTrrOs9CrLR+ob6sftTLaOxB9Fzo7TBIPLeOkJ7R+ob6sftTDGPbI7Ub22VEj2OjbpFb7pts79mp9D+5y83VdjqdSq9xEPOUHdJOeXNetnPs1Pof3OXC6LzfUrVWOIIaTGQEZxHNSbp0x3z5fRRfq1SVx5/VQVC8W1r3aWGWsYWTxIaZjvMdy7eUz6il60/scnNqsLWXpQe3I1Kb8XMtET1IPuTbyl/Z6XrP7HJWQEQSh3c/wALQgLTkwFu2w/awoDye/bB6t3wVr2y2eqWptIUy2WEk4jGscAVVPJ8P+4PVu+Ctm2O0NSyCmaYYcZcDiBOgGkOCqxNHoZ8Ti1fm+J6e3w/aoVfzWf31cFSyuaKmGXAkYSTplwCjVJ35f8AUtTmmoGAsBAwggZ55ySoxYs2jWfD4XoIBJoHi+17uEqsOxF3GpaMUZUxPeZAz9p7lXVpuyF1CjQaH5Of2zlGugPQbuaYwovEkB8gk+pT+FCR5nZTdGcUAFucxyhPk3scxynLonC9RGKC8a7lIudZhMYTB93euqRTItc4UReFmFRj2mSdztwO5U2rT1aehV/fSc0ESMJ38FAX/dkjzrBkIB5/1QsrLhJGpaeHOGu0nhZq5sGOBjxC1LZq96LbJRa6tTaRTAIL2gg56glZ3etiLXFwHZPuKYLIx8h2M4kDleiyMZuYxoJql7rHtO/MfFSGzl7/AEa0NqES3NrgNcJ19hAPcotCWZIWODhynHxtewsdwdlrNpdY7Y1jnPpvDTiHbgjkRIO7Q8FE7Z7U0/Mvo03h73iCW5hrd+ehJ0jms8hC0ZOpOc0gNAJ5KyouksY8OLiQOAtM2X2oo1aDaVVzWva3AQ4wHCI7JORy3J7ZfodiY4sfTYDme3iJjQASSd+Q4rJkIZ1JzWi2gkcFck6Q1zjpeQ08hXuxbYh9ux4SKTmFnNoBycRumNOatNanQrFr3FjsOhxd+efis4uahDMW93gMk/hWxZrg31wDe6UyMJmseGarZWnaC+2ebdTYQ4uyMaAb8+Kf0rwp+ZA84ycAHpDXD1VHSqYzXai6vcqfQW6Q21cLhttNtnphz2ggHIuAPpE6SurLRZqWN4fTaTm44geek+4KlLlagSxwGpBAXRnFrQNI2QcFrnE6jupGhtLTrXmx+INpMY5oc4gTkTJnSSYzVlt1tsdYAVKlB4BkAvYYOk6rInNgkHcfehKs6i9oIIBs2tKTpMbyCxxFClpdOpY6VqoupOoMGGoHFrmxo2JM9Y71I221WKsAKtSg/DpiezKe9ZGhSb1ItsaBRUXdIDiDrNhXLbOhZG0Gmz+Zx4xPmy0mIPA6KmFKu1isbqtRrGCXOMAfPkPgkpZDO+w2vcFowQjGjouur3Kl9kbl8/WlzSWMzPAumAD49y0qnmYnECY/nkuVx3UyzUm0mkTq473OOpPgOQCfspAZgL0OLi+EwDz815PNy/SJSfLySUqGE5E9F1SJU+BSQQhCF1C8VaWIQmU7nSYyA3fypBc6lPUjWMiq3svddBpUy/bnwSQOy7Ufhnd0VFtNDA4tO4+7ctfcyeyRI34hpxE8FSNsLhLf+SmCWiZ4tGufKfFYOZi/1sXoum5vrCN6qSEIWOvRJUiEIQlSIQuoVjs7sIptGhYfcAfinKhaNsgUnHRhLT0MR7vBTQTbTayJWEFKhCFNVIQhMrytmBsD0jp81wmhupNaXGgoa2Omo881wQhJE2tlooUhCF0oWdz3BrQS46Ab10C9kEgCykpUXPcGtBc4mABqStM2P2fbZ24nZ1nDP+kfhafHiuGzeyrbMA+pDqjhqNG8h4EqxMouLhI0OvLgAt7CxDEdbhv27Ly/Uc8Tjw2H1e/ddXWYF2KV2QlWyAAsO0IQhdQhCEIQhIlQhcTe0U3Oy0Ea8T0XjAXQC2ANU6QoFgPKlqIVN2j2CD5qWeGu1LNGu/Kfunlp0VBtFldTcWPaWuG4jNbS6m7HM5f5uTW+7qpVmRVYHcDoR0duWXk9PbJbmbH9lsYnVHw0yT1h+4WNoVrvXYOoyTSOIfhdAd3HRyrNosr6ZwvaWn+oEf7WHJA+P2gvSQ5MU3sH+65ISpIVCYXaz2gsJjfqN3H4e9SlnvVgyJIG4xu4HpooaEKbXEKp8TX8q1g70qrNG2OaIa6EjrU46uOfNXeKEp6Kb5UvedvwCGntHflkoWpULjJMleEKlzi5NxxBgoIRCkbt2fr1yMDDBPpO7Lfade6Vbro2FYwB9X/lI1bo32auHir4sWSQ7DZLz50MHtGz2Cqlz7P1bQeyMLJgvMwOn4jyC0K5rip2SQxuIkdpx1cPgOQUjDQQGjskDIDThA0XWjTzgzLdOn+eK3MfDbEdtz3XmsvPfkbHZvZeGUMWh7Pv6J4GxkhKtJrQFmk2hCEKS4hCEIQhCEIQhCEIQhCEIQkXOvRxb4/zguqFwi0A0mj2YSCQSAITWtZmPacTGkOMAOAMKTe2QQvPmBhw7lU6O/gph9bjlVW27DWdztCzImWHLvBkexR1q8nBcAaNQARo/Oecge6FdatnDWmJk5cU4a2ABySxwonH1mptvUJ2VTz891mNXyeWoaCm7o//AOgE1fsXawQPND9bPmtSs7XScSS0ntNy3pc9Oh02LTY6vkXRo/JZc3Yu1ET5sAaemz4FO6WwNc+k5jY/MfABaC6m6C3DvmV0q0HE8QRxiFEdOj96D1ac9h8AqZZfJ0yf+SqXZSA0AA95kqbsGzNmpYC2k0k5S7tGeOeQUz9EyEGCPilZZGjiU1HiMZw1JyZssg9d5TbF2Q2Diby3Jx9G5kA6hOEJsRjzSmpIGr0hCsUEiVCELqEIQhCEIQhCEIQhCEIQhCEIQhCEIQhCEIQhCAkQhC4lK4V9W9UIUXcKQ5XdIlQpKKRCEIQhKhCEIQhCF1CEIQhCEIQhCEIQhf/Z"/>
          <p:cNvSpPr>
            <a:spLocks noChangeAspect="1" noChangeArrowheads="1"/>
          </p:cNvSpPr>
          <p:nvPr/>
        </p:nvSpPr>
        <p:spPr bwMode="auto">
          <a:xfrm>
            <a:off x="1668463" y="-144463"/>
            <a:ext cx="304800" cy="304801"/>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1043" name="AutoShape 2" descr="data:image/jpeg;base64,/9j/4AAQSkZJRgABAQAAAQABAAD/2wCEAAkGBhQSERUUExQWFRUWGCAaGBgYGRwdHRwfHh8cHBwdHB4dHCcfGh0kHiAaHy8gIycpLCwsHB8xNTAqNSYsLCkBCQoKDgwOGg8PGikkHyUsLCwvLCwsLCwsLCwsLCwsLCwsLCwsLCwqLCwsLCwsLCwsLCwpLCwsLCwsKSwsLCwsKf/AABEIAMIBAwMBIgACEQEDEQH/xAAbAAACAwEBAQAAAAAAAAAAAAAFBgMEBwACAf/EAEgQAAIBAgQDBQYCCAQDBgcAAAECAwQRAAUSIQYxQQcTUWFxFCIygZGhscEVIzNCUmLR8HKC4fE1U7IkNHOSosIWJSZDVGOD/8QAGAEBAQEBAQAAAAAAAAAAAAAAAgEAAwT/xAApEQACAgICAgEDBAMBAAAAAAAAAQIRITESQSJR8ANhcROBscEyoeFi/9oADAMBAAIRAxEAPwAjn1OKfPqaZfgqF036G4/2wN4j47ioKmWOCghWZT+2bmb9dhf74Qp+I6kTxd/I7+zONKlr6dJFwPpbGgVPCwzOnmzOZGgun6qNWvcKPjYkdelrY4W0ejilXIj7I5DNNWTySoJpE0qWIG7XJIHgLDlgLnPZJWxK8uqKVFuzFX6cybHAzs2ypajMYUdQyDU7A8iFHX52w0cWZC8eZxQxMy09UyjQjEKRf3hYG3K+C5dFup4ZSgP/ANOt/wCP+ePfY7WWqZo9jriJAPIlfH64vVcGvMf0XCAtGrh5EAv8I1N7x3sdhinxDTNl+ZxtRoq94AIwRcXb3TtffxxW6Zd3H3kMcIcY1NXX9zIUSOPUxSNQuorsATz574RJ4JK3M2Qg65ZrEW5Lff5BRi7xGrZfmBeGUtKPeZrADU3MWHTyw0cLcb1NfI8aRwQEIWlqAtyo9PEnlf1xd4ZmuPlFC32lZuHrTEh9yBREoHLbn/T5YocIcN+2ThGYqijVIw6KPzJ2wImh/WOdeu7H3jzbfn8+eNLydYMuo1So1d5Vi76dmVLbDxHP6k4EpJuzq7jFJCTPSBpjHAXdC2lBfc72G3nhhyXgC8LzzalML7xgA3C2LdefTBSjyuko43zCKUyoqlYlbo52+ZHL64tUedGnhoFc39oZ2l89fX6kYEFeWGf1G1USkOMKuoeZ6bQkMK6vfUX0jz8eeFjiCs9uq1aBGDSaVsbbtyvt0w0ZhlJo6Ou8JJVRP8JsfzOBHAJSN5qlgZGhQlEUHn4k8h4fM4TttJ9kiopOUUMmfUUS5fLSRm7UoRnP8x3JxnJk2GH3JeJaapNQghELyoS7Frhj/W5wtZfkZWqgjqEIVyNjtcYP1ak1Q/ovimpfkK0Tey5ZJNykqToTxC9SPv8AbDFJSKZIa5/2cVOGPm3JR6/6YQ+KKhxUPESe7iYiNeijbYYbchzwSUiq6kJTDU/85Fyot4X3+Qxk88flhnF1y9i7U8K1kxeZ0F5CWsWGrfflihl3Dc9QzrHGLx/EGNvkBzvib26qqJ2nTXdTqOkmyi+wtgpVcTiKvWeI3Uqol6X8dvEf1xHxsdzWFRS4cyaLvJKeqj0SyLZGb90+XT54FNwnVapR3ZYQ/EfHwsOZ8caHn+bxqUeZBJA+6Sr8SH1xHxFVgQrW0koLRgBxf4l/mHjhUcucrv2LfEOWGajpZYIidKlHCryt4j1x9y6iebKnijF5El1FLWNvTDLlvEntVI/sloqj4tG25628jirl+ezLC0lUYacklFcqdZI5kKOdsVL0TlKq9Mi4Byh0jfvVKBnW2oWvbc7HElXT01a00k0ZiWFyDLewYD8TirRcRU/tCO9XLLpB+JbKLjoPHADibiJpz3aKUgU+6o6/zN54qaisljFynZdTi2BS8Xc6qY/Ct9x57+OKGecSI0Hs9LF3UV9TX3LHz8sAwL44pbA5npX0orJW39MeRHh2quFETLu8t+usHO/JT0thFmkwlkymnoI5FkoqZhHew5sfLDdnHEEVEvcQ7sv97nAfs4sag776eWKPHbXrZPKw+2LV3ZzflKgvScYLoGo2bqN8dhMHpjsD9GIv00OuScGGuzaZCCIklZpT5XNl9W5el8ahV0dSFre9QJTiDRAqkHYA32HLpjJ874xmgmrIIHURSykll5/5WH9+GPfDnaJNTxTJOJZ0lTSmpzZTvuNV738vDHU8soybsvdkUWg1lSeUUBA9W3/LDjwDULX09PJIby0btfxtY6fsR9MJHZasksr0hZlp5lJk0gXNgLDURtzxbhSfKMwaCKxjqCqgsL+6Ta4/mFziOrs0o3a7LuS1WhM0zFuZZooj53tt/wCkfLBnh+kFXBQ1TkXpw2snxUED774RuO2amlehjd/Z1IfQSD7x94m9vE3wX7MM3kZZKXTeEgvI5J91dgQB11cvmcXvJXHx5fKBPFmRTaPbZCtqhyVXfUAfhv8AK2CJH6PygAbT1pufER9Ptv8A5sFOJ82NTl0krR2EdQNKsCPcFgPqPxxRfiahzLSKpGglVdKupuoHh5DBusiUm6tCJTKbg9Bh74dyR8y72WeRiI1CqepPO3oB+OAsnDRPfmBhLFB8Umw+g64dcsqfYhQ03JpSXl/zCwB+w+WOSzl6Os5ePjsXqw+3rHSUq6IaZCzlza7DYk/f5k4DcQ581Q0QCaVhTQtjfl1/DDXmdN7BSVjcnqJTHH/h6n/q+2BPDgqaeMotOG9rGmNnsOh3uenXC0SNVa+exozILU0MD1jmniWzOD8bkCwCjmL+Nr+XXEGcZ+kGWDuIu5E5KxL+9p5F28yPXmMKhymeStjpqlyzAhSS1wq8zb5fXDxnlVAk8ZRBPMLRQg/sofM9NXXx2HLHRS7OTik0t9mdVHDM8MKTSJoVzZQdm8Qbcxhu4TztKju4ag+/GQ0Tnnt0x74izqjjnMVQslRIPjkJsFJ/hUGwHp9ThT4ooo6eZTA+pGUOtjuvljnKPF4Ot81T2N3Eea0pqXhqIStj7sq8zfrgOuYQ0khWN+/hkX31ty+fU4+1kc9XLSQzRhWcX1/vMvUnwsMBc3p44p5I4iWVW0gnmSNjy88GbzdChFVTY2ZdmFJTQyTw6w591UZup5e7+Zwk1EhJJO5NyfnizUZTMsixshDsAVXqb4OQcIJCNdbKIl/5am7n+/LEXKWEtCXGGb2DqPPyKSSmkTWDuhv8HnhcjiLOEBJBYbX2vfGmaaaSiYxaKeBm0FmXU5t89vvgRl/Byd5FLBMJoxIoba1t74TtA5xziglndbHRzIoowQqr+sUEG9t9wLYrcVVUMRSOaNpVcd6t2s66uYJ8MHIqyUz1Ess3dUsbFEuBu3LbyB+uEzijJ6jvtbsZu8ICON735DblivCs5QptWVqhxJA7U1AqoDYyAs7DqbE/3vgK1cRtyxqOZd7l1FElPF3jX/WG1x4sT6nbAijqaOtcSvCImh/WSk7A25LbqScZq3kali6wU4cjpoaaP2tik05utv3F6XH988U4+E3FVFGSHjkNw45FRucTVHG8VSzLVQgx3OgrsyjoMR1/FDSvDDQqyBBoS+7HVz9OWK1Eyc0NaUWuqmJmiMckfdhAdxbYfnjHcypjFK6HmrEfTD9T8HJDKo9sQVS+9pttfwO+FXiJJPaH78DvCd7DY+mGsMkFeEy1wBWBKuxt7wti32g5L3c/ei5Em59cLr00lPIrMrIdiLixth8p+JqSqQJMwv0DbWxG6doWnZnwTHYexwlSf8/7jHYPP7M6fqr0Vs84Op6GiQ1JZqyUXWNWACD+bbe3Xz2we7R8nlemoI4YXcJCL6FJtsOdhgf2m5MZp4auEmSOpCgWubHw++DnaFx3U0csMNNIFURDUNIO/Lrh2no8ybdNB7s+oWgoIFdCjkyEhhY9fHfAPJZFzOJVYj2iknBB6lA/9MXM244kgoKOplXvZJVN99I94c+XhjLeHOJXpKr2hRe5Opb2BB3t9cSsBjBu32M/EOTmszx4L6dRF2tfSAtycSZjmv6HElNApMxcN3zgWK9BbyH4nF/hOqeokr8wWM6ymiNV3Oph08eQ+uKnaRl8jUlLUyIVlChJAeYP++Lt2K8qL1/Z6y7iCfM6GphdDJNsV0KALdLm+xvfC1UcE1cKNI8DKqi5NxsPrg72Y00jU1d3bBXYKqsTYA2O9+mA3Ehq4D3M1T3gdbkK5YWv1xGsDhiTUQ7wvP3eVVkgA3dRY8j8O3pgFmnEDzVKzv8AEpU2HIBbcsMPCsEM2VvA88cLPLq9472FunnbFHNeDFjTUlTFKSQqqvMkmw645ybpIcXG3exjz+lbMkim7xYKZB7pl2LsdjYeHS5574XuJqerhEBeXXFH+ydDt9fTEvaIf1kFIvwwxqAPFjt/frjznFPNS0AppUGlpLq+u/mQP764s6skMJfwCM5z8VVTE1jFawZwd9zu3yGDGZ54IGipIGDwJIj6z8XO5BOJezzKYnjqmkjR9C3XUL22blhVyuMNImoAguLjoQTywG6VjpNtehg45yxlru90Fo30tsD73K42wVzvhpJFoykAgMr2ZRzAO/vedgce+POK5aGaOKnChe7vuL2388C+FOLZWkklq5riNWZFNt2O23oNvnjtSvPZx8qTQaWuHtNbVDcUsfcxjztv98KXB2XmeqQHcX1ufIbn74scG5q/tDR6Q61B99WNue5N8X82z+Ci76GngaOZgUZmPIfy74D8hpONoI58tOk/fVEknev70ax29xBstz1J54W+JMs0qKiORpo5DbU3xA+DYv8At9NWxR99L3E6KFLEXVgOWKWfZjTw0q0sEhmJk7x3tYXtYBcauVljapdhfh+aIZXKZ0Z0jkuVU2O9rfjj1w/VJVk0tLEaeIkPNIX98gfur5nl9cKmXcR6aWem0FjMRY35Hbp1x44Zq1gqozIWUBt9JsR5Hy8cZYqwyjdsbs/4npplkppInRIr9yRzJAtuPM+OPHZ1Uu76Xf8AVJuFPMt0+Q5/TE/aCYTHrdD3pt3ci8mB53PljP452U3UlT4g409ihBSgPGfcSV0FXK+hhFyUEXWw5Hbx5/PCFW1byO7ubs5uTyvfyHTywTrOMKmSEwM91NrnqQOnpg3wlFAKKonlgWUxsLA87G30wlbZv8FoBcHUazVkSONSkm4PphkyKJYfbp4lBliZljFvhF+YH98sWOGcypZauIQ0ghe5Ja/Sx2wF4eiqWrKhqbSdJYsG5MLna3ji6yByuynlWTy1OqYG7I2pt/fPUkYLRKuYZnGVU6EALX5nRufqdse854xRacxQxiKaTaYqtreIHW58fDCzQ5q8KSLHYd6ulm/eA8AemNodSkrG3tBonkp0nddLK5Uj+Un3cZvNDgrDn0iRSxE61kA+Ik2t1GHbJ4UkyaQ6FuBuQBfmL788Xk0T/GNMysg47G70nAtC0an2dd1B6+HrjsdOTOFoodkmYyiV6CVAwgLOHJ+C21gPMk73wn9p+a99mMluSWX6Ybex+pLtXTHeVrH66j+P4Yz2ly6WqzDu9LF5JveFuQvuT5AY5rQ0qk2PfG2WxQZPTakvNpUAkna4ubb7YzrLMueeQRxIXduQA/uw88P/AG114LwQKfgFyPsMWOFXTLsparteWa9j1teyqPnv8/LF49IsG0i/TZNV0+XrTwNHFOWLOe8F/QbeFhhLzXiOqjgmo6pS7M19Tk3X08RhcqcykkkMruxcm97nb08MPXHFMWyyjnk/a6VBJ5kEdcTJeNPJDwX3T0FTA86QtMwALHoAN7Yq5lwZFDC0grYpCovpHM+Q3wByvJ5Z1Z442dU+Igcr8sVY/ebSB7xNrct8By6Oijm0yfLyCyqTYE2J8Bfn9MPsXCVLM4NHVDvFNwrb7jfpvhJzXKZKNwk66WZbgAg7fLDX2Z0yx9/VuLLChAJ8Tuftb64KjbFJ4tMY87yOOW0lXDL3gABaE3DW+4wrdoOaRvJFFER3UMdhz2J9fK2PHCHEtXPW2jkJV2LMG3VV5n022wH40pXFfMrNfe97W578sN6ZzhGpUNfZ7KDTVoXc6P8A2thHyWNmqIVsSTIot/mGCPDWfvRSFlW6kWZT+8MM441pIrTJRFZG5NpsL9bE/ljms4G0039yl2puPbV8RGPxOFzIK6JKiMzKHjJsQel+vyxWzXNJK2p1G2uRgoF7AdAPTF4cKCI1IqXZTCgKlBdSx5C+G4psnKo8T1xZl7UVVdD7pOuNvLngvxQi1lIlcg99QFmHn44jyrMIK+kSmqZBHLEf1cjdR4Ymr5YKOhlpYZRPLORrYfCoH57ffGoCtteyhwLlkcjTTTANFBGSQeRJG3547h2qoJIzFOhSRmJ7zwvyA8ABixmC+yZOkY2eqfU3joG/9PrhSybKmqZ44RtraxPgOp+QwnFUjO22xwn4MnpJFqaUiZFOoW529PzGDLZLR1d659SqovNEo3LDoRzGBnE/HT0tQkFKQIqdQhH8RHP6cvW+Pj9pi95EwiChtp9viB229OeJVPJGpPJdpuKYa0mlkjEURFoT1UjlfzwFyfhtGqaimlOqRY27sg7XHpz2wHz+ogaodqYnRe4vtvzNvK+Isjzw088c25s1z4kHY4m3k6caXiG+EqdZI6unKjvGj1Ibb3XmBgjwPUtFRVbKod1sQpF7n064nlWkomSu1yFplYxxgCxLeJ6AXxQo62Sny8VFOxWSSWz9R1tYYaxRzb5X+wOn4jqhUe0dyEZVsBoIXzOCPZ5XN3lSwtq7ot8xc4j4oz6tiBgneN+8jDEKvIHp5HEXAdcsEzyS2VGiNi3I78h44j2Rrx0WuIcpFZAK2FSGAtKtuviMVshpYaejarlj75telFPwjzOPsHaTOZQbKY9x3QFgRibIKtahainYBO8u8a+DeAxNMXko09f0eBLDmMUiiFIpkXUujqMEOBE15bUxnoG/DArhPh2ojrFYoURb62bZbevXHmj41jpTVJHGXWR2072FuX+uJTYWstI1DJJL08R/kH4Y+YUcp7SqWOGNG1alUA2G2Ow1o5uMr0M+RZXQESPljhZYxYlSxB8mvzB8RhTk7YGjLr7LGJgSpYG1yPlfDNwvPRx0E9VRwtGpBBvzOn5nbfGGyVBdmY82Yk/M4SWLFBJ3ZbzTMnqZmlkN2b7eAGHPKpRX5aKIOFnhbUgY21i99j44K9mvCSRaKipA7yW4gjYfu2uXI8bcvAeuM5ziU+0zFdv1jWttbc2tbGcXVnS1J0hyyHswkDh6wrHCm5GoEtboLcgepxX7SOLEqnWGHeKI8xyJ5WHkME14ZdMsllqpJGk0aghc+4D8IIvuT1v6YzqMbYmkWPk7NE7Ksx7mnrXtfQFa3jYNj3xXlENTTrmNIBzBkUeu5t0IPPFHs796mzAD/kj8HxS7KOIdMzUsm8U4IAPINb8x+AxKtAk6laLPbBLaoga19UIt9cW89U0mTQwX/WVBu9vA+8R8hpGI+2ejtLTBeQjI+lsKlJ3iCOVo5JYkbkb6TbmL9Ol8WWCxTe9DtlGWSUNArxxs09Sy3IW5SO99/C4/HyxR7QfczJTb4hG35HFOs7Rap5WkRzEptpjFiAB8sR8Z8RR1c0Ukd7rGA1xbcH74DppoUYyUrY2cfZAkymWIDvYlGtR1Ui4Nsespy6GqhoFmXUpRwBcjcW/1wN4n4hNJXU8w3SSFRIPEdfpg5mEkcP6PeE3jM+3pID/XGa7BbqhLr+Gjl+YwsRrgaQaWIuLE2sfMYfIaeOP29ZheIuGPkHA5eFjgNNmaCqnoar9k0l4mPNCdx8r4aMxok0T96T3bQLrK87Le9vlhJeXz7ka9mVcR8NCkk296Nt0boR/XA34rBRcnkBh2biqhmiNMUdIVX3Ha5a/44E0GZ01FCJUtNUNfQCNo/M+eObjnZ6VNpaL9dRJDAsuYsZJSmmGAHdR4m39jCCtQUYMhKsORHTFySWarn31Syuf7t4AYK1XZ3WKpbShIF9IYFvph46OetsocH5atVWxxygsrElt9zsTz9cfP0KZq32ePbVKVHWwBO59AMEezOIjMVDCxUNsfTBnhhRAKyvf9wskd+rE9PsPrhJWw5yJ+bZYKeeSFWD6DbUBzPX+mKtZSshUMpBttcEXGLVFGXlXUbs7i/qTvg32hSXrSo/cRV+1/zwLzZ1/8lnPI+8yujf8AgYqT/fpi/wAF0ntFH3ZGwqVPyFicDclzKampS0sIlpXawDEfF5Ymi4/Kyxd3EsUEZuUXmb9SfLG2rOTi6pAjjCt77MJrcg2gf5fd/HFztIlEZpqYcooRf1b/AGwSGUUDVPtftiiPVrMZ+K/O3jz8sKnFGae1VUkw2VjZb89I2GEvZlmkugh2cAe1g2v7vLEGeq4qpWswPeGxAPj0ti12YJ/24b2904MZ12oSw1EsfcxsEcqL87DB422bk0w5nuVGop4Fao7hNF3J67DY7jC7SdmUMt9FYr6eelb2++J+02rMtHSSWA1EkgcuWK/ZLJ78yeK4SwgZ4lb/AOBKP/8APX6D+uOwp1cIWRxYbMR98dhWdeA1cL8S1dPDMI4u9gJLOCCAl+dj09MQ8GZbTvLJU1TIsMV37sndzzAtzKj78vHGmVk6yxTU7hVmNP3kipyBI5DCBkU2VzQxU80ciTcjIBzYny+mInRyUrHLKa+mrK1aqKoZnSNgIWFtItvb88LfBPDK941ZUlVXWe5VzYM1zZjfoDy+vTFiTs/qqGQzUUiyHSRpYDVpPT/bGe5tJUraKfvF0m4Vr2Hphcr2H8M0viKGaHLaySoZWeaVbFTcadgoHlzxk7TYNVHFZbL1o9J92TXrve4uTb8MBKWnaR1RBdnIUDxJ2GLWDKVKhr7OIKmWZooX7uJheoawsEF/HqdwPr0xQ4rzKE1t6FBEkVgjL+8V/e/vnz64aOKf/llElFDfvJhqnmA2P8oP29PXGclrbDGx+5qvYZrs8qKpkV3Mjk6VHmTjSs5epy+GnhpoQ8MafrSV1BmPPz53N/PCT2b08QqGqJmAWnQuATuW6WHW259bYY+DuJ5pI8xlDHXp7xAdwvPYA/LBG3YP45o4xFS1KxCKSXdojy23uR4YIShlpv0qYoyWTQItPugX06/phMmrp8wqIxI5d3IRfAAnoOnjjUqmdZJJstVf1aUwVTbbUPP/AMv3xopfPZXgyDNc7lqmUym+gWUAWsPDFulzKRFjDOxWNgyJfYEG+KDxd2SP3hsfLD9V8Oxn9G0pQB5RrlYD3iOe5+uA/ISqOxVz7PHrJzKwCkgCy+X54nmz6qaPQ0zFNOm1+ngeuLvGXDYo6nRHfu2AKX39R9cGaTglBVrDI5ZBD3shG1vAfXAfK8HVOFWxMoaJ5XWOMXdzYD1/LDrntLAmXzwRAM1Mya5Lbs7H3rHwHLEmQQUy961BKGqChCCQWK+JXxOAg4uMlNVw1OkOQApCWLMDyJGHFJbBJ28Hrsxe0872F1hJU+GA/Dc1VJV95EWkkB1MC/xC+4N8ScFZ2lNOe8+CRSjHwv1wdyvhyngnE3tiCK9wFNmYX2U+V7Yt4oDBVXnUtHmDzNEqyEG8d7gagOox4zLiT2imgpYkK2fU387sduXmTiPtAlWSskdGDKbbjcchix2b5aDO9TL+zplLn/Fbb8z9MX8Gbomy7hyWCvgimAB1BtjcWG/5YHcVz662duY1kfTbDVxtqqZKKSO4adLAjpvf7A4D8R5dG1YlPTqAwsrMT8T8yST/AHfHN4wNO2myxxke6oqKn66DI3qf9ziHL1EWUSuQC0sgUEjew52++DvG/CklU8ZjZNaRhHQsBp64G8W5eYaOnpkBcIC8jqDpv6/XFbAndIUstyOWqk7uBdR5k8gB4k9MHsw7NKtI7gK5A3CG5+nXBTsqzKNe9hLBZH+E/Kw++KEkVdl1QCS8gZvEkPc+J5HFLbtgLIs1ehnMhjJcCxVtsDM1rTNLJKQAXYtYchfGj53mYomF4VlqZzrlZhcC/JE8bcsK/aHQRx1KaFCM6BnQfusfwwlhhbPGf8WLUU0ECoV7r94nntblgj2Xzaao3Nhp/rglJkVFltLFLURNUSSkeg2vtvYAfU4iSly+sEa014JJHCkAm4FiTte2I8IyaqhR4jQLVTAWI7xuR88dh0qezKlRirVLhhzFh13x2LQ+Ye4bz2hqaqZ4RKJ5Yzq18rDw6YUOzfIO8rnkf9nTEk/4rnSPxPyGEiOpZTdWKnxBIP2xpy1iUGSnu3V5Zt3IIPvN/QfgcKMc0cKrQtcV8aTPXtLDIyCP3VsdjbnccjvifKs4kzPMqXvwpAIBW2xABJJB9MK0WXO0feAe6XCDxLEXtb6fXD1wHlqLm+iPlBEdR53ewDH6m3yxpNNkbDvGWcUNHMkUtGkmpbkqqgjf74y/Pp4WqXenBSIkFBa1tt/vjR+Mzlk1W4qJXSdF09dI2uOlsZVBTtJII4wXZmsoA3O+2LSNdDrkPHaSR+zZgveRclk5svr4+uF2io6d5nLymKEXKnTqdhfYAcrkeOH+i7MqeOmCVDqKmX4TfZSBfSv8XmcZ9mVFJR1GiRRqRgRcbGxuPUHB7wJVtjLxPl9OkaRQvHGdAkIkDd61xsGPJb89OK3AdLUFKpoiix90RIz8uRsAfHmcAaWmmrqqw96WZtyfufIAfYY16r4QQUqUaziKFBrm07vIRuSfBb/kOmLReXszbgrNYaWp7+e5CKdAAvdiLD02wx5H2lVctQt0VkLXIRLsF68t9hbAjN8xy5YzFTwNIx271za3mB/oMEeyaACeeU/DHHa/qbn7A4Cb0hbyA8ypkqM0KRBtEko2IIIuRq2Pzw/U8gkztv4aaIj0sP8AXGcSZ7ItW1Utu8LlluL28PtghknF7QNUyuuuSoUi97WJv/pjWrFxY0k/pOkRucsE4B8dDN/S30ODedZglN7XUSLrBKQhb2JAG4B9SfpjPOA+KRRzkyX7txZrb8uRtj1xhxiasGNVCxiRmB3u3gSPrjL2Ti2/sXaLiTLqdzNDDL31iFQn3QTtiTimJaWgjhZVNTUN30psLqDvYeHQfI4GdnOTe0VWpgDHENbXHh8I+Z+wxT4qzZqmqkkYEXNlB6KNgPzxcJWWKtlHK8saeVY0F2c2H9+GJc8y000jxEqWXYleWHzs8yFo6d6o6RI4IiL7BR/EfX8vPFLNKOhoHPtGurqG98g7Lc9T/ZxuDqxc+kIMS3FsNdbVCnypIEDCSd7ykqRsOm49B9cGeHHgFJNV01OpqEO6sdQQeKj03xZWpnly+pkrwApH6nUAraulhztyxkg3dF/LJ40y2Crfc08TBR/MfdH9PnjLFrWEizE+8HDn1vfE8+fzGAU2r9UrXAxRjF1wWxRjVjh2gxs9bGY73qI0026k7YK8bZuKOlhoI2u2gd6fLw/zG/yHngjkJhajp62bnSxsvzGw+fh5nGXZlmb1E7zOfedr+ngPQCwwvuBZf4GyHs+Z6aKamkBmtdluOvK3gcMsUc0eWTDMCAQDouRqvb3fnfljLFzGSI6o3ZD/ACnFiasqKogM8kpHIG5t52/PEXsXFtjXwxxyuqOOsAfSfckIuVPn/XAbjbIpkladm71JDqEg5eQ8rbbYBNiw+by9wYNbGIkHT6eHl5YybM/p07Q1ZZx/Ty06wV0JdV2DAXG33vg3kvC1JJJFV0TEBG3U8t/XcYW8p4lofZUgqYGfT+8AOflvfBbK+OKaMx09LF3MRa7vIfn57nxON0cuL6CvE0n/AGqT/L/0rj5ghX5Ss8hlWVbNa23gAPyx2M07EmqMhzvhuWmCsxVkbZXRgyn5jB3hjKYkoKmrqEDj4Igf4vEfMgfI4k43gEQgo6eM9yTrRidRkZ9r36emPfaFOtPDTUCH9mod/Nv97nHVejl9xWy/O5oFIjawJvyBsehFxsfMYYOz3iuGkmkkn1EutgQLnc3N9/TBPL8oeTJ4ookBlqJzY26A7knoABipxQ9PQQexQqkk53mmIBIJ6L4H8PXESsheq1ymsnZhJOZpW2Fm3Y8rDTg3kWQwZNTtU1FmmI6dL8kTz8T+WMgpqhkdXRirKbgjoRjSpM0hzaiPtDmGWnFy9joPnbz8OYxqpmWSPtAtUxRV8M40qBZCbFTfmv8ANfCln/FU1aIxKEvGLXA3PqcV87yJ6bu9TowkXWuk328x0OKdLTs7KiKWZjYKBuSemM/Yuw9wtxN7GJikYMrppSQn4PHb++Qwe4OlK0eYzsSW7vTcm5JN+p9RiiezOsC6iqXtfRqGrAQ1ssSyQ3ZQ2zofI/jgWdkk1gpAWHnh/wCHU9myaolOzTEhf+gf+7CdlOVy1MgjhXU3M+AHiT0GHsVVfRwKhigmijHIbkev9bYKdFdGdc9jh/4d4TjagkeVQZZUZo781VRsR6nf6YonMVzSaCFKdYfeLSMtr6Rz5AbevW2HCDLZv0hr9z2YQmJAGGw26eZxorOSTkY1COp6YYsn4Kkq41kSWIar2Uk328sL2ZIUlePlpcj6HBXgaKVq2IxC5U3boAvUnFrszlikMmVcHVVK94quFG6jVz8iOuDPFUCJTd5WxRs9wFaI2LHzv/rijn+Y0VDPJIiiepdiQD8MZP2v9/TCBm+fzVcmuVy3gOg8gOmFx9hQw5zxMauohWO6QKUVY7+Y3I+2L3GmWPU5oYoxdtKjyAtuT4AYUMujd5EWP4yRp6b+N+mNTkpmWKSOKeNq5wO9cmzWtyXw2/rg3extpaIESHKhTuh1CRikrX+LxNuWx+2BPGeWVM9cI9ZkWUXhubKB4Dpir2gQmGCjgPxLGS3rsD974g4W4klkqaONzdYnsu2+4I3PXwxeqDG15HN2a1G4Lw6v4e83wAqaR4nMbrZ1NiMO+b8N06VrzS1qIe81lB8Q3vbngbJxnGuZmoCAwmye8N7WA1b8j+WNKNCjJ7KvClckgFFUMVhZiwtt752Go+AO9vHAXPckemmaJ+h2PiOhGNJ4nyegcozfqO8F0mT4CfPoDj3nXCr1VGLssk0Q9yRf318D54vF6QeauzJiLjDN2ez6a1B/GrL9sVOFMljqJ2ilZlOk6Ryuw6HBLhXhepWtjLRsqxtdmIsLb8j1vgik1TTFvM4dErqdrMw+5wV4EyyOer0SrqQRsxB8rYI8RZHHPHV1UJLMk5GkctNxdvHHzs2gZXqJiCESFhqPK/Pn8sVIkpWsChUAamtyubfXES7kDxIGPJe++LOTw66iJfFxi6RWzfMrZUhjU2uEH4Y7ALNWhEpD1JjYBQV0k290f747B5Vg5cbM0p6msjjhnKMYoD+rLr7oJ5AdSMB81zJ6qd5XF2c3sOgHQfLGpUNJUzRT09dIneTLeKPUNSld/hGyjlthd7MqMJUVDsP2MTXv0N/9DjrH+QNWHK/iY5bQUUaKC7oCSei7F/mb2wN4y4PkqqxZKYArPH3lybC4tf63GEvOeIJaplaVtWgELtawv5Y0Hs+zaWajmV3RUhTRG7bW1A/EfAbYyRKE6u4DrIULNESo5lSG/DFHKM8kjHcX/UyOveIRzFwD5jbGiZBkUmXuZqmrQwaD7uonXcbWB/LGXVMoMjMBYFiQPAXuMbrJq9Gj9ovAqgd/TDZFAeMfuqBsQPC2BXZXTD2p5m5QxM3zO34Xw81NPL7TDV95HHTmBVm1nZuZsB42PPA6GnpaYySxuvslWujUD8Dbj/ym59MXTsqESizKplqjPGZHcNrOkk2W/K3hba2PvG+aJPVmREZAVW4YWN+txhv4T4W9nqda1cbJY+6hBLgePgBzwGq8vjmgra6e5JkKw723BsPUcvocBWzpavB7oJTR5U0q+7LVNpU9Qo6j7/XFfs4nkNZpDExlWMgJ2tbn9bYloaiGtooqeSVYZoLhS3wsDj7JJFltNMqTLLUzDTdOSL13/vpiekW8AOPiJ6aec09gHLKCRchbm1vD/bE/Ass7VkfdHUVuxVmIUgDe+PHFnD8dNHSshYmaPW1z125fXHmjy9Rlz1Kl1mWUKCGI228MSTwFvJ64sySoWokkkhZA7Fttxv5jAqnr3hJ7pyhIIJB3seeNE4PzuWPLp6mqcyoNo1fe9tufW7ED5HAn2zLK5HMiGmlClvdOxt4dD6bYuexJizS8N1UwBSCVgeR0mx+ZxDXZJNTkCaNkJ5XHPGj1tPWVFBRGjZl/V+/ZgvIAC/3wO4rZostjhqZFkqe8uLHUVXfmcJpkWxayLIGqI53VgvcJrN778ztb0x7yPIJ6rXKrWWP3mkdiB48/G2+GDsyoDLT1iA2MiBbnpe+LfHUfs9HDBTkezkkOyndmHQn1ufl5YPFVY1K3QscWcQLVSIyggIgTfxBNzgdw9U6KqI9BIp+4xVji1Mq9WIH1NsGI+EJmrGplsWT43/dUWuWJ8METpYDnEmTpPVV0ofaJFcabEEkAWvhZ/Qt6RqjV8Mgj0+Nxe98MORUyFK2lhlV3dVCN8IfSbsFv9vHFbN6BqejjppCqyyza9N/hFtILW5XOK3mw30WuEM1SeJqCoPuP+yY/ut4YDU2cVFBK6Ry/AxXY6lPS9uWGJez+GGxqqxUPgux+V9/ti7m2V5Zl+jvYpJWcalvuD9wMbJsWZ+1YxfvNR1k6tXW/O+2CFRxfVSR6GnYryI2Fx5kYs1dImYVbeyIIkCAkNYAaRvy5Yl4LyuJu+qKgBoacX0/xN09fTzGIJyRUyOeshu9PG7A8xoJVh+ePOf8AGVVIhhcCJT8SKum/kevywXqO1SYt+rijVByBudvtghk/EtPmTos0IWeMhlI5G3nz+RxMrNHKXugJkvZtLJF308iU8dr3bnbz6DFyDhAU7pUxSipij95tHxfS++Lfa/mx1xUy7KF1sPEnZb+lifngf2WVTidk5qQLj1Nj9cdZroy0D894rSed5QjANawJF9gB4eWOxQ4sywQ1k8a/Crm3od/zx9weKGmw1FndJRsJIA9TUf8ANkJVQTzsvM/PFzhidvYMwqCPfkJGw6kdPm2B2c5NDBlVPKV/XzNfVc8tzy9LYGZJxrUUqd3EU0XvZlvufPHRWsnFsCmK3MEYcKeqSLI5F1L3k0ttNxe1wNx6A4gr+0R5onjeCG7LbWBYjzGFAjGVheh9rz7Xk0cnOSlbS3jp5fhb6YRRvhpybh7TQy1NRI8UZFo1U/tD5jqOn1PTH3gDJVmnM0u0FONb35XG4H5/Lzxi7LvaDUSd3RxyLo0wjbVcnYc16WwnGQ2tc26C+2CWe5w9dVs9iS7BY18ByUf344KcZZTDTCCmjXVUBQZWB5luQt6/a2I9jTFulkYMNBIY7Cxsd+m2HHjtxBT01GOarrf1Pj89RwMzLKRl01OzESPYSPHysR0v6/hgpWV9BmD65GeCYgC7ctuXl+GJdZIxLRsRk4Zsw4IkjgeoSRHiUne9iQNrjx32wMyPhqerJ7lPdHxOxso9T+WCmtlbGLj3eky8/wD6bfZcRZLTs+UzIBcmdQo8SdIGGqjyU+xrBVRpVJF8DQPdgPC232wJbiMxBDT0LimhJdi+1yNtRPkd/XAllUjEHaLOIIKegQ7IoZ/M9L/PUfphALWwaqp3zKvOmytM3uhjsABsL+gxRzbKDBO8LMrFDYleV7Xtjrol3ocK6rY5HTsrMuiUqbEjb3udvlhHZyx3JPmcFKWhq5ae0ayvAGvZRddXXbxwMemcNpZGU35EEfjjWmLQ78G5iIqGt0tplKgIAfeO1thz64+8KVSz0k9FMwU27yIsbWYdN/P8cX81zj9FQQwQJH3zJrlZhc7/AOt/kMUc1qkraBqlkWOeJwpKiwcG39cTQhOiuHB8GH2ONUznNYmnlord0Z0UmUHdnIBUH+W1h9cZRJqHMEeoti1W5tJUSd5IRqsBsLbKLDGTpFcbZ1bSPDIyMCrobH/TBbhfhl60ysSQsak6ud2t7q7/AFOB7zS1UygkvI1kHiegv/XGnrKuWrS0yIW7xwJGsbC/NifEtYDyGAWToyCaZixLElvEm5++HnjRvaMto6jqvuN8x/UYVOJ6HuaudPBzb0O4+xw25EgnyWeIkDu2uCfL3vwvhheyrk0fsuVTVB2kqD3UfpyJH/qP0xDwQ6yRVNGzBTMLoTy1Dp9hjxxrnUTimgp21QwxjcdWP52H3OFhdWr3b6r7W538rY0jRjiwhXcLVULEPBJ6qCQfQjBbg/hqaKU1UymGKJSSzi19ugOGjI5M3SIGRoNP7vfGzfb88K/HtfmBstVZYzuoj+A/Pr88SrwB5C/HmTtWrHV0o733Qrqu525G2CPAeRChhaeqtGfiOroANh68/mcAOGco9kpvbKiaWKM/DHGbFieQ+eJRm9JmbiGRp4nP7Nnk1KT0uOV8K7yTHYoZ9mftFTLNuNbkgeA6fa2OwVr+zusjkZBGXAOzDkR44+Y1oXJh7j7SaqipeaxqgI9SB+Ax57SOFY0jWeBAgU6ZFUfQ/lhXyyveor4pJDqZpVJPz6eQw/Pm6tmNTRy/s51Gm/RtI/H8sV4YKtCtnVBGmUUrhFEjv7zAbn4uv0xU4K4Y9qkLSe7Txe9I3Ibb6QfPr4DBzj6j7igpITvpYj6A/wBcAzXVf6NEax2p2Ykuo3bxB8r9etsJVgh4414m9rlCx+7BF7sajYbbaref4YN8FFZ8vqaNWCTM2oXNtQ2/pbCBqxLE5BuCQRytscVkjTeDQuHuFjQM1ZWaVEQPdpcEs3If6f6YocKIZ6iavqfgiu5v/F0HyH5YUaqukf43Z7ctTE/jhm4OzOF6aejmcR96bq55X22P0H3wawLFgWuq5K2pLc3layjw6AegGCvGXdxd1SRKCYh77Ablj0v9/ngnRZRDlgeoknjmkCkRIh6nrz/23wF4KoWrMwQvvZjLIfQ3+7WGA8uw2MnG7GGko8vT4n06/wAPu5P0x67RpPY6Sno4fdVgS5G2q1ufqSScAuPJ5mzBpjG4WMqEJU2sm/h1Nzg/2iQe3UkFXB74UHUBzANr7eRFjhKivsReHc8kpZ0kRiAGGoX2IvuCMbdmTRs3s0hslVG2n/EPiA+RDfI4wzIsnkqZ44kUklhc25C+5PhYYce0ziT/ALXCkDb025YdH22+QAv6nFathi8FDgzKGizdY3/+yzk/5VNj+GF3Nq8yTSv/ABuzfU41GSqhlppMzTaT2Zo2X+fYb+Y5ehGMdJxkrLKXBYNdyGokpcj72IXkN2Xa/wAT25ddsA6PtCmleOKqjQKZF1PosbA3tv8ALfwww59n0mW5bS90F1kKvvC4tp1H74SMw4o/SE8AqQI4x7p7vxY7tv8AL6YmxXkKccZXO2YFzG8kbldOkE3UAbA9OuPnHeWRQCIRK0TSLrePVcL4fO/4YJcT1s+WtCkMzvEy39+x5HkDa9rWxDXSx1NFNXTqe9Ld3EAxt0A+h1HAk23Z1W1ZJn+VzZhSUk0KF3CFJALcxbf6g4ucE8ILFBPJXQgAG41jcKouT8/ywP4HnlmpKmmicpKpEkZBsfAj02++CfaLmhgpoqQOWdgDIxNyQvj/AIm3+WEkbboHcG5rRpUSTyFYmJKxJY2RT1v4n+uBtd2iVQndkk9wubKQCAL7W28MLDHHmU4KG0NXaZBaqWXpNErfO1j+WFRJDyubHpj1WZlJIFWR2cL8Oo3tfwxArYVHNSySuLYduyvK1lqWkYA90uw8z1wkubjDh2Y50sFS0bmwlFgfMcsQUtYAfGvET1VVISx0KxVFvsADbl4nnhn7Pya2CekmJZAoZCdyp8jhQ4lySSnqJEZT8RKm2xBOxHjh/wCz+i9ho5qqcaLjYHmQOQ9ScJ06OWUzz2pU9qCl0/CrWP8A5dvzxlccpUhhsQbj5Y0rIeJoa2laiq2CMfgc8r3uPmMCYuyqoMtmeIQ33k1jl5DGTSwwyT6NeyKuMtNFIebID9sdhej4+oaVRAJCREAt1BI2HiOeOxFLBafoxzKqvuJ45CCQjA2HlifOs8M1U1QgKG4K+Itgbj4cMzxodp8ybOJYIQhQR3MjXuLbXPl4D1x2b8fNFUCOmC+zxDu9BGz25n8hi5lmWvHlbGktJNN+0ZSLqv8ACOtwNvmcBeEuGvfaoqVKQwDUdQtqI5Dfn/tjKtEPXaDl8SPDJGndmVNTJ4Hb6f6YL1c0GVQQqIElnlXUzP0/vl8sKddmRrK0O+weRQB/CtwAPpgx2q6vbFBBCiNQp+t8JJEss513FXQNVJGsMsbBWVeRvb+uFzOuGmp4YJWZT366go5jYHf6jB7O8gpxSQSQLIhmdUCsTvfYm34YYuMeE/amjRJ40MUYUIx39fwwYmeTMqfLZXieVUJjj+JhyHrjxRV0kLa4ZGRvFTb/AHw9ZxlLUGUPExUvLKLlTtbY/gMZ2rYVAb6Y40falVKhSQJLcEAsNx57bH6YC5LxZUUrMYn2Y3ZSLqT6dPlgzxDwSIKOKoUklgveA9CwuCPK+2A1Nw470klVqUJG2kg3uTty+uCqorUvYSru0iqdSid3CG5mJbE/Pn9MLQPXqcMvB/DMNRFPLO7osIBOm3KxJ6YuQ8L0VSGWkqJDKqlgrra9vljYXRFe2LFPnUkcMsCn9XLbUP8ACb7eGKKNYg2vY8sTjLpSjSBGKKbM1jYHzOPeV5TLUvohQuwF7DwHM74WDm22PE/aTTVKqlVR6gvKzXt02vbCxxHX08swNNF3UQUC3Uncknc+nywGVN7eGPYXfBpHaLb2aNPJ7fk4fnLSn3vGw5/+mx+WOly3vFy2g394d7KB/Nc/hfAfsyzoQ1Rif9nONJvy1dPruPnhx4clE1dWVZIWOId0jHkANift98RRt0dFLAC4dQU+cMtOHaFSyMedh1JP+IYtycLS5hW1MkraEU6VsQd/3V+Q3I88e+J8xSnoY2oSFSV2DSW99iOZv5m++BecVEkWU0ZiLAO5aRlJB1cxc+t/pg5uhJ9gniHhOekNpFunR13U/wBMA77Ww5ZF2nSIvd1S9/GdrkDVbz6Nghm/CdHUU71dJJoVQSVPw3G9rc1Pli16Ep+wTlVLlS08b1DSNKR7yqTsbnoOWGGbJ8rjpFq+4d42IA3Ore/QnyxmFwcPpbXw+f5HH/V/riAaBXEmZ5e8CilhMcmsXuP3bHrc9bYVnfkcQ3xI1iMWqMpNqhlo+0GpjQLqSQDl3ihiPnzwLzziuoqyO+e6jko2UfIdcaVQwQU+TxyzwpJZASCBc6jtv88LuZ5HTVlN3tDTyLLqA02NiDzt0+mIqQZZENeeNC4d7Py0Ymq5THFz06iB897DCqchnppEeeF0QMCSRtz8caTx1k0tbSU5pfeUblQbXuBY+BtvjN2yrCE3MuEoO9buauLu7+7dhf0+RuMdiWLslqyASyAnpfHYn7/6LzfoTFx5bHY7HQPQwcDVDLVqFZgCNwCQD6+OGrtPmbuEGo2Lbi5sfXxx9x2MtkMyB3xu1NTrJBCZFVzpG7AN088djsV6OYG40H6+gHTv+X0wi9ojH9Izb/w/9Ix2Owv+F6CHFbk5TQXJNyb/AEOEePmMdjsY5z2bRxN/3CoHQRLbywoJ/wABb/x/zGOx2DE7PR64M/4bmH+AfgcR9mSDv5TYXERsfDljsdiS0AYeAEDZXVhgCNT7Hf8Adwtdk3/fz/4Tflj7jsJaXzsj2hUk/aP/AIj+OPWOx2CztHREp3w+wG3D7W2vOL+e/Xxx9x2KFdFeq/4HF5VBt98GMnUNkUoYagGa197bjlfljsdgsfRmo5HD5T7ZCbbXl3t197r44+Y7GLHoROuNAof+Az/4v/cMdjsR9BM6vvj0cdjsMETXONtslj//AJYm7NnP6MY3Nxqt5bdMdjsc3186GRcM1DS084kYyDwclunnir2aVLaXXU2kMbC5sN+g6Y7HY5ROr0MdXVOHb32+px2Ox2OjOZ//2Q=="/>
          <p:cNvSpPr>
            <a:spLocks noChangeAspect="1" noChangeArrowheads="1"/>
          </p:cNvSpPr>
          <p:nvPr/>
        </p:nvSpPr>
        <p:spPr bwMode="auto">
          <a:xfrm>
            <a:off x="1820863" y="79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20" name="Title 1"/>
          <p:cNvSpPr>
            <a:spLocks noGrp="1"/>
          </p:cNvSpPr>
          <p:nvPr>
            <p:ph type="ctrTitle"/>
          </p:nvPr>
        </p:nvSpPr>
        <p:spPr>
          <a:xfrm>
            <a:off x="2099620" y="1241972"/>
            <a:ext cx="8179408" cy="1595256"/>
          </a:xfrm>
        </p:spPr>
        <p:style>
          <a:lnRef idx="2">
            <a:schemeClr val="accent5"/>
          </a:lnRef>
          <a:fillRef idx="1">
            <a:schemeClr val="lt1"/>
          </a:fillRef>
          <a:effectRef idx="0">
            <a:schemeClr val="accent5"/>
          </a:effectRef>
          <a:fontRef idx="minor">
            <a:schemeClr val="dk1"/>
          </a:fontRef>
        </p:style>
        <p:txBody>
          <a:bodyPr>
            <a:noAutofit/>
          </a:bodyPr>
          <a:lstStyle/>
          <a:p>
            <a:r>
              <a:rPr lang="en-GB" sz="3600" b="1" u="sng" dirty="0"/>
              <a:t>Module 8:</a:t>
            </a:r>
            <a:br>
              <a:rPr lang="en-GB" sz="3600" b="1" dirty="0"/>
            </a:br>
            <a:r>
              <a:rPr lang="en-GB" sz="3600" b="1" dirty="0"/>
              <a:t>Why did Steve McQueen decide to shine a light on the Brixton Uprisings in 2021? </a:t>
            </a:r>
            <a:endParaRPr lang="en-US" sz="3600"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1973263" y="312739"/>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099620" y="5745728"/>
            <a:ext cx="817940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Write this module title down and double-underline it. Then stick in the starter sheet and complete the task.</a:t>
            </a:r>
          </a:p>
        </p:txBody>
      </p:sp>
      <p:pic>
        <p:nvPicPr>
          <p:cNvPr id="1026"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B38BE8F1-3E78-4BE2-9D0D-A3B1D6463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690" y="3168453"/>
            <a:ext cx="3739257" cy="2246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011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8116914" y="388243"/>
            <a:ext cx="3897806" cy="34778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a:t>In 2021 the Oscar winning British director Steve McQueen released a series of films telling the story  of five key moments in Black British history. He also released an accompanying documentary series called </a:t>
            </a:r>
            <a:r>
              <a:rPr lang="en-GB" sz="2000" i="1" dirty="0"/>
              <a:t>Uprising</a:t>
            </a:r>
            <a:r>
              <a:rPr lang="en-GB" sz="2000" dirty="0"/>
              <a:t>, which told the story of the 1981 Brixton Uprising. This series won the prestigious title of best documentary series at the 2022 BAFTA awards.</a:t>
            </a:r>
            <a:endParaRPr lang="en-US" sz="2000" b="1" u="sng" dirty="0"/>
          </a:p>
        </p:txBody>
      </p:sp>
      <p:sp>
        <p:nvSpPr>
          <p:cNvPr id="7" name="AutoShape 4" descr="Image result for hiroshima shadows"/>
          <p:cNvSpPr>
            <a:spLocks noChangeAspect="1" noChangeArrowheads="1"/>
          </p:cNvSpPr>
          <p:nvPr/>
        </p:nvSpPr>
        <p:spPr bwMode="auto">
          <a:xfrm>
            <a:off x="1690922" y="44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F2784253-8902-A640-94A1-967807A4753D}"/>
              </a:ext>
            </a:extLst>
          </p:cNvPr>
          <p:cNvSpPr txBox="1"/>
          <p:nvPr/>
        </p:nvSpPr>
        <p:spPr>
          <a:xfrm>
            <a:off x="222671" y="3996831"/>
            <a:ext cx="11792049"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‘These events were just </a:t>
            </a:r>
            <a:r>
              <a:rPr lang="en-GB" sz="2000" b="1" dirty="0"/>
              <a:t>pivotal moments </a:t>
            </a:r>
            <a:r>
              <a:rPr lang="en-GB" sz="2000" dirty="0"/>
              <a:t>and were moments that somehow got </a:t>
            </a:r>
            <a:r>
              <a:rPr lang="en-GB" sz="2000" b="1" dirty="0"/>
              <a:t>brushed under the carpet </a:t>
            </a:r>
            <a:r>
              <a:rPr lang="en-GB" sz="2000" dirty="0"/>
              <a:t>for the broader, wider public and they </a:t>
            </a:r>
            <a:r>
              <a:rPr lang="en-GB" sz="2000" b="1" dirty="0"/>
              <a:t>needed to come out into the light</a:t>
            </a:r>
            <a:r>
              <a:rPr lang="en-GB" sz="2000" dirty="0"/>
              <a:t>.</a:t>
            </a:r>
          </a:p>
          <a:p>
            <a:endParaRPr lang="en-GB" sz="2000" dirty="0"/>
          </a:p>
          <a:p>
            <a:r>
              <a:rPr lang="en-GB" sz="2000" dirty="0"/>
              <a:t>These are historical moments, not just for Black British people, but for British people in general because these events have </a:t>
            </a:r>
            <a:r>
              <a:rPr lang="en-GB" sz="2000" b="1" dirty="0"/>
              <a:t>reverberated throughout the nation</a:t>
            </a:r>
            <a:r>
              <a:rPr lang="en-GB" sz="2000" dirty="0"/>
              <a:t>. We need to </a:t>
            </a:r>
            <a:r>
              <a:rPr lang="en-GB" sz="2000" b="1" dirty="0"/>
              <a:t>shine a light on it </a:t>
            </a:r>
            <a:r>
              <a:rPr lang="en-GB" sz="2000" dirty="0"/>
              <a:t>[and], we needed to give it the platform it deserved.”</a:t>
            </a:r>
            <a:r>
              <a:rPr lang="en-US" sz="2000" dirty="0"/>
              <a:t> (Steve McQueen- </a:t>
            </a:r>
            <a:r>
              <a:rPr lang="en-US" sz="2000" i="1" dirty="0"/>
              <a:t>Daily Express interview, 21</a:t>
            </a:r>
            <a:r>
              <a:rPr lang="en-US" sz="2000" i="1" baseline="30000" dirty="0"/>
              <a:t>st</a:t>
            </a:r>
            <a:r>
              <a:rPr lang="en-US" sz="2000" i="1" dirty="0"/>
              <a:t> July 2021</a:t>
            </a:r>
            <a:r>
              <a:rPr lang="en-US" sz="2000" dirty="0"/>
              <a:t>)</a:t>
            </a:r>
            <a:endParaRPr lang="en-GB" sz="2000" dirty="0"/>
          </a:p>
        </p:txBody>
      </p:sp>
      <p:pic>
        <p:nvPicPr>
          <p:cNvPr id="3074" name="Picture 2" descr="Small Axe (TV Mini Series 2020) - IMDb">
            <a:extLst>
              <a:ext uri="{FF2B5EF4-FFF2-40B4-BE49-F238E27FC236}">
                <a16:creationId xmlns:a16="http://schemas.microsoft.com/office/drawing/2014/main" id="{05167DFB-2E4A-41DF-823F-F0A74C1ED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71" y="327391"/>
            <a:ext cx="2395201" cy="3527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prising (TV Mini Series 2021) - IMDb">
            <a:extLst>
              <a:ext uri="{FF2B5EF4-FFF2-40B4-BE49-F238E27FC236}">
                <a16:creationId xmlns:a16="http://schemas.microsoft.com/office/drawing/2014/main" id="{8671498B-F6C8-4728-9E5C-D8B3BEEF7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8572" y="327391"/>
            <a:ext cx="2348655" cy="35278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afta TV Awards 2022 winners list: Who won in every category as Channel 4  sale takes centre stage">
            <a:extLst>
              <a:ext uri="{FF2B5EF4-FFF2-40B4-BE49-F238E27FC236}">
                <a16:creationId xmlns:a16="http://schemas.microsoft.com/office/drawing/2014/main" id="{3403B683-863E-4D26-9D19-F87DD21671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385" r="24134"/>
          <a:stretch/>
        </p:blipFill>
        <p:spPr bwMode="auto">
          <a:xfrm>
            <a:off x="5091273" y="327391"/>
            <a:ext cx="2987107" cy="353872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AE84438-7613-4DBD-81B2-EFC2726FCADC}"/>
              </a:ext>
            </a:extLst>
          </p:cNvPr>
          <p:cNvSpPr>
            <a:spLocks noGrp="1"/>
          </p:cNvSpPr>
          <p:nvPr>
            <p:ph type="ctrTitle"/>
          </p:nvPr>
        </p:nvSpPr>
        <p:spPr>
          <a:xfrm>
            <a:off x="199975" y="6039904"/>
            <a:ext cx="11792050" cy="460970"/>
          </a:xfrm>
        </p:spPr>
        <p:style>
          <a:lnRef idx="2">
            <a:schemeClr val="accent2"/>
          </a:lnRef>
          <a:fillRef idx="1">
            <a:schemeClr val="lt1"/>
          </a:fillRef>
          <a:effectRef idx="0">
            <a:schemeClr val="accent2"/>
          </a:effectRef>
          <a:fontRef idx="minor">
            <a:schemeClr val="dk1"/>
          </a:fontRef>
        </p:style>
        <p:txBody>
          <a:bodyPr>
            <a:noAutofit/>
          </a:bodyPr>
          <a:lstStyle/>
          <a:p>
            <a:r>
              <a:rPr lang="en-GB" sz="2400" b="1" dirty="0"/>
              <a:t>Why did Steve McQueen decide to shine a light on the Brixton Uprisings in 2021? </a:t>
            </a:r>
            <a:endParaRPr lang="en-US" sz="2400" dirty="0"/>
          </a:p>
        </p:txBody>
      </p:sp>
    </p:spTree>
    <p:custDataLst>
      <p:tags r:id="rId1"/>
    </p:custDataLst>
    <p:extLst>
      <p:ext uri="{BB962C8B-B14F-4D97-AF65-F5344CB8AC3E}">
        <p14:creationId xmlns:p14="http://schemas.microsoft.com/office/powerpoint/2010/main" val="281589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77564" y="160339"/>
            <a:ext cx="1201465" cy="83099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defRPr/>
            </a:pPr>
            <a:fld id="{0CD78822-7D1A-452A-B38C-2F1981E6BB51}" type="datetime2">
              <a:rPr lang="en-GB" sz="1600" b="1">
                <a:solidFill>
                  <a:prstClr val="black"/>
                </a:solidFill>
              </a:rPr>
              <a:pPr algn="ctr" defTabSz="457200">
                <a:defRPr/>
              </a:pPr>
              <a:t>Tuesday, 09 January 2024</a:t>
            </a:fld>
            <a:endParaRPr lang="en-GB" sz="4000" b="1" dirty="0">
              <a:solidFill>
                <a:prstClr val="black"/>
              </a:solidFill>
            </a:endParaRPr>
          </a:p>
        </p:txBody>
      </p:sp>
      <p:sp>
        <p:nvSpPr>
          <p:cNvPr id="1040" name="AutoShape 28" descr="data:image/jpeg;base64,/9j/4AAQSkZJRgABAQAAAQABAAD/2wCEAAkGBhQSEBUUEhQVFRQWGBgWFxUWFxQYGBgXGhQYFhgUFBcXHCYeGBwjGhUWHy8gIycpLCwsFR4xNTAqNSYrLCkBCQoKDgwOGg8PGiwiHSQtLzQ1LCwsLSwsLCwqLCksLCwsKSkpLCwsLCw1LCwsKSwpLCwpKSwpLCwpLCwsLCwsLP/AABEIAMgAyAMBIgACEQEDEQH/xAAbAAACAwEBAQAAAAAAAAAAAAAABQMEBgECB//EAEcQAAEDAQUDCQMHCgUFAAAAAAEAAgMRBAUSITFBUWEGEyJScYGRobEUMtEjQmJygpPBFRYkM0NTVJLS8DSDorLCNWNz4eL/xAAaAQEAAgMBAAAAAAAAAAAAAAAAAgMBBAUG/8QALxEAAgIBAgQEBQQDAQAAAAAAAAECAxESIQQxQVETImGBMnGRscEzodHwBSPhYv/aAAwDAQACEQMRAD8A+4oQhACEIQAhC8ufRAekKlaLya3UhUHco211QDsleecG9Z608ohTJVGWyeTONjiN+gQGuDgurKi9JYiOdY5o3nRPLDeIeNUBeQuArqAEIQgBCEIAQhCAEIQgBCEIAQhCAEIQgBcLl5kfQJBeV80yBQDK3XkGJFaL8c6oaCewE+iiisEszxia5oOpIIo3aRxU1q5Sss7jFDGCG5E1pnt7e1VzsjWsyZVbbCpZm8FexwOneQ44Wtzedw3Z7VaitlhBw4QfpEOI7cS5el8CaxOewYSXBrxtBy27clkcS0+I4twa0bmhxPHOtpQ3RtLTyfhY7na0hAq5utd2E7uCWWjljIT8kGsbsFKmmzh3KC021xsEba5F5H2W1I/BJKqjiOKlso7bZNbi+NntGG22TcXHfYtAMcwbip3OG3Lh+KqSQGzT0HuOzb+I7kjuJx9oip1qd1M1q+VH7IbS40/lW5wlsrIebmjf4G6VteZc0OLLJibVTJddElWBMMS2zeOoXKoqgOoXKoqgOoXKoqgOoQhACEIQAhCEALy40C9KG1HolAJ73vOlQDTiqd02f353tOGNvRB2nMl2fgpI4Q+SIOAze8njh0CrXhyqc2Z8ZYDECWEfOpoSPgqrbFWtym66NSzJ4IIeWkmOrmtwbQNQOBrnRKr4s5ZM+oycS5p3hxrUeKuy8lZS4c3R0bs2uqMgesE5va8LKxgjkaJXMAAAFSKCmZ2LmyjOyL8V4x3OPKE7INXPGHtkXcmbs56GZpya4tAP0gCa91Qqf5qWjHhwCnWqMPbv7lIeVb2tDYWMjaNABVQP5S2g/tD3BvwVblRpUX0ISnw2mKlltdh7fNwUsjWsqXRmumbq1xd+dVjarR3Lfc8k7GF+IE51A0Aqfw8VonGzmYxlrOdpizaM+/erpVQ4jEoPHQulRDikpweOm4j5IXQcXPPFAB0K8dXfh3lF83sHSFzf2bXNaMs3HKp3f/K0tutRijLg3EBmRUCgA1z1UVgkEsYfzTRi6QHRNa7Tlkt6qEaloXM6dMI0rw1zMrYr7LG0Vr84ynFgtwfK9nMtbgIDjVu0VFMs1NaLaBJzcbA59KnQBo3uNPJW61gtVkWsiL84nbivTb+edGk9xTt14mMgStDQTQPBq2p2OqAQvV63iYWYwzE0a0IFO7asOaW48SKTb6CUX1J1HeBXoXvL1H+B+C0VllLmAkUJ2A180WqRwbVjcR3E4fOhUs7ZJZWMmf8AyrL+7f4FSwX04EBzXN7QQmN1298rcRZgadOkCT3AKLlDNSMDaXAjuNUTT3QjJSWUMbPNiFVKqN1g4AryyZBCEIAQhCAFHO2rSpFWts+FpQGfncBUVo9jucYdmlHBSOuqC0s599WdehoDTUn4qvDY+fmodNXHc2uQ7SqPKa+MbuZjyjZkabSNnYFrcRKEYedZNTjLK4QzNZ9Dl78pC4c3D0IwKVGRIGXcKJVZ7BJJ7jHOHAZeOigUkloe7Vzj3mncNAuNO3W8yPPSudks2F783bR+6Pi34qGS5526xP8ACvooYrU9vuvc3scU6ujlLOZGsykxEChyNNpqNw3rMI0yeN19CyuNFjxun7fwT8jrFQySvFMIwiopxcc+4JJbrwL53Sg0OKreFPd8vxWk5V3yGt5lh6R97g3d2n0WQVt8lWlVF8ufzLeKkqkqYdOvqfQbVaOcsTnj50RPi1R3Pa3CzxgRPPRGYw0OXEqvYTW7TX92/wBSmNxf4aL6gXTg9Uk/Q68G5TT/APIvuaX9ItTiCKFpINKjonWil5LNxRuld70ri49mgHcF4u5lbTam78P+0qTks6kJjPvRuc0+NQe8FRr5r3IVLzRT5b/cYXhZRJG5p0II79hS27SZ7Fhdm7C5h7RUA+ibWqYMY5x0AJ8Al3JmAts7SfnVd4mqtkszx6F81mzHdMjuu8KWLGdWNINd7ch+CsPvCtl50almX1jkB/MUphbSWSzbHSh/2CMZ8x5rt3mhFmPzZq/YHTB8aBUxtey9vc142tYj7e5oLFBgja0bAB4BJL0kx2imxtB36laGuSzdh6Tw7rF7vF1B5NW2lhYN9LCwaGyso0KZeWDJelkyCEIQAhCEBwlIL2tNTTYMzx3DvNE5tclGlI7JFzkjAd5kd2A0YEBHelo9ms1P2spzO6up7h5rHAJvyotvOWhw2M6I7dvn6JQuFxduufyPNcdd4lvoixHZ2UBfIBXY1pce/QDzVmCxQOy58t+tGQO81S6o4JxdlwF7eclPNxDOpyJ7Nw4qqtanhRyVVLW8KOSweR7yKxyRvB25j0qvT5o7E0tjOOc5OfsbwHw8VFbuUAazmrK3m4+to476bu3UpGrJzrr/AE1v3/gutsqqf+pebv2+R17ySSTUnUnU8SuAbkJ7yWujnJA8joMNe12zw/BUVwdktJq1Vu2aj3NH+Tn+ytibhBw4STXaMyKcVYuyzPjiax2ElooCK55baqG9L2MAxOjLmZCoI28FJFb5HNBEJoRUdNu1d5aIvHVI9MtCnhc0v2ILBdsjJpJHFlJKVAxZUBHRr2qa0Xc4Sc5EQHHJzT7rqaHLQjeo5b7EbgJY3sBNA40LfFpy70wnkIbVoxHYKgeaklF7IzFQw0ugvmsUkxAlwtjGrWkkupoHGgoOATRjaCiU2K/HSvc1sRqw0dVzd5GW/RX7Xb2RNLnmgH90G9Iyi1qTMwlBpyT9yD8nD2jnfoYaba1rXwyQy7ALQZd7MNONdfABQw3hLJmyGjdhkdhJ+yAaItd6yRNLnwkgbWODh31ANONFHyYyRzXjONs59y9bH0jedzSfJJbmb0hwa0eVfxTG1T47K51KVZXxFVUu4Uk7mHxYFcnk2E8rKHYXUIWQCEIQAhCEAsvqWjeKr2GjBM/YwBg7GNz81Je3vMH0m+oVac0sMzusXnxdRRm8RbIWS0wb9DEueXEk6nM9pzU0NrLRRrWV6xaCf9VQq6u3ZZQ8lz/1cYxP47mDiSvOx1SltzPKQ1Oe3Md3Vb8MLpbSGFpyYMDQ5x4cKpLed8PndVxo0e6waD4lRW+3OlfiOQ0a0aNGxo3fiq4Vltza0J7fcuuvcloi9vuAQpbPZnSOwsaXHcPUnYtRdXJACjpsz1Rp371Cqidr2RCjh7Ln5UKLluB05qatj2u38G/Fbqz2ZrGhrRRoFAFKyMAUAoBuXSF26OHjUtuZ6HhuGjQtufcQ8sj+jdrmq1ZLRKI2gRA0aP2muX1VU5Zn9G+2PQpzZPcb9UeiJPxX8kYSzdLfojO31I+QtZO3mYqgl46ee6o93tIWjgAwjCaigp2LtoY0tIcBhpnXSiQ8kZDhkaKlgd0Dwz08vFPgsw98hf67cPfV+DnJ0/pFp+t/ycvDW+0W52LNkOg2VG2nb6L3yfH6Tafrf8nLll+Rt0jXZCXNp3mtaV8QqOcY55ajXj8EU+Wrf9zR0Xl4B1XarO8q7KGMEjS5ri4A0c6hBB2VW3OWmOTetnoi5YyPJ4QYnNGmEgDuySWxTUkbxY3xAwn0Ti77G1jRSuYFSSTU04pNeNnLHEDfijO+vvM7VJciyO63NG05Lqz1nv8AoKOyPFTt5QBSMjpCoWa9Gu2q811UB1CEIBTef6xn1m+qpW//AKcabv8Amrt7ZOYdzmnzCrTR1sUrerjHg6qrs3g/kVXLNcl6MwxV60zBsLI2nXpvp1jkG9w9VRXWsqQAKkmlN52BeeTa5HlItrOOp2i0F08kXP6UvQb1fnHt6qbXHydbEA+ShkPg2uwceKemtMtdi6NHBr4rPodjh/8AHr4rfoV7HYGRNwsaAPXtO1WUqsF5SPlexzWAR0xEOcdRUYaj1RZ7bLMHOjwNYCQ0uBJdTInIigW/GUUsI6UZxxiP9wNqrjill23k+SR7HsDSwN21rWuYy0oFHftsliAewtwVAdVpJaD87XPsWfESjqM+KtOroF93ZJO3ACwNqCK1rl5KxHHOGgfJZAD5+xWA8mOocMxk6mWmtFUuh8rm45HAg1oA2mVcnE12604qOIqWe5HTHVlZyzxPdksuUktGbWRile1xqfRWorIIo8MTRloCSB2k0KqxWt8z3c2cMbCW46AlzhrhrkAN+1dktb4XtEhxRuNA+lC0nQOGme9FpW/7haV5v3ILBds0cr5PkzzhqRV2WezLPVMLwu5kzaO1GbXDItO8HYq1+WuSOMPYRSoBBbXU0rWqtvjkwANe3HvLcj3VWIxjFOBiMYLMMZ/6V4WzsFDglGx1Sx3eKEHyUVsu2SeglLWsBrhaSSTxcQMl7sb5jAXOc0OIqKNyFN9Tnoortlmlia/G0F2zBWmdOsjw9nncw9MsReXlZG8baCm5eZoWvFHCoVK7rwLnPjeAHspWmhB0cK5qKK0Pme/C7Axji3IAuc4anPIBT1roWeIsbfQkdcjCa1d4hSC6I6Uoe2qqNtUrJwyQhzMLnBwFCaUyOwU4IslofOwyMkAOxoAIH0XVzJ7KJ4i5BXJ7dewWu7g3OuXWAzbxPWCmu+1mpa7Uf3UKW67cJ4qkUObXDiMiEvkjwGvUdhPFpzb4KSllZRbFqSyh+hRwPq0LikClfMdWHsVe7nY+dbscA8djm0PmEytjKtSS75ML2HZV0R7+kz1osPfYYyjGSRlpIOwkeGS0vI66gSZnDTJnbtd+CXcp7HzdocdjukPxHitOZPZrCN7WD+Y/+yuRw9WLJOXQ4PDUqNsnLlEV3vfGO1RxtPQZI2v0nYvQadq1oC+WxTFrg7aCHeBqvqEb6gEaEV8c1tcLd4jk2bnA3O1zk+4nuxlbRahxaP8ASfioLntog+Qm6JBOBx91wJqADvCsXV/irV2s/wBpTK02NkjcL2gg7/wVsItrK57l8ItpSjzTf3PbIm4sQ1IArvAqR6lFpgD2FrhUEUPekt2YoLRzBJcxzcbKmpG9tfFPqq2D1LcuhJTTyvmZm7ZnUNlNatdTF/2tSa+X2k8vCTm4HkZYWGncMkvso/T5f/G31TG84ccMjRqWkeSrhtB+5VWmoP0yvoV7ggw2ePi0E9pzUl9WcPs8gPVJHaMx6KPk/Nis8fBtD2jIjyUt8TBsEhPVPnkPVSX6fsTWPC9hRb58d3scdTzde5wC0TRks7bocF3NB1AZX+YFaJmgUa/i9l+SNXxb9l+SpYh8gPqn1KV3FecbLM0OdSgNcj1jwTWwD5EfaHmVR5PRB1ka05g4gfEhN9Ucdn+A86o47P8AB7uyMvmkmIo1wDWg5EgauI4qsXOskjyWl0MhLqjMscdajcp+TspDXQu96JxHa05tP97k3yI3rEY6opp7/nqYhDVBNPD/AD1ILPPHKA5hDhsIoe3sVC2SMszMMTKvkJwsG0nUngFXtdmFntEb4+i2RwY9uw10IG+qtzx1tkZpkI3Z7AcQWXJ4ffl9Q5OSaxh5x9SS4rvMUVHGriS53aVWvT3pfqsPeHJy1IrdLiLyPnOawdgzJVyiorCNiEVFaUNrAegELtiZRoQpEiWRtQs3a4KPc3TGMuDhm0rTpZe1ixN4owhZfEHtNmDgOmwkEbdzh5VXnltaKRRs3ur3NHxIXq77WWvB6xDJB9KmTh4eaXct5PlmDcz1J+AWlxKUa5S7nP42KhXOS64M/wA2cJcBkDTvIrTwW05KXtji5s+/HkN5bsPbsWUsYxRTN3Bjx9kkO8iPBV4J3McHNNHDQj+81zarvBkn0ZyeHtdElJcmtzb2OGQSzkxuAkpQ9HKjSM8+yilu+2StjAlhfiAAq2jq5bRWoKX3Zy0aQBMC09YZjtI1Ca21vPxgwygUNQWnI8CRoutW4y3hI7VEoTWYS7niyWZ75+ee3CA3Cxp1oTUl1NvBNl8/vS87XDUAuc4HNpeW5dYGhqoIL8vAjKIn/Pb/AEq+MdJsxjpNhBZJBanSYRhc0N97MUOumabL59+V7x/cn75n9K9uvi37IX980fwSMVERgo/3uattifFI50YDmPNXMrQh3WadM9oXZrI+ZzcYwxtOLDUEuI0xUyAG7sWR/LV4/uHffR/0oN+Xh+4d99F/So6Fy6GPDXLobe8bEJYnRnIEa7tx8VXhknDQ0xtLhljxdE8SNR2LIfl68f4d330X9KPy9eH8O776L+lZcVnJlwWc8jcshLYsIzcBtyqdpO6pqq1x2J8UeB9MiaEGtamu4Uosh+X7w/h3/fQ/Behyht/8PJ97D8E0rORoWU+xqZLA8WrnW0wluF4JNTxHYvNninic/otewuc5oxUIqa6kUKzg5RW7+Gk+8gXo8pLZ/DS/eQKOhZ2MeElyZoxZJJZWvkAaxhq1gNSXdZx4bldex/OA4gI6GraZ4thqsa7lLbf4WX72BeYrxtkjgHwNa3bjmMh/lY0DzUlFIkoJdTWW28KgtjNSdXbGjt3pfZosbwB7jNOJOrl6s1ke8AOoG9VooO9ObPZQ0ZKRN9kSxtoFxe0LJgFHOOiVIvEoyQGZcaO/zmehS7loP0kbsDf9zkwtRwudwex3gafiq/LmDpxv2EFvgaj1Wnxf6TNH/Ipul49BbdtlaJGuZLG5ujmuJYS0ijgQ7goL2u0wvpqw5sdsI3doVaz2MyDolpPUJzPFoORTm58bh7NMx5jdk0lrqsO8GmQ9FzYpTWnG/Q5EYxsjoxjt13EKt2C3PhdiYaHaNh4EbV6vS6nwPwu0OjthH97FVC1/NCXqjV81U+zNvaA21WcSMHTFSBxGrCo7qDK5AYSA4cN48aqlyKtHTkZsIDgOIND5EKxZhgmc0aCRwHYQHLv0WeJBSPUcNb4takzQiyN3I9kbuUsZyXpXl5D7I3cueyN3KdCAg9kbuR7I3cp0ICD2Nu5HsbdynQgIPY27lz2Nu5WEICD2Nu5DbI3cp0IDy1gC9IQgBCEIAXHBdQgM3ekHTI6wI/Eea83xDz9iDh7zMz3ZOHgmF8WckVGozCo3ZbAx1Hfq5PAPpmD2qE4ak4kLa1ZBxfUxBVqC8ZWZNkeOFXehV7lDcZheS0fJk5Hd9E7uCpsvZ+QeGyADSRoOW4HWneuA4uuWmTweY0yqk4yeGObntJtTHWeU4jTEx594b6+I8UhnjLHFrhmDQ9qdXPf1JWBsUbA4hpLQa0Pbxoucp7ATa6MFS8A0G/MK6yKnWpZy0bF0FZUpJ5a2fy6E3ImImZ7tgbTvJ+AVxkmKd5Ghky+yKH1UsMYsdmw6yv8AU5eAUdy2bp76ep1XT4atwrSfM7PCVOqpRfM0sOgXtcaMl1bJsghCEAIQhACEIQAhCEAIQhACEIQAhCEAIQhAeJI6hZ+3WXBWoxMd7w2ji07CtGopoQ4UKAz0F5YG4ZPlYTkHbQNzhvUD+Ttmlzikw/Ry9HaKxenJtrwcte0eYoVmLZyUnH6qeVn8r/HGK+aqsqhZtJZKrKYWfEjQ2bkpHG4OfN7pBHujQ1zzKnvjlbBDmHNxaYiQBwz1PYFjxyRtTzSS1Slu5rY2eYqU5ufkFFG4Owlz+u8l7u4u07krphWsRRiumFaxBFmyOMxElS57h7xBAaDsaCNVortsWAKSyWAMCtgK0uOoQhACEIQAhCEAIQhACEIQAhCEAIQhACEIQAhCEAIQhAcovJhB2LiEACAbl7DUIQHUIQgBCEIAQhCAEIQgBCEIAQhCAEIQgBCEIAQhCA//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1" name="AutoShape 30" descr="data:image/jpeg;base64,/9j/4AAQSkZJRgABAQAAAQABAAD/2wCEAAkGBhQQERQSEhQWFRQSFRcUFBQYFxUYFBYWFRYYGRgVGBgYGyYfFxwjGRcVIC8gIycpLi0sFyAxNTAqNSYrLCkBCQoKDgwOGg8PGiwjHiQtLC4qKi8tLCwqLzQsLCwpLCwtLCwsLCwsLCosLCwsLy8pKS0sLCwsLCwsLCwsLSksLP/AABEIAMEBBQMBIgACEQEDEQH/xAAcAAEAAgIDAQAAAAAAAAAAAAAABQcEBgECAwj/xABBEAACAQIEAwYEBAMGBAcAAAABAgADEQQSITEFQVEGBxMiYXEygZGhI0JSsRTB8DNicoLR4QhDU5IVVGNzorLC/8QAGgEBAAMBAQEAAAAAAAAAAAAAAAECAwQFBv/EACgRAQACAgICAQIGAwAAAAAAAAABAgMRITEEEkETYSIyUXGBkaGxwf/aAAwDAQACEQMRAD8AvGIiAiIgIiICIiAiIgIiICIiAiIgIiICIiAiIgIiICIiAiIgQXbTHYijhHbBhDXuoQPtqdbX0vluRfTSV93d942OrcSOBx2U5kZhZFVkZBm3Q2YEX36Cbr3i4hEwgzsFvUWwvZm3zKmoN8t9theVt2S4jTwPEUxOLQUv4kGlSLN5kBNs7lvyaWzE8/e2XtPvr4axWPTfyvKJwrXnM1ZEREBERAREQEREBERAREQEREBERAREQEREBERAREQEREBERAREQKu7xeJUlx4qYgZqXD8E9XJexqVcU/hIg6Hy7+55SiON8cqYqq1Wq13bl+VVGyKOSgaWm699/Fc/FKyIfLTp0Uccs6qzfYVPvK1fa53Y3gfT3cfiatThFI1iTZ6i0id/CU2UX5gHMB6Cb/NB7lO0CYrhdJFGVsL+BUW/Mah/Zgb+4PSb9AREQEREBERAREQEREBERAREQEREBERAREQEREBERAREQEREBIPtj2to8MwzYiuTYHKiD4qjkGyD6HU7AGZ/GeMUsJRevXcJTpjMzH6ADqSSABzJnyn297fVuLYjxKl1pISKNEG601PP1Y8z+wgRvG+NHG4mtWZcrV6rVCoJIXMb2udTaRtdtbDYTcV4XSp8NDth38Wp5hUJOcgjysoA0Qm+nMC99raUd5ETta1dPoDuL4C+DNRmLZcXTpOotZdFLgjro5102Pra4ZqPdQan/hGD8ZSrClYX3NMMfDb2KZSJt0QiZj4IiJKCIiAiIgIiICIiAiIgIiICIiAiIgIiICIiAiIgIiICcGa7x/t/g8BiKWHxNXw3rDMpIORRewLtsoJB+mtprPfL3hDA4TwcPUAxOJAy5Tdkom+aqCNr2yg+pI2gaD36d4QxVX+BoG9Gg16rg6VKo0yjqqaj1N+gmd3RdzyVkTHY5bo1moUDs68qlTqp5LzGpuDaaP3a9hH4viwpuKFIhq79F5Ux/eaxHoLnlPq+nTCgKBYAAADYAaAQPKlhES+VVF97AD5T5F7wuH+BxTGU7WtXdgOWVznX7MJ9gyhP+IvsytOrQxyCxrXpVehZFBRvfKCP8ogWx3c4kVOFYJh/5amvzRQp+6mbHKy7gOOGvwzwWtfC1Wpj/A/nUn5s4+Us2AiIgIiICIiAiIgJxeDMfxNvnAyLzkTxD7D0nek1xA7xEQEREBERAREQEROLwOZxIPGdraVLEDDkG5JDNplUZM1yfqPeafx7vhFNkGHpBwVVnz3DKS2qWGl8o+pEpN6x8qzeIWbeJTHFe9/EVVK0kWiDazAlmBDg89NQCtvWQuI7y8e4zCqQ7U/DAAA5klrbBvX0Ej6kM5y1WB3qd2A4uqVKTiniKIKqWvkdCb5GtqLG5B9T10oCp2Jxn8cnD6lMrXdhTQNfIV186tzpgAm45AyzcJ3oYtGqMzZs3h5VOqKqXzADqwtc77zeexHbqji1priCv8UoPmKgAl3KgIetstwOvoYjJErVyVtOk52L7JUuGYVMNS1t5qj2salQ/E5/YDkABJ6cAzmaNCVv3+4PPwlm/wClWpP7XJT/APcsiVn379p6WH4e2FYK9XFWCIb+VVYE1TY6WIFvXrYwNP8A+GziFq+LoX+OnTqAf+2xU/8A3EvyUF/w44EDE4mo1gfBCoDe5BcZiPTRfrL9gIiICIiAiIgIiIHDDSR5fcdBvMvGYtaSNUqHKq6k9PpNIfthUdqQo0hk/jP4d2Y3/DennWoNrG1xbkRJTEbbcT5t/wAo56TIwZ8o9ZHJiFqCmyMGDgeZSCpANiRbQmZ3DhZMv6dPpCGVETgmQOYkTju1WFof2lemD0BzN9FuZr2N718MulNXqH2Cj76/aJnSNxDd4lWYjvgqVLrQpICN2YswH0sPvILiPbfHVdBVYA/9PIij5jzTOclY+VZyVjuVx8X4smFovWqGyopa3M2Gw6k7TAw3bDD1KauG1ZQSlrst+TcgRKJx5qFs2c1GGrKxLN6kHf6yZ7N8UU6Dn6/v0mU5ueOmM5p3xHC0sT2sOY5F0tYBut99PSYFfj9ZjfNbfbTe0hVqg6z08SPeZW9pl4Y7C+Lcncm5PMn1mmcf4ZkueZGp6WG/0m7sb6kyM4hh7j/fWUtKkq4IBIt72+c4ZPKRe1za/Tb+V5JcbwLocyKLD9uh+fP1kTSqBwb72sRzBtaRHKnrOtvfNcZhpcC39fOcKCmozXvcciNLaEbThBsOnX00nc6n3FvkeZ6e0lXpandp3itVcYXEvmuMtGqbAki5Ku3MkWsfS0tET5XGJCgsNMnwnrY6fcT6a4FxQYrD0a62tVpq+mtiwBI+RuPlN8dpmOXVitM9s+RXG+zmGxQzV6FKqyqwVnQEqCNgdx8jJWdKwurex/aatVCd3OIKcSw9jlDsyMBexDI3l9rgfQS/RPnrsp5MdhiOVdPu1v5z6GEmQiIkBERAREQETyr4laYu7KoG5YgD6maP2x7yqdAUxhalOo2c+JuwCqNgdjc6XB0kxGxsva+jnwOJH/oufot/5SruyvFKdKmq1Dly4ulXudsiqVY+vy6TM4n3oVa1ABAoWopR7qdAwIve9gbTUMZTTQ075bDRjqOuvOVraJnSstubtWcJg6FDBgCpTrMXUgZPBLuTbW+xB0nv2f7e1KZrEUjWbFVmr0xmypTUqBks1z+Un5zW+HcA8MCpWZKJdC6EkvUcWBHlHw3uN7aTMweLFNKdWjTVAaXmq1/MQ5I1praw5jQGLfbhpE/HbZ63ajHVTbPTog7eGucnfTMx309Jg1MEav8Ab1a1bc6uQhHooO4109J2w9TOgcH4rFioN+QDgb6aTvWNwbnX4iBfW3w1Ftz/ANDPmM3meRMzWZ1+z0KYMet9vCnw2nTTLkU+UAsBfPmI256dOk1jjPDHpVBlI8Ei4bY3vsT7TbWq5blrWGrkfluNKinoech+Lcbp2Ksoc2I0+ENa2YH10uPeV8fLk9/md9sfLxY/TczETHTXGZaosr2AOttL8rX5XP1ijiDc6WRNNPNfpYWvf0mQUR1sbZW0IOgBPU8vedxT8M5UKkBhtcqwFr67nTS5nrTLwNxp4YSiACcuXMb9X/zan9554rDtSbxKYIDWLrbVujj/AEEzaqH4guhPMHKRfVQfacqhHwouV75ABcjzEeSx0N9JG0xfnbJ4Z2gVwDpqNufuekl6GPB2Ivz5zSsfgTTY1EBuD+IgGreo6Ecxz952wfFwQCDpe4A3GnPqJeJn4axbjbeqmIG/9aTGq1L7c+u4mvUOKnrY8gd/vtPU8XGmoJ59T6CT7J9oe+Mo3BOlh8ydP3mkcRwhD5qQI69Bbl9psmK4lmJAFra+595C1K1yCbXucp5G19DJrM72Rf1Y2Hq5wD/XtO9Wra/XkPX+jMd08I5hotzcft9yftMnhPBK/Eq3hYVS36jsq9SzbKNvU8gZrraYx+88MaqCx8NVz5uQBO2tgB9fqZZ/dP2u/hyMHWYCk39ix2R+a35Bv395t3YHu0o8MTM1quIcWeoRooO6IDsOp3PptK67a9lv4HEsqg+DUu9I8rc0v1U6e1p0466dUVisahfAkX2ox5oYOvVX4kptl9zoPuZXHZbvKqYen4VcGqFFqbk2YW2VjbVfXcevKR7Qd4uHxWCq0stRatRbBSAV+IG+YG1tJfSWm9k0H8bhs23jJ9b6fe0v0T51wOJ8KrTqfodX/wC1gZ9D0awdQym6sAykbEHUH6RI7xESAiIgdXcAEnYC5+UqntB3lVqpYUT4VL8pH9oR1Lflv0H1my9oe8inQY0qC+PUFwbXyAjlcat8tPWVzxvBYjEXYYVaZcEr4aBVJ6asRf03k/dCE4lxY1M2clswtmY3Jv76yJV9R7i/2nBoMBncWBNtvzDdb8j6ek4Slpm5MSV1udN9OUvExpVMUcWyVGynKL7AaW9jOtLHmojA2YMS2oGYG+hB3kbVrZiG62J/aenDhuP63k6VSWFxbMdGpoV/OwOYLp8I2JFp74jiNEHN5sS9reJUOWlpztzkRQwpdgpOQNqWIJt/eIm21qFPBUqdY0qVRqgDIz+awO1QUwcqi+1xe+8rekTPDSmTUcpXAY2oArupFEizVAmWnSqa2IJ3VttLjbWYmN7R5coVdQLgnYHqo/SR1mAONVaj3r5npMpuTTNl1BDBdFtpb/aeGLw/6tAxJRgDZSfykWFv22nmeR4NJt7zyjJ5eWtdU4Y2L4o9TV2JGumyi+pH+0xM3pYW9t9/WdqiW0ykkD0Psb7CcBCf6/nK1rFeIjTzLWted2nc/d2o1shv9R1Htv8AMyRoNn2A85FiTlIPQ3IUfOY1DhrML2sPiLHRbAfFc7jTlPepgyqh6fn5stgEK2vmUnU8rESs2r0iPu5ykXA11Jtc2vzIh6aC2UFQNcuYGxG5zCwtfXaY9euSBlIVSR5iRy1KZLG55a+vpPfA8Mq4qorUaVSooF9FuoYHS4I0YXPtzsZMV20iu3j/ABl7+Gua1tbgDXnnN7jfUDcEdZE4vhJF3p28VbeKqgi5sDdQfhJGvO83nBd22MdreEtFGuWLOAxJO4yEkc+XPlJ/Bd0pUWeuAOiITqdzdjr7zWKW+IaxW8dQqIVswBBF7322G5Ft52xOJyjz2623N+oMuRe5fAlsz+M5Op/EygnrZACL+8mcD3ccPokMuFpsw2Z71D/8yZrGKflp9HmJmVCYTPXH4KtVY2GRQztfa3lGnvJ/hfdhxLEWvTXDKD8VVhc/5Fu31tL8oYVaYsiqo6KAB9BPWaRiiGlcVY5VnwbuNwqWbFVKld+YB8On7WHmI+csHhnCaOGpinQppSQbKihR76bn1mXE0iIjpqSP45wKljKRpVluNwRoyt+pTyMkIkig+0vZ58DXNFyGBGZHH5lJIBtyOliJFS+O0vZiljqeSoLMNadQfEh/mDzEovEUCjsh3RmU+6kj+UtEjzEursVxSmMFhkaoofw10JAOrFVHzOgHOUqJKdnmviaCliFNZOQNjewNjpcX06XvEi/YiJUJi8Tp5qNRQ/h5kZc/6LgjN8t5lSh+23bepiarrmPhhiFpgnKADYFgPiY7/OXpS151VW1orG5YOMLYKrY1KdTlmpPnUjp6e03nsvxRKwNJj5ag0PNWGxHQiVdQHiZi58qb6jQ9Ou3KZfZ/i7UagsdLzu9Yy0mvzH9Oad0tE/q2Dtt2UazYgXVVa1dQPKSP+cANdt/r1mnDCsjMgvqDYX1IGunWXZwrHpWs5AOYZXBseVtfQjT5TQu1vY44bEDw9KVU5qJ2Ctb4L8ja9uo9p5NNxacU9/Dqia9z01Whw8uhcI/ltmy0yRYXJOblb16SW7NlKFR3qYbOEQm9RSwGUc1FgN766T14fXqKh/EOVKhUsC58FiR520tla9td77G09vGFOoKTtTKv+GpZixQkA59FF6eulue1p0UtPMSxne3tUw7Y5nxAoFwF+JLIiWGlyAPTQTXzj2aoE811AuCDdSmy9OukmOE8YbA0SFqa1nuQhZUUNoAds21zYc7az2452Z8CuCcQGau2ZyhB0I8p1+G/Q6y+/hbW+XhgsXiKxbw7eVQTYCwFwL6+pA+c9amPpBQgp3OxB2B1BFifMRczHp1/Aa9IM62tVYNplvcqzc72BsJ51cDVGJVlUMpIY3YMo0DWJtsRplNzqJna0V5mUxX2nUQzEw6OtQkkJT+F3GWw5g231EyKGGVACAQT/wAxtSrXAAyDkRc35TJwdU1C5cmxPlQbU10sgPMb79Zw9M03uNjsFF2Ym98xOy7W6GeJ5F4m2qzw5M9PS2odKralma2o0bUoWsoyqPytY79ZIcJ7NV8Uw8NMignNUfZGuNEGxBA1A29J37M8LGJxCUwTkXVz8ThU+JGfndiBLXw+GWmoRFCqosFGgA6ATTx/H9/xW6Riw/U5npq3C+7PCUsxqKazOczZzenfqE2+t5tVHDqihUUKo2VQAB7AaT0ienFYr07orFeILRESyxERAREQEREBERASmO8bhIoY5iPhrgVR7m4b7i/zlzyvO9rBXGHqgbF0J/xAEfsZMCtgsmeyWBNXG4dQNqgc+yeY/tI1UklwPiBw2Ip1h+Rhm9VOjD6XlpF5xOlKqGUMpuGAIPUHYxKDsZQ3bfgOGo13fC4gMcxZqWQsEOpIWpsRe+mtusszvO442Fwd0JBquKZYbhbEkA8ibW+ZlDVsYXO9vQTp8elpmZjr5Y5bRHbpVqZjoABroPufeFeSD4jDkgpSKWAFi2YEjdtevTb0nhjMdmOnhgW5AXGt+QAWd2O8xMVrTj+nPasT+K1uWy9lu0BUgH2I6iWSRSxuH8Gr5kqDyt0I29mBlFUq+UhlO0sbsPxvOvhtuRcHoRt95y+d43tHvXuFsOTU+stX7QcHq4B3ovcg2YFSQtRVJsSNiRfnt854UMQXZaf4fn0DubWO+V9CRa1gPSW52k4AOI4YWsK1O5pk9bWKn0P20PKU9i8Iyu4KsCjEEH4kIt6m1tNfaeditGTUz3DrniJjX8pF+Eu1Pwn8NzmaoHUXYgCxAOhTLq1juNbGebCpVzKxTOigv5rkZSBmAA1BHT7SS4hSP8MKqozG2aoj3DG62LjWy35uNdfea/hgVanUpMoYn8O5sTYahlB9wb78pauX6k2ms61xywjcsnFYcJTzKy1jYF184RQbWvsWIOhOw9ZJcPr1CKbU1Z6Sgr4TaZeZU2t+q4b2mXjOBs4FVBldgMyX8tyPNZvnMfhWBGDztUqhMw1UsPk1uZ5XnBfPF6TMTz+i0T7fl7SFTiCKTlQllv4h1BtyJG1/brPXxRUUAqR4gAVbgliRqFtuD9dZxTwZC28TMCbksBqDz/abf2M7IhLV6o1Uk0VI+ENvUtyJ1sOQ9Znjx48kar3/AKZ29s15m/O0v2Q7ODB0bEDxHsX52A+FAfQfe8n5xacz061isah0VrFY1BERLLEREBERAREQEREBERASB7ccN8fBVQN0AqL7pqR9Lj5yenDLcWMCgFE72k12v4WmGxT06d8tg1iNFza5QeYmBwrCCtXpUibCo6qSN7E8pZK0ewlVmwNLNyzKp6qGIH20+USbwmFWki00FlQBQOgE5lUMPj3AqWNotQrrmRrHQ2ZSNmU8iJXtTuKp38uLqAdDTQn6gj9pac1ntp2yXAIAAGquCQCbKqj8zc99AJpXJavFZVmsT2iOE9zuCokNUNSuRycgJ/2oBf5kzZa1fBYZcrHD0gNMv4a2H+GUlxjt7icSTnqtb9Kkog+S7/O8gWxxM3+jmyc2/wAsfqUrxC1e2uN4VXoVcgptXyN4b0kKsGAuLsAARfe99JWHCsaabAg2/wBZiPiWPOdEaxnbgxWpExadsMl4tO4Xf2T4/wCLTDfJ/Q9Zj94HZPx0OJo6VUQhgv8AzKfNT1PMf7zTe7rAYrEVW8DSmLCo7EhB0H95vQfO0ubC8NKplZs3ysP3njeVgnFl3j/p14rTavKgcBx56IQArkVrBbDMwYfCWtmIGtgdjNmPBqdUIyeRPiygWYnXc8rbW2FtpO9pO6Q16xqUHpqr6ujhrZtNVyjnrcaTK7O92tahcVcSGU/lVCbEaXDMenpObNjtbWTH2XrxuvaMo4QpTCICFFxc7i/5rHfXraa1S7J1q+I+F3YHVlt5rbNc/D630+8t7D9lKQ+MtUtyY2X6DeS1HDKgsqhR0AsJM4va3tWNfrudzP8AyP4R431sNpt7cygeBdk1pWerZnGoH5FP8z6zYhObRNceOuONVaRWI6IiJokiIgIiICIiAiIgIiICIiAiIgVb3kUcuMB/XSU/QsJj9geICljFUgEVQUubXU7gjpqLfObB3n8OBSlX5qfDPqGuR9CD9ZXi1SpDDdSCPcG4kpX7E8sNVzIrfqUH6i8SEPWUT3w1nHECrXCmnTKdCLEfZs0vaa1247E0+J0QpOSrTuaVS2xO6sOamwuPS4muG0UvEyreNxp87gz2RUtqSD1P7WA/nJLi/Y3GYRylWg5HJ0UvTb1DKPsbH0nTAdlMXXIFPDVjfmUKr82awH1np3mt6/m1+0uSsTWetsOnVUKykBiRoctrfM3PTptJnsf2JrcRqAKpWgD+JWI8oA3Vb/E/Kw25zcuzPcwbh8c4tv4NM7+j1P5L9ZaeEwiUkWnTUKiAKqgWAA2AE5JzVxx6453955bek3nd4/h48K4VTw1JaNFQiILAD7knmTuTzmZETi7bkREBERAREQEREBERAREQEREBERAREQEREBERAje0HBVxdE0mNuanow2M0Qd2FbOAXTJm1IvfL7SzYgdKVMKoUbKAB8haJ3iAiIgcCDESBzERJCIiAiIgIiICIiAiIgIiICIiAiIgIiICIiAiIgIiICIiAiIgf//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2" name="AutoShape 30" descr="data:image/jpeg;base64,/9j/4AAQSkZJRgABAQAAAQABAAD/2wCEAAkGBhQSERQUExQVFRUWFx0YGRgYGBccHBcYHBwcFxwaFxQcHCYfFxwlHBccHy8gIycpLCwsFx8xNTAqNSYrLCkBCQoKDgwOGg8PGjAkHyU0LCwtLCksLCwsLy8sMDIsLCwsLCwvLDEsLCwsLCkpLCwsLCwsLCwsLCwsLCwsLCwsLP/AABEIAOEA4AMBIgACEQEDEQH/xAAbAAABBQEBAAAAAAAAAAAAAAAAAQQFBgcDAv/EAD8QAAEDAQUFAwgJBAMBAQAAAAEAAhEDBAUSITEGQVFhcSKBsQcTMnORocHRFDM0QlJykrLhYsLw8SMkgtKT/8QAGgEAAgMBAQAAAAAAAAAAAAAAAAQCAwUBBv/EADMRAAEEAQMCAgkDBAMAAAAAAAEAAgMRBBIhMQVRE0EUIjJhcYGRsfAzocFC0eHxFSOy/9oADAMBAAIRAxEAPwDbEIQuKxCEIQhCEIQhCRCQuQuJULnaHEDsjNNqlWQN8HORHuUHPpSAtO3VABO5eRaBI1zTCpaGNBBe0b88h096a19oqWRkyOAy9pVLsho5KsbC53AtSrrVkTGhiF4c84gYg4T8VAu2mbn2XGTOZATW8tugxzT5qTmIxxlx9FLnMjqy5MNw5XGmtVpp1iGgnefcu9KrinrHVUeh5Q2Fha+m5vCDinvgR/KeWTyjWeAHMqN7mnwK7HmxbespP6fkC/UPyVs8+JjeuigbLtTY6jpFVodwfLf3ZSpOvXa5uTgd+RkEdU02VrhYIKUdE9hpwI+ITtCZttEADjn2jou1K0giTlnH+lMPBUCCuyEkpVNRQhCELqEIQhCEIQhCEIQhCEIQhCEhK5vqwc9OPPguRfixgkAblEuA2RS6064JgLnaKAnETAGs6ZKDvraRllyd2qkZNBExu5NHNUS+tpa1pPbdDNzBkB1H3j1WfPnMjFHc9lp4vTpZzbdh3P8ACvF57eUGHAw+cJyxN9Fv/rf3Sompf73zheAD+E/HVUiUix5c+SQ7/st2PpUMY23953VtL51Oa4VbWxurh0/hVlCWM3uTAxB3Uvab73MHefgPmop9QuJJMleUqrc4lMsjazhIlSJVFWIXay26pS+re5vQwO8aFFCxufmIA4kwP5Tk3LU/pPf/AAptDuQqnuj9l37qbuvbqqCBUb5zKJaAHd7dD7lc7vtzK8BpiBJboZPL5Kg2G7gzMwXcU4DnE5S0DfME9I0WlBlSR+1usPJxIZDcYr87LQG1MLiBJ3AJxTrEmBGWv8KqXbtAWZPE/wBW8deKsFnqB8YXdmJkbytaGcP9n6LEmgdGfW+qkEqb07SNJJ3Su6dDgeEtVcpUIQuoQhCEIQhCRCELzVqhokpXOAElNqzs+1m06EblFxoIAteHNw65tPu/lQt7X0GyxkOd+LgPifBeb4vbCXMZAJyJG4cBzVefUAEkgDisfIya9Vq1sbF1es5QN71cVVx36Hnz96ZJ1eNpD3yNIjqmqwnmySvVximAISpEKCsQhCEIQhK0TyU7ZrqYADmevyU2tLlVJKI+VApVZhZGbmN/SPkuIuxkzpyERx5qfhFUDKafJe7EJYNI0HdlPtCcryymAIAgL0mBsEi42bSJUIXVFCdWC8HUjLTkdRuKaoXWuLTYXHNDhRVyu61MqtEGNJ+RHFP6NYkmRl4dVQ7LanU3Ym/7Cu10WxlSnib3jeDzWziz+Ia4KxcqAx7jhPkLhStIcYhdloAg8JE7JUIQuoQkSrnXeQ0karhNC0crnUpHVufEHeoa+rwFJnZME7j93iVLuteGmXvyAE9Vl20d9urVCJyBPTjHcszOmETduStLAxjPJR4HK8W++dQw9XfLj1US+oTmST1KRWnyeWAVLQ9zgHBlPQgES4gaHkCsGJhnkDb5XqJHNxYi+uFVZSrYrddlKpSqsaxklrm5NaIdHGMtQscV2VinHqzdqrCzRlA0Kr87IRKcXeP+Wn+dviFr14ChRpuqPpsDW5mGNJ1jSOaMbE8dpddUuZmd6M5rdN2sZQtbq3TZrZQBaxmF4lr2tAIOk5c9yhvJ5YmuoVcbWuIqxm0H7reIV/8AxxD2s1bHe/glx1Zpic/QbaQCPiqvc9mAbiIzOnIclJSrtWvGzMeWONMObEtwjKcxuUfSvGh9Jc4lmAsAHZymc8oyVxw2soax+fNIHOdIS7Qfz5KsylWg0qVNwDg1hBEg4Rp7FD2q8rOalIgsgOOLs7sJHDPMqb8IMFl4/Pmq25pcaDD+fJVX2Inor/ZvNVG4mBhGk4Ru7lF3xaqOE024ceNogNz9Js5xwQ/B0t1a1xmcXO06Pz6KqShaFWp02tLnNYABJOEfJRN4XlZ3UqgaWSWGOzGcZZwuvwtA3cPz5obnauGH8+SqaJVy2doNNnbLRq7UA7zvhOKNei97qYa0ubqCwdNYzQ3B1NB1codnUSA3hUYp3dd4uovDhmPvDiPnwT3aW7W0ntLBAcDlwI4cs1DpRzXQyVe4TbXNnjutitCoVWluNsQRMry21ycgY3qsbO24B3m3zhObevDvVkZVI7UANPDVbcM/iNBGyxJofCcQU7SoQm0shcRaRMf69q91HgCSmNdpY0kxAac+Wqre4tU2i1EbVXjJbSach2nfAfH2LOLc2KjxzKs9ptMlz3HiSqrWqYnF3EyvL5kviOLivXdNi8JtLmtC8mlmilVf+J4b3NE+Lis9C1jYmzYLHS/ql/tJj3AK/pbNU19gq+sv049dyP7rrs9bMbrT/TaHDuhoHgVl992bzdorM/DUcB0mR7itVua4RZvOkOc7zjsZxAZHPSOqoG31mw2xx3Pa13fGE+9qa6hG70dpdyD90l0uVvpLg3gj7V/lQl3fXUvWN8VsF93b5+hUpYsOIRMTGc6b9Fj93fXUvzt8Vq219UssdZzSWkAQQYI7Q0O5Q6aQIpCeP9qzqwJniDef9LyB9BsgADqnm25QCSTrJjQSVE+TbOz1fW/2MUtshanVLHSc8lziHCTmSA4tBJ35AJpsVTDRamt0FpeB0AGS0Gi3xubxWw+SyydMczHe1Ys/NJeeyJq131hVDcQAjBMQI1DhKoV7l9K0PYXYsDomImOQ0U9tbtDaaVqeynVc1oDYADYEgTqOaqdotDnvL3klzjJJ1KyM58ZcQ0Ub3K3OmwzBodIQW1sPP7dlsVxuJs1EnU02z7FRicyr3dBH0ekRpgHgqGTmnM32I/h/ZZWF+o/87q47Lj/rj8xVdvH7U/1vxCsey32cfmcq7eX2p/rPiF3IH/RH8vsuY/68nz+6uVts3nGOZMYhE8FV7x2b81TL8cxuwxqeqsl61S2jUc0wQ2Qeaple9ar2lrnktO4gfJX5hiHtjetlRhiU+waHmrRsz9nb1d4r3ZLowVn1cU4pgRpMHv0XjZn7O3q7xXC6rY82qswuJaJgHdBjLhkrGFoZHqHw+ireHF8mk/H6qM2ntuOoGgEYAdREk8BrGShlYdsW9qmd8OHsI+ZVeWVlg+K61rYleC2kNdBkahXG77UKlNjsyTq3gRr3KnKZ2atJDyyQJEieI193gu4r9L67qGZHqZq7K10a2KcoI1C6ppQqgEyczvjJOlvMNhYZFFcLVUEQQTvy3KE2grgUokkuMZ8NT4KZtGEmM5iOXFVfaWrL2iZgSepMeACSy36WkpvEbqeAqffFtnsA6el13D4qLXuqe0epXheXcbK9rGwMbQRC0hu2Vlp2fBTecTaWFowOGYbAzjiFm6JTGPkugvT5pfKw2ZOnWTt2Vn2P2lFGq816jywsjMud2pG7PdvS7cXzQtLqTqLpLQ4OkEZZEa9/tVYlEqXpTzF4R4/dc9BjE/jjY9vLsutjqBtRjjoHtJ6AhaZV24sTgQ55IOoNNxB7oWWpZRj5b4AQ0c91HKwY8oguJ27LR7d5QLPTpxQBc6IaMOFo68uQUXsbtRRoUqgrPIc6oXeiTMgSchxBVMStaSYAk8Fd6fKXh/b6KkdLgEZZZ35N7rUDtxYj98//AJu+SpW2F5Uq9oD6JluAD0YzBO6OYXCyXMdX/p+ZT82Cn+Bq7Lkyzs0uAVMGNBiyamEmvhSsd0baWZlnpMc84msAIwu1A4xCp122tz3Qc4znlOYPw6LtaLqaR2QAeZK83fd5ZmZDt/COXHvUJZpJdLXeXZSighiDnNJs91drivqlTohr3EGSdCdVDW20h1dzx6JfMxukbk0Qrnzuc1rSOEoyBrXFwPKuh2lofiP6XfJcbTf1nLHAHMtI9E8OiqMolXnPkO1BUDAjHmVZbjvulTota9xBE7idTPBNLvvVjLTUeT2HTBg8QdFCpFV6U/1RtsrfRGDVud1N7R3jTrYMDpwyDkRrHyUKkCVUyymR2oq6KIRN0hC6Wathe13Az8D7lzQoA1uFMixRV7aHOaAG96dUmn7xn4JldVqmz03HcIPUZfBPaNQOEr0sZBAN8rzTwQSK4TaqIdkRrPQqm7Q1gyq8uPowO+AfEq3Bwh0gknQws32xkWggmd/t488lmZ7qjv3rV6bHrlr3KEe6SSvKELz69ahardVz2erZqbvM0pfTBPZGsQfesqWqbA2jFYmD8DnN98/3LV6ZpMha4eSxOs6hE17TVH8+ygfJ7dVOo2satNr4LWjEJgwZiUm0tzUxb7MxjGtZUwAtAABh5nLopzZKgKNO0l2QFepPRv8AtdL5suK3WJ3DznubPinhA30dorex91nHKd6W597Uf/KZ7YXVRp2Y4KNNr3uaxpDQCCTujkD7SnVj2es1jo4qjWHCJe9zcXsEGBOgATbbe0w+yM41g79JaP7vcpDbY/8ASrdB+4K0tYHSPoW0fxaoaZDHEzUace/vAXK03BZbZRxU2tAcOy9jcJB00gTmIIK47KXJTbRcHMa5we4EkAkxA7hyTnYdsWKl/wCv3uTu5dKvrn+KmyNjiyShZCqlkkYJIdRoH7GkjaFmc808NPGNW4fjCYWu5WMr0C0dlzoLTmJAnLkntK6SLU6sXCDoM50AzXK8LcHWmhTGrXyesZBD2jTb2gbivqoRucHUxxO2/wBFx2jsLGUZaxrTiGYAHFQ9w0g6uwOAIM5HoVYNqvqP/bfioLZv7Qzv8ClZ2tGS0V2TeO4+jON91ZbVZ7PTAL2U2gmJwjXXhyKbXpcVN1NzmNDXASCNDAnMLxtf9S38/wDa5SdL6gerH7U4Q1znRlooBJgua1rwTyVn6uFxWGm6gwuYwkzmWg/eKp4V42e+z0+/9xWfgAGQ32/kLR6gSIxR8/4KjLouim+pVc5oLWvIa3d7N/RO2W+zm0GzhjcYH4W8J0jhvURZb68zWq5YmF5nkZiR8lMOpWe2DE0gvbliaYew8DvHRNRFpbUdXZu/P4JOUODrkuq2ryUVtLdbKeFzBhDiQRunXLgoRSF83c+kQHOLmnQyfZG4qLpVw6cJBjWFmZH6h2r3LUxgfDG9+9dEIQqVerdsq7FQLTucffBUy2BkIVY2ZcMD5nXd0U4yzAkw48dFvYzyYm7Lz+S2pXJ4Ssd2lEWuv613itapUnBxJOX+blmm3Nmw2t5/Fn7glOqW6IH3rR6MQ2cjuFXUISrzq9WkV/8AJnaexWZwc136gR/b71QFZNh72ZQrv864MY5kSeIII+PtT2C8MnaSs/qcZkxnAcjdXPaJnmbFaY1fiPe938qRZTFQ0avBpP62tVX2z2joVbK5lKq17nObIHAHF8FI3NtXZhZ6QfWYHNY0OB3EABbomj8UtsVQ8/O15l2PJ4AfpN2fI8UFB7Z2rFeFBv4MHtL8XgrPthTxWSqOOH9wWcbRXiKlrqVGGRiGE8mgAHpIV+ufaejaqUVCGuiHtdoTxadCPelIJmSPlYTWrj7J3KgfFHDIBs3n7p9s0IszBwn9xXq5dKvrn+K5Wi+qNFkUy10ei1unedwTPZ+9abaZ848NcXl2e+YzTgkY0sZfAWa5j3h8lcn7lOKF4vNsfSJlgBgQMoaDr3rtelMefszozxkTyiVE0rewW1z8QwGRi3eiB4hP7felJz6BFRpDXyeQg5qDZA5hs/1d/epujLXtIH9Pb3LptV9n/wDY+Kgtm/tDO/wKsj73s7hBewjnn4hNat4WcPplrqYhxkgAQC0744kIlY10ok1DZdie9sRj0Hdedr/qW/n/ALXKTo/UD1f9qbV7ysz4DnscAZg5weKaXttFTDHNpnE4iMtADlqrHPYxzpC4bhVNa9wawNPKqiu+z7h9Hp9/7iqSpGlZrA6mw2kgPE/eqDfwaeYWZiPLHk7ceZpamWwPaAb58hZ+myd7L3rS85XouLQ/z73NmO0CdxOpBCd2bZbzdsdaW1SA6SWBsDMZgunMTnpuUT9Cuj8Q/XV+a9GhdUR5zLh52tHslNsOwDy01x63+FTI31iYw8WKNtv+Vx8oN+Mc1tGm7E4HE4tMgCCIJG/P3Kr3bbGsAGnaz/LEeJHvUxtFZrvbRJsxBqSIh1Q5b8iY0VVWVmPd4uokfJbeDEwwaGggX5iiT8FaXV2huIkRx+SYUr6BdBEAmJnx3KHLuQ65/NeUqZCUy3Fbva0nZaqC2pDhkYO8ZhWOzQPvA6BVbye2U/RnuEdqodRMwAFarM2ZkDI8F6TEB8NppeRzaEzgD5r1UrlpzblxVF8oFDFFQch3jLwIV5tES0unhy7woDa2yirS/pBExz0PcUZrC+MhdwHiOZpWYIUlbLnLRLCTxB1/lRq8u5pHK9ox4eLCEqFpOz+ytmqWai99EFzmAky/M/qTONjOyHENPCWy8xuK0OcLvss2lItQZspYKoPm2tMZE06hOE84cY71VLRseRbRZw44HDHijMU9/eCI9iukwJIwCKN7bJeHqkUpINtI33VbU1chGA8Z+AV5NwWGztaKjKYxHCDUzLj1P8BR+0OzTKDDWoDCG5vZmQWnKROhGvcrTgPjGqwa5CVPVI5qZRF8E8FQ6VWW4LkpupNqv7WIYhOgG7r3p+Lts1VpwtYYylmUHuVzMJ7m3de5JvzmNdVcKlhClqVxTaTSJOEdonfh19ucKfN3Wanha5rAXaYsye85qMeG993sB91KTMYyq3tUmEqsW0FxMYw1KYwxqM4g5SOCf0bkomkCWCcAMydYmdV0YT9Rb2XDms0h9cqnIVpuS56T6DHOYC4zJk/iI4pyy5rM/EGtaSMjDjIPPPJSbgvcAbG6i7OY0kUdlTFHX2eyP84Ze8HuVto3UxtsFJ3aaQSJPKYy4Jl5Qbsp0qNIsYGk1I1OmEneeSXfjP8ADc/sm4MlpmawefCoqP8ANyndjLup17TgqtxNwOMGRmIjQyrzW2UsLPSpsbOmJ7h4uVUGE+ZmsED4p3J6kzHk8MtJPuWUpFcNtbrstKnTNAMDi+DhdiywnmYzVQS80JifpJv4JvHnE8YeBXxSJUi6UKJe5rRq4hvtICoAs0rya3Wn7GxTslIGQTLj/wCjI90KwU6odomNOiabGtaQWgBug4Qn1KmANF7GEFrQ3sF4CZwe9z+5KSseycpyUZbKWNjmk6jIdd4HIqWTUvIcQGjkpSt1cqLHaeFQntIJB1GRUDethwHEPRPuKuO0NlLauL8WZjcd/wA1B2+lipu6T7M15qeLSS3svUYsx2d3VaWwbK/Y6Hqx8VkC1/ZX7HZ/Vj4prpP6jvgq+t/pt+P8KI2JuStQqV3VW4Q6MOYzguM5dU+dVBvNoGoszp73gqtV/KTWBcBTpiCRJLjpykJNhra+rbnvqHE51J0nvZpwEbkyzIiGiGPfdKSYs5D8iah6vl8K+yeeUrWzdX+LFZtofslb1TvBVnyknOzdXeLFZdoXf9Sv6p3grx+pN8B9kq79KD4n7hNdkbwbWsjAIljQx44EZewjNMbaa1gLnU6QrUnZkycTInIjeM9RwzUFd2y1roNFopvpthmPU5tjFBbhz6K3bM7QttlIkth7cnt3ZjUcjB14KEbjI1rH2144KlOxsT3PjIewncb7fnkVHXVfOK043gNxtw8hoQpe+ro88GuaYezSdDvg8FCWu4Ca7qdKAMIeJ3AmIGu9PbPbqlme2lWIc12hBJLc4EzqFyMkNLJhtfKhI0Eh8B3rhM71v2qWupVKYaTrrOs9CrLR+ob6sftTLaOxB9Fzo7TBIPLeOkJ7R+ob6sftTDGPbI7Ub22VEj2OjbpFb7pts79mp9D+5y83VdjqdSq9xEPOUHdJOeXNetnPs1Pof3OXC6LzfUrVWOIIaTGQEZxHNSbp0x3z5fRRfq1SVx5/VQVC8W1r3aWGWsYWTxIaZjvMdy7eUz6il60/scnNqsLWXpQe3I1Kb8XMtET1IPuTbyl/Z6XrP7HJWQEQSh3c/wALQgLTkwFu2w/awoDye/bB6t3wVr2y2eqWptIUy2WEk4jGscAVVPJ8P+4PVu+Ctm2O0NSyCmaYYcZcDiBOgGkOCqxNHoZ8Ti1fm+J6e3w/aoVfzWf31cFSyuaKmGXAkYSTplwCjVJ35f8AUtTmmoGAsBAwggZ55ySoxYs2jWfD4XoIBJoHi+17uEqsOxF3GpaMUZUxPeZAz9p7lXVpuyF1CjQaH5Of2zlGugPQbuaYwovEkB8gk+pT+FCR5nZTdGcUAFucxyhPk3scxynLonC9RGKC8a7lIudZhMYTB93euqRTItc4UReFmFRj2mSdztwO5U2rT1aehV/fSc0ESMJ38FAX/dkjzrBkIB5/1QsrLhJGpaeHOGu0nhZq5sGOBjxC1LZq96LbJRa6tTaRTAIL2gg56glZ3etiLXFwHZPuKYLIx8h2M4kDleiyMZuYxoJql7rHtO/MfFSGzl7/AEa0NqES3NrgNcJ19hAPcotCWZIWODhynHxtewsdwdlrNpdY7Y1jnPpvDTiHbgjkRIO7Q8FE7Z7U0/Mvo03h73iCW5hrd+ehJ0jms8hC0ZOpOc0gNAJ5KyouksY8OLiQOAtM2X2oo1aDaVVzWva3AQ4wHCI7JORy3J7ZfodiY4sfTYDme3iJjQASSd+Q4rJkIZ1JzWi2gkcFck6Q1zjpeQ08hXuxbYh9ux4SKTmFnNoBycRumNOatNanQrFr3FjsOhxd+efis4uahDMW93gMk/hWxZrg31wDe6UyMJmseGarZWnaC+2ebdTYQ4uyMaAb8+Kf0rwp+ZA84ycAHpDXD1VHSqYzXai6vcqfQW6Q21cLhttNtnphz2ggHIuAPpE6SurLRZqWN4fTaTm44geek+4KlLlagSxwGpBAXRnFrQNI2QcFrnE6jupGhtLTrXmx+INpMY5oc4gTkTJnSSYzVlt1tsdYAVKlB4BkAvYYOk6rInNgkHcfehKs6i9oIIBs2tKTpMbyCxxFClpdOpY6VqoupOoMGGoHFrmxo2JM9Y71I221WKsAKtSg/DpiezKe9ZGhSb1ItsaBRUXdIDiDrNhXLbOhZG0Gmz+Zx4xPmy0mIPA6KmFKu1isbqtRrGCXOMAfPkPgkpZDO+w2vcFowQjGjouur3Kl9kbl8/WlzSWMzPAumAD49y0qnmYnECY/nkuVx3UyzUm0mkTq473OOpPgOQCfspAZgL0OLi+EwDz815PNy/SJSfLySUqGE5E9F1SJU+BSQQhCF1C8VaWIQmU7nSYyA3fypBc6lPUjWMiq3svddBpUy/bnwSQOy7Ufhnd0VFtNDA4tO4+7ctfcyeyRI34hpxE8FSNsLhLf+SmCWiZ4tGufKfFYOZi/1sXoum5vrCN6qSEIWOvRJUiEIQlSIQuoVjs7sIptGhYfcAfinKhaNsgUnHRhLT0MR7vBTQTbTayJWEFKhCFNVIQhMrytmBsD0jp81wmhupNaXGgoa2Omo881wQhJE2tlooUhCF0oWdz3BrQS46Ab10C9kEgCykpUXPcGtBc4mABqStM2P2fbZ24nZ1nDP+kfhafHiuGzeyrbMA+pDqjhqNG8h4EqxMouLhI0OvLgAt7CxDEdbhv27Ly/Uc8Tjw2H1e/ddXWYF2KV2QlWyAAsO0IQhdQhCEIQhIlQhcTe0U3Oy0Ea8T0XjAXQC2ANU6QoFgPKlqIVN2j2CD5qWeGu1LNGu/Kfunlp0VBtFldTcWPaWuG4jNbS6m7HM5f5uTW+7qpVmRVYHcDoR0duWXk9PbJbmbH9lsYnVHw0yT1h+4WNoVrvXYOoyTSOIfhdAd3HRyrNosr6ZwvaWn+oEf7WHJA+P2gvSQ5MU3sH+65ISpIVCYXaz2gsJjfqN3H4e9SlnvVgyJIG4xu4HpooaEKbXEKp8TX8q1g70qrNG2OaIa6EjrU46uOfNXeKEp6Kb5UvedvwCGntHflkoWpULjJMleEKlzi5NxxBgoIRCkbt2fr1yMDDBPpO7Lfade6Vbro2FYwB9X/lI1bo32auHir4sWSQ7DZLz50MHtGz2Cqlz7P1bQeyMLJgvMwOn4jyC0K5rip2SQxuIkdpx1cPgOQUjDQQGjskDIDThA0XWjTzgzLdOn+eK3MfDbEdtz3XmsvPfkbHZvZeGUMWh7Pv6J4GxkhKtJrQFmk2hCEKS4hCEIQhCEIQhCEIQhCEIQkXOvRxb4/zguqFwi0A0mj2YSCQSAITWtZmPacTGkOMAOAMKTe2QQvPmBhw7lU6O/gph9bjlVW27DWdztCzImWHLvBkexR1q8nBcAaNQARo/Oecge6FdatnDWmJk5cU4a2ABySxwonH1mptvUJ2VTz891mNXyeWoaCm7o//AOgE1fsXawQPND9bPmtSs7XScSS0ntNy3pc9Oh02LTY6vkXRo/JZc3Yu1ET5sAaemz4FO6WwNc+k5jY/MfABaC6m6C3DvmV0q0HE8QRxiFEdOj96D1ac9h8AqZZfJ0yf+SqXZSA0AA95kqbsGzNmpYC2k0k5S7tGeOeQUz9EyEGCPilZZGjiU1HiMZw1JyZssg9d5TbF2Q2Diby3Jx9G5kA6hOEJsRjzSmpIGr0hCsUEiVCELqEIQhCEIQhCEIQhCEIQhCEIQhCEIQhCEIQhCAkQhC4lK4V9W9UIUXcKQ5XdIlQpKKRCEIQhKhCEIQhCF1CEIQhCEIQhCEIQhf/Z"/>
          <p:cNvSpPr>
            <a:spLocks noChangeAspect="1" noChangeArrowheads="1"/>
          </p:cNvSpPr>
          <p:nvPr/>
        </p:nvSpPr>
        <p:spPr bwMode="auto">
          <a:xfrm>
            <a:off x="1668463" y="-144463"/>
            <a:ext cx="304800" cy="304801"/>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1043" name="AutoShape 2" descr="data:image/jpeg;base64,/9j/4AAQSkZJRgABAQAAAQABAAD/2wCEAAkGBhQSERUUExQWFRUWGCAaGBgYGRwdHRwfHh8cHBwdHB4dHCcfGh0kHiAaHy8gIycpLCwsHB8xNTAqNSYsLCkBCQoKDgwOGg8PGikkHyUsLCwvLCwsLCwsLCwsLCwsLCwsLCwsLCwqLCwsLCwsLCwsLCwpLCwsLCwsKSwsLCwsKf/AABEIAMIBAwMBIgACEQEDEQH/xAAbAAACAwEBAQAAAAAAAAAAAAAFBgMEBwACAf/EAEgQAAIBAgQDBQYCCAQDBgcAAAECAwQRAAUSIQYxQQcTUWFxFCIygZGhscEVIzNCUmLR8HKC4fE1U7IkNHOSosIWJSZDVGOD/8QAGAEBAQEBAQAAAAAAAAAAAAAAAgEAAwT/xAApEQACAgICAgEDBAMBAAAAAAAAAQIRITESQSJR8ANhcROBscEyoeFi/9oADAMBAAIRAxEAPwAjn1OKfPqaZfgqF036G4/2wN4j47ioKmWOCghWZT+2bmb9dhf74Qp+I6kTxd/I7+zONKlr6dJFwPpbGgVPCwzOnmzOZGgun6qNWvcKPjYkdelrY4W0ejilXIj7I5DNNWTySoJpE0qWIG7XJIHgLDlgLnPZJWxK8uqKVFuzFX6cybHAzs2ypajMYUdQyDU7A8iFHX52w0cWZC8eZxQxMy09UyjQjEKRf3hYG3K+C5dFup4ZSgP/ANOt/wCP+ePfY7WWqZo9jriJAPIlfH64vVcGvMf0XCAtGrh5EAv8I1N7x3sdhinxDTNl+ZxtRoq94AIwRcXb3TtffxxW6Zd3H3kMcIcY1NXX9zIUSOPUxSNQuorsATz574RJ4JK3M2Qg65ZrEW5Lff5BRi7xGrZfmBeGUtKPeZrADU3MWHTyw0cLcb1NfI8aRwQEIWlqAtyo9PEnlf1xd4ZmuPlFC32lZuHrTEh9yBREoHLbn/T5YocIcN+2ThGYqijVIw6KPzJ2wImh/WOdeu7H3jzbfn8+eNLydYMuo1So1d5Vi76dmVLbDxHP6k4EpJuzq7jFJCTPSBpjHAXdC2lBfc72G3nhhyXgC8LzzalML7xgA3C2LdefTBSjyuko43zCKUyoqlYlbo52+ZHL64tUedGnhoFc39oZ2l89fX6kYEFeWGf1G1USkOMKuoeZ6bQkMK6vfUX0jz8eeFjiCs9uq1aBGDSaVsbbtyvt0w0ZhlJo6Ou8JJVRP8JsfzOBHAJSN5qlgZGhQlEUHn4k8h4fM4TttJ9kiopOUUMmfUUS5fLSRm7UoRnP8x3JxnJk2GH3JeJaapNQghELyoS7Frhj/W5wtZfkZWqgjqEIVyNjtcYP1ak1Q/ovimpfkK0Tey5ZJNykqToTxC9SPv8AbDFJSKZIa5/2cVOGPm3JR6/6YQ+KKhxUPESe7iYiNeijbYYbchzwSUiq6kJTDU/85Fyot4X3+Qxk88flhnF1y9i7U8K1kxeZ0F5CWsWGrfflihl3Dc9QzrHGLx/EGNvkBzvib26qqJ2nTXdTqOkmyi+wtgpVcTiKvWeI3Uqol6X8dvEf1xHxsdzWFRS4cyaLvJKeqj0SyLZGb90+XT54FNwnVapR3ZYQ/EfHwsOZ8caHn+bxqUeZBJA+6Sr8SH1xHxFVgQrW0koLRgBxf4l/mHjhUcucrv2LfEOWGajpZYIidKlHCryt4j1x9y6iebKnijF5El1FLWNvTDLlvEntVI/sloqj4tG25628jirl+ezLC0lUYacklFcqdZI5kKOdsVL0TlKq9Mi4Byh0jfvVKBnW2oWvbc7HElXT01a00k0ZiWFyDLewYD8TirRcRU/tCO9XLLpB+JbKLjoPHADibiJpz3aKUgU+6o6/zN54qaisljFynZdTi2BS8Xc6qY/Ct9x57+OKGecSI0Hs9LF3UV9TX3LHz8sAwL44pbA5npX0orJW39MeRHh2quFETLu8t+usHO/JT0thFmkwlkymnoI5FkoqZhHew5sfLDdnHEEVEvcQ7sv97nAfs4sag776eWKPHbXrZPKw+2LV3ZzflKgvScYLoGo2bqN8dhMHpjsD9GIv00OuScGGuzaZCCIklZpT5XNl9W5el8ahV0dSFre9QJTiDRAqkHYA32HLpjJ874xmgmrIIHURSykll5/5WH9+GPfDnaJNTxTJOJZ0lTSmpzZTvuNV738vDHU8soybsvdkUWg1lSeUUBA9W3/LDjwDULX09PJIby0btfxtY6fsR9MJHZasksr0hZlp5lJk0gXNgLDURtzxbhSfKMwaCKxjqCqgsL+6Ta4/mFziOrs0o3a7LuS1WhM0zFuZZooj53tt/wCkfLBnh+kFXBQ1TkXpw2snxUED774RuO2amlehjd/Z1IfQSD7x94m9vE3wX7MM3kZZKXTeEgvI5J91dgQB11cvmcXvJXHx5fKBPFmRTaPbZCtqhyVXfUAfhv8AK2CJH6PygAbT1pufER9Ptv8A5sFOJ82NTl0krR2EdQNKsCPcFgPqPxxRfiahzLSKpGglVdKupuoHh5DBusiUm6tCJTKbg9Bh74dyR8y72WeRiI1CqepPO3oB+OAsnDRPfmBhLFB8Umw+g64dcsqfYhQ03JpSXl/zCwB+w+WOSzl6Os5ePjsXqw+3rHSUq6IaZCzlza7DYk/f5k4DcQ581Q0QCaVhTQtjfl1/DDXmdN7BSVjcnqJTHH/h6n/q+2BPDgqaeMotOG9rGmNnsOh3uenXC0SNVa+exozILU0MD1jmniWzOD8bkCwCjmL+Nr+XXEGcZ+kGWDuIu5E5KxL+9p5F28yPXmMKhymeStjpqlyzAhSS1wq8zb5fXDxnlVAk8ZRBPMLRQg/sofM9NXXx2HLHRS7OTik0t9mdVHDM8MKTSJoVzZQdm8Qbcxhu4TztKju4ag+/GQ0Tnnt0x74izqjjnMVQslRIPjkJsFJ/hUGwHp9ThT4ooo6eZTA+pGUOtjuvljnKPF4Ot81T2N3Eea0pqXhqIStj7sq8zfrgOuYQ0khWN+/hkX31ty+fU4+1kc9XLSQzRhWcX1/vMvUnwsMBc3p44p5I4iWVW0gnmSNjy88GbzdChFVTY2ZdmFJTQyTw6w591UZup5e7+Zwk1EhJJO5NyfnizUZTMsixshDsAVXqb4OQcIJCNdbKIl/5am7n+/LEXKWEtCXGGb2DqPPyKSSmkTWDuhv8HnhcjiLOEBJBYbX2vfGmaaaSiYxaKeBm0FmXU5t89vvgRl/Byd5FLBMJoxIoba1t74TtA5xziglndbHRzIoowQqr+sUEG9t9wLYrcVVUMRSOaNpVcd6t2s66uYJ8MHIqyUz1Ess3dUsbFEuBu3LbyB+uEzijJ6jvtbsZu8ICON735DblivCs5QptWVqhxJA7U1AqoDYyAs7DqbE/3vgK1cRtyxqOZd7l1FElPF3jX/WG1x4sT6nbAijqaOtcSvCImh/WSk7A25LbqScZq3kali6wU4cjpoaaP2tik05utv3F6XH988U4+E3FVFGSHjkNw45FRucTVHG8VSzLVQgx3OgrsyjoMR1/FDSvDDQqyBBoS+7HVz9OWK1Eyc0NaUWuqmJmiMckfdhAdxbYfnjHcypjFK6HmrEfTD9T8HJDKo9sQVS+9pttfwO+FXiJJPaH78DvCd7DY+mGsMkFeEy1wBWBKuxt7wti32g5L3c/ei5Em59cLr00lPIrMrIdiLixth8p+JqSqQJMwv0DbWxG6doWnZnwTHYexwlSf8/7jHYPP7M6fqr0Vs84Op6GiQ1JZqyUXWNWACD+bbe3Xz2we7R8nlemoI4YXcJCL6FJtsOdhgf2m5MZp4auEmSOpCgWubHw++DnaFx3U0csMNNIFURDUNIO/Lrh2no8ybdNB7s+oWgoIFdCjkyEhhY9fHfAPJZFzOJVYj2iknBB6lA/9MXM244kgoKOplXvZJVN99I94c+XhjLeHOJXpKr2hRe5Opb2BB3t9cSsBjBu32M/EOTmszx4L6dRF2tfSAtycSZjmv6HElNApMxcN3zgWK9BbyH4nF/hOqeokr8wWM6ymiNV3Oph08eQ+uKnaRl8jUlLUyIVlChJAeYP++Lt2K8qL1/Z6y7iCfM6GphdDJNsV0KALdLm+xvfC1UcE1cKNI8DKqi5NxsPrg72Y00jU1d3bBXYKqsTYA2O9+mA3Ehq4D3M1T3gdbkK5YWv1xGsDhiTUQ7wvP3eVVkgA3dRY8j8O3pgFmnEDzVKzv8AEpU2HIBbcsMPCsEM2VvA88cLPLq9472FunnbFHNeDFjTUlTFKSQqqvMkmw645ybpIcXG3exjz+lbMkim7xYKZB7pl2LsdjYeHS5574XuJqerhEBeXXFH+ydDt9fTEvaIf1kFIvwwxqAPFjt/frjznFPNS0AppUGlpLq+u/mQP764s6skMJfwCM5z8VVTE1jFawZwd9zu3yGDGZ54IGipIGDwJIj6z8XO5BOJezzKYnjqmkjR9C3XUL22blhVyuMNImoAguLjoQTywG6VjpNtehg45yxlru90Fo30tsD73K42wVzvhpJFoykAgMr2ZRzAO/vedgce+POK5aGaOKnChe7vuL2388C+FOLZWkklq5riNWZFNt2O23oNvnjtSvPZx8qTQaWuHtNbVDcUsfcxjztv98KXB2XmeqQHcX1ufIbn74scG5q/tDR6Q61B99WNue5N8X82z+Ci76GngaOZgUZmPIfy74D8hpONoI58tOk/fVEknev70ax29xBstz1J54W+JMs0qKiORpo5DbU3xA+DYv8At9NWxR99L3E6KFLEXVgOWKWfZjTw0q0sEhmJk7x3tYXtYBcauVljapdhfh+aIZXKZ0Z0jkuVU2O9rfjj1w/VJVk0tLEaeIkPNIX98gfur5nl9cKmXcR6aWem0FjMRY35Hbp1x44Zq1gqozIWUBt9JsR5Hy8cZYqwyjdsbs/4npplkppInRIr9yRzJAtuPM+OPHZ1Uu76Xf8AVJuFPMt0+Q5/TE/aCYTHrdD3pt3ci8mB53PljP452U3UlT4g409ihBSgPGfcSV0FXK+hhFyUEXWw5Hbx5/PCFW1byO7ubs5uTyvfyHTywTrOMKmSEwM91NrnqQOnpg3wlFAKKonlgWUxsLA87G30wlbZv8FoBcHUazVkSONSkm4PphkyKJYfbp4lBliZljFvhF+YH98sWOGcypZauIQ0ghe5Ja/Sx2wF4eiqWrKhqbSdJYsG5MLna3ji6yByuynlWTy1OqYG7I2pt/fPUkYLRKuYZnGVU6EALX5nRufqdse854xRacxQxiKaTaYqtreIHW58fDCzQ5q8KSLHYd6ulm/eA8AemNodSkrG3tBonkp0nddLK5Uj+Un3cZvNDgrDn0iRSxE61kA+Ik2t1GHbJ4UkyaQ6FuBuQBfmL788Xk0T/GNMysg47G70nAtC0an2dd1B6+HrjsdOTOFoodkmYyiV6CVAwgLOHJ+C21gPMk73wn9p+a99mMluSWX6Ybex+pLtXTHeVrH66j+P4Yz2ly6WqzDu9LF5JveFuQvuT5AY5rQ0qk2PfG2WxQZPTakvNpUAkna4ubb7YzrLMueeQRxIXduQA/uw88P/AG114LwQKfgFyPsMWOFXTLsparteWa9j1teyqPnv8/LF49IsG0i/TZNV0+XrTwNHFOWLOe8F/QbeFhhLzXiOqjgmo6pS7M19Tk3X08RhcqcykkkMruxcm97nb08MPXHFMWyyjnk/a6VBJ5kEdcTJeNPJDwX3T0FTA86QtMwALHoAN7Yq5lwZFDC0grYpCovpHM+Q3wByvJ5Z1Z442dU+Igcr8sVY/ebSB7xNrct8By6Oijm0yfLyCyqTYE2J8Bfn9MPsXCVLM4NHVDvFNwrb7jfpvhJzXKZKNwk66WZbgAg7fLDX2Z0yx9/VuLLChAJ8Tuftb64KjbFJ4tMY87yOOW0lXDL3gABaE3DW+4wrdoOaRvJFFER3UMdhz2J9fK2PHCHEtXPW2jkJV2LMG3VV5n022wH40pXFfMrNfe97W578sN6ZzhGpUNfZ7KDTVoXc6P8A2thHyWNmqIVsSTIot/mGCPDWfvRSFlW6kWZT+8MM441pIrTJRFZG5NpsL9bE/ljms4G0039yl2puPbV8RGPxOFzIK6JKiMzKHjJsQel+vyxWzXNJK2p1G2uRgoF7AdAPTF4cKCI1IqXZTCgKlBdSx5C+G4psnKo8T1xZl7UVVdD7pOuNvLngvxQi1lIlcg99QFmHn44jyrMIK+kSmqZBHLEf1cjdR4Ymr5YKOhlpYZRPLORrYfCoH57ffGoCtteyhwLlkcjTTTANFBGSQeRJG3547h2qoJIzFOhSRmJ7zwvyA8ABixmC+yZOkY2eqfU3joG/9PrhSybKmqZ44RtraxPgOp+QwnFUjO22xwn4MnpJFqaUiZFOoW529PzGDLZLR1d659SqovNEo3LDoRzGBnE/HT0tQkFKQIqdQhH8RHP6cvW+Pj9pi95EwiChtp9viB229OeJVPJGpPJdpuKYa0mlkjEURFoT1UjlfzwFyfhtGqaimlOqRY27sg7XHpz2wHz+ogaodqYnRe4vtvzNvK+Isjzw088c25s1z4kHY4m3k6caXiG+EqdZI6unKjvGj1Ibb3XmBgjwPUtFRVbKod1sQpF7n064nlWkomSu1yFplYxxgCxLeJ6AXxQo62Sny8VFOxWSSWz9R1tYYaxRzb5X+wOn4jqhUe0dyEZVsBoIXzOCPZ5XN3lSwtq7ot8xc4j4oz6tiBgneN+8jDEKvIHp5HEXAdcsEzyS2VGiNi3I78h44j2Rrx0WuIcpFZAK2FSGAtKtuviMVshpYaejarlj75telFPwjzOPsHaTOZQbKY9x3QFgRibIKtahainYBO8u8a+DeAxNMXko09f0eBLDmMUiiFIpkXUujqMEOBE15bUxnoG/DArhPh2ojrFYoURb62bZbevXHmj41jpTVJHGXWR2072FuX+uJTYWstI1DJJL08R/kH4Y+YUcp7SqWOGNG1alUA2G2Ow1o5uMr0M+RZXQESPljhZYxYlSxB8mvzB8RhTk7YGjLr7LGJgSpYG1yPlfDNwvPRx0E9VRwtGpBBvzOn5nbfGGyVBdmY82Yk/M4SWLFBJ3ZbzTMnqZmlkN2b7eAGHPKpRX5aKIOFnhbUgY21i99j44K9mvCSRaKipA7yW4gjYfu2uXI8bcvAeuM5ziU+0zFdv1jWttbc2tbGcXVnS1J0hyyHswkDh6wrHCm5GoEtboLcgepxX7SOLEqnWGHeKI8xyJ5WHkME14ZdMsllqpJGk0aghc+4D8IIvuT1v6YzqMbYmkWPk7NE7Ksx7mnrXtfQFa3jYNj3xXlENTTrmNIBzBkUeu5t0IPPFHs796mzAD/kj8HxS7KOIdMzUsm8U4IAPINb8x+AxKtAk6laLPbBLaoga19UIt9cW89U0mTQwX/WVBu9vA+8R8hpGI+2ejtLTBeQjI+lsKlJ3iCOVo5JYkbkb6TbmL9Ol8WWCxTe9DtlGWSUNArxxs09Sy3IW5SO99/C4/HyxR7QfczJTb4hG35HFOs7Rap5WkRzEptpjFiAB8sR8Z8RR1c0Ukd7rGA1xbcH74DppoUYyUrY2cfZAkymWIDvYlGtR1Ui4Nsespy6GqhoFmXUpRwBcjcW/1wN4n4hNJXU8w3SSFRIPEdfpg5mEkcP6PeE3jM+3pID/XGa7BbqhLr+Gjl+YwsRrgaQaWIuLE2sfMYfIaeOP29ZheIuGPkHA5eFjgNNmaCqnoar9k0l4mPNCdx8r4aMxok0T96T3bQLrK87Le9vlhJeXz7ka9mVcR8NCkk296Nt0boR/XA34rBRcnkBh2biqhmiNMUdIVX3Ha5a/44E0GZ01FCJUtNUNfQCNo/M+eObjnZ6VNpaL9dRJDAsuYsZJSmmGAHdR4m39jCCtQUYMhKsORHTFySWarn31Syuf7t4AYK1XZ3WKpbShIF9IYFvph46OetsocH5atVWxxygsrElt9zsTz9cfP0KZq32ePbVKVHWwBO59AMEezOIjMVDCxUNsfTBnhhRAKyvf9wskd+rE9PsPrhJWw5yJ+bZYKeeSFWD6DbUBzPX+mKtZSshUMpBttcEXGLVFGXlXUbs7i/qTvg32hSXrSo/cRV+1/zwLzZ1/8lnPI+8yujf8AgYqT/fpi/wAF0ntFH3ZGwqVPyFicDclzKampS0sIlpXawDEfF5Ymi4/Kyxd3EsUEZuUXmb9SfLG2rOTi6pAjjCt77MJrcg2gf5fd/HFztIlEZpqYcooRf1b/AGwSGUUDVPtftiiPVrMZ+K/O3jz8sKnFGae1VUkw2VjZb89I2GEvZlmkugh2cAe1g2v7vLEGeq4qpWswPeGxAPj0ti12YJ/24b2904MZ12oSw1EsfcxsEcqL87DB422bk0w5nuVGop4Fao7hNF3J67DY7jC7SdmUMt9FYr6eelb2++J+02rMtHSSWA1EkgcuWK/ZLJ78yeK4SwgZ4lb/AOBKP/8APX6D+uOwp1cIWRxYbMR98dhWdeA1cL8S1dPDMI4u9gJLOCCAl+dj09MQ8GZbTvLJU1TIsMV37sndzzAtzKj78vHGmVk6yxTU7hVmNP3kipyBI5DCBkU2VzQxU80ciTcjIBzYny+mInRyUrHLKa+mrK1aqKoZnSNgIWFtItvb88LfBPDK941ZUlVXWe5VzYM1zZjfoDy+vTFiTs/qqGQzUUiyHSRpYDVpPT/bGe5tJUraKfvF0m4Vr2Hphcr2H8M0viKGaHLaySoZWeaVbFTcadgoHlzxk7TYNVHFZbL1o9J92TXrve4uTb8MBKWnaR1RBdnIUDxJ2GLWDKVKhr7OIKmWZooX7uJheoawsEF/HqdwPr0xQ4rzKE1t6FBEkVgjL+8V/e/vnz64aOKf/llElFDfvJhqnmA2P8oP29PXGclrbDGx+5qvYZrs8qKpkV3Mjk6VHmTjSs5epy+GnhpoQ8MafrSV1BmPPz53N/PCT2b08QqGqJmAWnQuATuW6WHW259bYY+DuJ5pI8xlDHXp7xAdwvPYA/LBG3YP45o4xFS1KxCKSXdojy23uR4YIShlpv0qYoyWTQItPugX06/phMmrp8wqIxI5d3IRfAAnoOnjjUqmdZJJstVf1aUwVTbbUPP/AMv3xopfPZXgyDNc7lqmUym+gWUAWsPDFulzKRFjDOxWNgyJfYEG+KDxd2SP3hsfLD9V8Oxn9G0pQB5RrlYD3iOe5+uA/ISqOxVz7PHrJzKwCkgCy+X54nmz6qaPQ0zFNOm1+ngeuLvGXDYo6nRHfu2AKX39R9cGaTglBVrDI5ZBD3shG1vAfXAfK8HVOFWxMoaJ5XWOMXdzYD1/LDrntLAmXzwRAM1Mya5Lbs7H3rHwHLEmQQUy961BKGqChCCQWK+JXxOAg4uMlNVw1OkOQApCWLMDyJGHFJbBJ28Hrsxe0872F1hJU+GA/Dc1VJV95EWkkB1MC/xC+4N8ScFZ2lNOe8+CRSjHwv1wdyvhyngnE3tiCK9wFNmYX2U+V7Yt4oDBVXnUtHmDzNEqyEG8d7gagOox4zLiT2imgpYkK2fU387sduXmTiPtAlWSskdGDKbbjcchix2b5aDO9TL+zplLn/Fbb8z9MX8Gbomy7hyWCvgimAB1BtjcWG/5YHcVz662duY1kfTbDVxtqqZKKSO4adLAjpvf7A4D8R5dG1YlPTqAwsrMT8T8yST/AHfHN4wNO2myxxke6oqKn66DI3qf9ziHL1EWUSuQC0sgUEjew52++DvG/CklU8ZjZNaRhHQsBp64G8W5eYaOnpkBcIC8jqDpv6/XFbAndIUstyOWqk7uBdR5k8gB4k9MHsw7NKtI7gK5A3CG5+nXBTsqzKNe9hLBZH+E/Kw++KEkVdl1QCS8gZvEkPc+J5HFLbtgLIs1ehnMhjJcCxVtsDM1rTNLJKQAXYtYchfGj53mYomF4VlqZzrlZhcC/JE8bcsK/aHQRx1KaFCM6BnQfusfwwlhhbPGf8WLUU0ECoV7r94nntblgj2Xzaao3Nhp/rglJkVFltLFLURNUSSkeg2vtvYAfU4iSly+sEa014JJHCkAm4FiTte2I8IyaqhR4jQLVTAWI7xuR88dh0qezKlRirVLhhzFh13x2LQ+Ye4bz2hqaqZ4RKJ5Yzq18rDw6YUOzfIO8rnkf9nTEk/4rnSPxPyGEiOpZTdWKnxBIP2xpy1iUGSnu3V5Zt3IIPvN/QfgcKMc0cKrQtcV8aTPXtLDIyCP3VsdjbnccjvifKs4kzPMqXvwpAIBW2xABJJB9MK0WXO0feAe6XCDxLEXtb6fXD1wHlqLm+iPlBEdR53ewDH6m3yxpNNkbDvGWcUNHMkUtGkmpbkqqgjf74y/Pp4WqXenBSIkFBa1tt/vjR+Mzlk1W4qJXSdF09dI2uOlsZVBTtJII4wXZmsoA3O+2LSNdDrkPHaSR+zZgveRclk5svr4+uF2io6d5nLymKEXKnTqdhfYAcrkeOH+i7MqeOmCVDqKmX4TfZSBfSv8XmcZ9mVFJR1GiRRqRgRcbGxuPUHB7wJVtjLxPl9OkaRQvHGdAkIkDd61xsGPJb89OK3AdLUFKpoiix90RIz8uRsAfHmcAaWmmrqqw96WZtyfufIAfYY16r4QQUqUaziKFBrm07vIRuSfBb/kOmLReXszbgrNYaWp7+e5CKdAAvdiLD02wx5H2lVctQt0VkLXIRLsF68t9hbAjN8xy5YzFTwNIx271za3mB/oMEeyaACeeU/DHHa/qbn7A4Cb0hbyA8ypkqM0KRBtEko2IIIuRq2Pzw/U8gkztv4aaIj0sP8AXGcSZ7ItW1Utu8LlluL28PtghknF7QNUyuuuSoUi97WJv/pjWrFxY0k/pOkRucsE4B8dDN/S30ODedZglN7XUSLrBKQhb2JAG4B9SfpjPOA+KRRzkyX7txZrb8uRtj1xhxiasGNVCxiRmB3u3gSPrjL2Ti2/sXaLiTLqdzNDDL31iFQn3QTtiTimJaWgjhZVNTUN30psLqDvYeHQfI4GdnOTe0VWpgDHENbXHh8I+Z+wxT4qzZqmqkkYEXNlB6KNgPzxcJWWKtlHK8saeVY0F2c2H9+GJc8y000jxEqWXYleWHzs8yFo6d6o6RI4IiL7BR/EfX8vPFLNKOhoHPtGurqG98g7Lc9T/ZxuDqxc+kIMS3FsNdbVCnypIEDCSd7ykqRsOm49B9cGeHHgFJNV01OpqEO6sdQQeKj03xZWpnly+pkrwApH6nUAraulhztyxkg3dF/LJ40y2Crfc08TBR/MfdH9PnjLFrWEizE+8HDn1vfE8+fzGAU2r9UrXAxRjF1wWxRjVjh2gxs9bGY73qI0026k7YK8bZuKOlhoI2u2gd6fLw/zG/yHngjkJhajp62bnSxsvzGw+fh5nGXZlmb1E7zOfedr+ngPQCwwvuBZf4GyHs+Z6aKamkBmtdluOvK3gcMsUc0eWTDMCAQDouRqvb3fnfljLFzGSI6o3ZD/ACnFiasqKogM8kpHIG5t52/PEXsXFtjXwxxyuqOOsAfSfckIuVPn/XAbjbIpkladm71JDqEg5eQ8rbbYBNiw+by9wYNbGIkHT6eHl5YybM/p07Q1ZZx/Ty06wV0JdV2DAXG33vg3kvC1JJJFV0TEBG3U8t/XcYW8p4lofZUgqYGfT+8AOflvfBbK+OKaMx09LF3MRa7vIfn57nxON0cuL6CvE0n/AGqT/L/0rj5ghX5Ss8hlWVbNa23gAPyx2M07EmqMhzvhuWmCsxVkbZXRgyn5jB3hjKYkoKmrqEDj4Igf4vEfMgfI4k43gEQgo6eM9yTrRidRkZ9r36emPfaFOtPDTUCH9mod/Nv97nHVejl9xWy/O5oFIjawJvyBsehFxsfMYYOz3iuGkmkkn1EutgQLnc3N9/TBPL8oeTJ4ookBlqJzY26A7knoABipxQ9PQQexQqkk53mmIBIJ6L4H8PXESsheq1ymsnZhJOZpW2Fm3Y8rDTg3kWQwZNTtU1FmmI6dL8kTz8T+WMgpqhkdXRirKbgjoRjSpM0hzaiPtDmGWnFy9joPnbz8OYxqpmWSPtAtUxRV8M40qBZCbFTfmv8ANfCln/FU1aIxKEvGLXA3PqcV87yJ6bu9TowkXWuk328x0OKdLTs7KiKWZjYKBuSemM/Yuw9wtxN7GJikYMrppSQn4PHb++Qwe4OlK0eYzsSW7vTcm5JN+p9RiiezOsC6iqXtfRqGrAQ1ssSyQ3ZQ2zofI/jgWdkk1gpAWHnh/wCHU9myaolOzTEhf+gf+7CdlOVy1MgjhXU3M+AHiT0GHsVVfRwKhigmijHIbkev9bYKdFdGdc9jh/4d4TjagkeVQZZUZo781VRsR6nf6YonMVzSaCFKdYfeLSMtr6Rz5AbevW2HCDLZv0hr9z2YQmJAGGw26eZxorOSTkY1COp6YYsn4Kkq41kSWIar2Uk328sL2ZIUlePlpcj6HBXgaKVq2IxC5U3boAvUnFrszlikMmVcHVVK94quFG6jVz8iOuDPFUCJTd5WxRs9wFaI2LHzv/rijn+Y0VDPJIiiepdiQD8MZP2v9/TCBm+fzVcmuVy3gOg8gOmFx9hQw5zxMauohWO6QKUVY7+Y3I+2L3GmWPU5oYoxdtKjyAtuT4AYUMujd5EWP4yRp6b+N+mNTkpmWKSOKeNq5wO9cmzWtyXw2/rg3extpaIESHKhTuh1CRikrX+LxNuWx+2BPGeWVM9cI9ZkWUXhubKB4Dpir2gQmGCjgPxLGS3rsD974g4W4klkqaONzdYnsu2+4I3PXwxeqDG15HN2a1G4Lw6v4e83wAqaR4nMbrZ1NiMO+b8N06VrzS1qIe81lB8Q3vbngbJxnGuZmoCAwmye8N7WA1b8j+WNKNCjJ7KvClckgFFUMVhZiwtt752Go+AO9vHAXPckemmaJ+h2PiOhGNJ4nyegcozfqO8F0mT4CfPoDj3nXCr1VGLssk0Q9yRf318D54vF6QeauzJiLjDN2ez6a1B/GrL9sVOFMljqJ2ilZlOk6Ryuw6HBLhXhepWtjLRsqxtdmIsLb8j1vgik1TTFvM4dErqdrMw+5wV4EyyOer0SrqQRsxB8rYI8RZHHPHV1UJLMk5GkctNxdvHHzs2gZXqJiCESFhqPK/Pn8sVIkpWsChUAamtyubfXES7kDxIGPJe++LOTw66iJfFxi6RWzfMrZUhjU2uEH4Y7ALNWhEpD1JjYBQV0k290f747B5Vg5cbM0p6msjjhnKMYoD+rLr7oJ5AdSMB81zJ6qd5XF2c3sOgHQfLGpUNJUzRT09dIneTLeKPUNSld/hGyjlthd7MqMJUVDsP2MTXv0N/9DjrH+QNWHK/iY5bQUUaKC7oCSei7F/mb2wN4y4PkqqxZKYArPH3lybC4tf63GEvOeIJaplaVtWgELtawv5Y0Hs+zaWajmV3RUhTRG7bW1A/EfAbYyRKE6u4DrIULNESo5lSG/DFHKM8kjHcX/UyOveIRzFwD5jbGiZBkUmXuZqmrQwaD7uonXcbWB/LGXVMoMjMBYFiQPAXuMbrJq9Gj9ovAqgd/TDZFAeMfuqBsQPC2BXZXTD2p5m5QxM3zO34Xw81NPL7TDV95HHTmBVm1nZuZsB42PPA6GnpaYySxuvslWujUD8Dbj/ym59MXTsqESizKplqjPGZHcNrOkk2W/K3hba2PvG+aJPVmREZAVW4YWN+txhv4T4W9nqda1cbJY+6hBLgePgBzwGq8vjmgra6e5JkKw723BsPUcvocBWzpavB7oJTR5U0q+7LVNpU9Qo6j7/XFfs4nkNZpDExlWMgJ2tbn9bYloaiGtooqeSVYZoLhS3wsDj7JJFltNMqTLLUzDTdOSL13/vpiekW8AOPiJ6aec09gHLKCRchbm1vD/bE/Ass7VkfdHUVuxVmIUgDe+PHFnD8dNHSshYmaPW1z125fXHmjy9Rlz1Kl1mWUKCGI228MSTwFvJ64sySoWokkkhZA7Fttxv5jAqnr3hJ7pyhIIJB3seeNE4PzuWPLp6mqcyoNo1fe9tufW7ED5HAn2zLK5HMiGmlClvdOxt4dD6bYuexJizS8N1UwBSCVgeR0mx+ZxDXZJNTkCaNkJ5XHPGj1tPWVFBRGjZl/V+/ZgvIAC/3wO4rZostjhqZFkqe8uLHUVXfmcJpkWxayLIGqI53VgvcJrN778ztb0x7yPIJ6rXKrWWP3mkdiB48/G2+GDsyoDLT1iA2MiBbnpe+LfHUfs9HDBTkezkkOyndmHQn1ufl5YPFVY1K3QscWcQLVSIyggIgTfxBNzgdw9U6KqI9BIp+4xVji1Mq9WIH1NsGI+EJmrGplsWT43/dUWuWJ8METpYDnEmTpPVV0ofaJFcabEEkAWvhZ/Qt6RqjV8Mgj0+Nxe98MORUyFK2lhlV3dVCN8IfSbsFv9vHFbN6BqejjppCqyyza9N/hFtILW5XOK3mw30WuEM1SeJqCoPuP+yY/ut4YDU2cVFBK6Ry/AxXY6lPS9uWGJez+GGxqqxUPgux+V9/ti7m2V5Zl+jvYpJWcalvuD9wMbJsWZ+1YxfvNR1k6tXW/O+2CFRxfVSR6GnYryI2Fx5kYs1dImYVbeyIIkCAkNYAaRvy5Yl4LyuJu+qKgBoacX0/xN09fTzGIJyRUyOeshu9PG7A8xoJVh+ePOf8AGVVIhhcCJT8SKum/kevywXqO1SYt+rijVByBudvtghk/EtPmTos0IWeMhlI5G3nz+RxMrNHKXugJkvZtLJF308iU8dr3bnbz6DFyDhAU7pUxSipij95tHxfS++Lfa/mx1xUy7KF1sPEnZb+lifngf2WVTidk5qQLj1Nj9cdZroy0D894rSed5QjANawJF9gB4eWOxQ4sywQ1k8a/Crm3od/zx9weKGmw1FndJRsJIA9TUf8ANkJVQTzsvM/PFzhidvYMwqCPfkJGw6kdPm2B2c5NDBlVPKV/XzNfVc8tzy9LYGZJxrUUqd3EU0XvZlvufPHRWsnFsCmK3MEYcKeqSLI5F1L3k0ttNxe1wNx6A4gr+0R5onjeCG7LbWBYjzGFAjGVheh9rz7Xk0cnOSlbS3jp5fhb6YRRvhpybh7TQy1NRI8UZFo1U/tD5jqOn1PTH3gDJVmnM0u0FONb35XG4H5/Lzxi7LvaDUSd3RxyLo0wjbVcnYc16WwnGQ2tc26C+2CWe5w9dVs9iS7BY18ByUf344KcZZTDTCCmjXVUBQZWB5luQt6/a2I9jTFulkYMNBIY7Cxsd+m2HHjtxBT01GOarrf1Pj89RwMzLKRl01OzESPYSPHysR0v6/hgpWV9BmD65GeCYgC7ctuXl+GJdZIxLRsRk4Zsw4IkjgeoSRHiUne9iQNrjx32wMyPhqerJ7lPdHxOxso9T+WCmtlbGLj3eky8/wD6bfZcRZLTs+UzIBcmdQo8SdIGGqjyU+xrBVRpVJF8DQPdgPC232wJbiMxBDT0LimhJdi+1yNtRPkd/XAllUjEHaLOIIKegQ7IoZ/M9L/PUfphALWwaqp3zKvOmytM3uhjsABsL+gxRzbKDBO8LMrFDYleV7Xtjrol3ocK6rY5HTsrMuiUqbEjb3udvlhHZyx3JPmcFKWhq5ae0ayvAGvZRddXXbxwMemcNpZGU35EEfjjWmLQ78G5iIqGt0tplKgIAfeO1thz64+8KVSz0k9FMwU27yIsbWYdN/P8cX81zj9FQQwQJH3zJrlZhc7/AOt/kMUc1qkraBqlkWOeJwpKiwcG39cTQhOiuHB8GH2ONUznNYmnlord0Z0UmUHdnIBUH+W1h9cZRJqHMEeoti1W5tJUSd5IRqsBsLbKLDGTpFcbZ1bSPDIyMCrobH/TBbhfhl60ysSQsak6ud2t7q7/AFOB7zS1UygkvI1kHiegv/XGnrKuWrS0yIW7xwJGsbC/NifEtYDyGAWToyCaZixLElvEm5++HnjRvaMto6jqvuN8x/UYVOJ6HuaudPBzb0O4+xw25EgnyWeIkDu2uCfL3vwvhheyrk0fsuVTVB2kqD3UfpyJH/qP0xDwQ6yRVNGzBTMLoTy1Dp9hjxxrnUTimgp21QwxjcdWP52H3OFhdWr3b6r7W538rY0jRjiwhXcLVULEPBJ6qCQfQjBbg/hqaKU1UymGKJSSzi19ugOGjI5M3SIGRoNP7vfGzfb88K/HtfmBstVZYzuoj+A/Pr88SrwB5C/HmTtWrHV0o733Qrqu525G2CPAeRChhaeqtGfiOroANh68/mcAOGco9kpvbKiaWKM/DHGbFieQ+eJRm9JmbiGRp4nP7Nnk1KT0uOV8K7yTHYoZ9mftFTLNuNbkgeA6fa2OwVr+zusjkZBGXAOzDkR44+Y1oXJh7j7SaqipeaxqgI9SB+Ax57SOFY0jWeBAgU6ZFUfQ/lhXyyveor4pJDqZpVJPz6eQw/Pm6tmNTRy/s51Gm/RtI/H8sV4YKtCtnVBGmUUrhFEjv7zAbn4uv0xU4K4Y9qkLSe7Txe9I3Ibb6QfPr4DBzj6j7igpITvpYj6A/wBcAzXVf6NEax2p2Ykuo3bxB8r9etsJVgh4414m9rlCx+7BF7sajYbbaref4YN8FFZ8vqaNWCTM2oXNtQ2/pbCBqxLE5BuCQRytscVkjTeDQuHuFjQM1ZWaVEQPdpcEs3If6f6YocKIZ6iavqfgiu5v/F0HyH5YUaqukf43Z7ctTE/jhm4OzOF6aejmcR96bq55X22P0H3wawLFgWuq5K2pLc3layjw6AegGCvGXdxd1SRKCYh77Ablj0v9/ngnRZRDlgeoknjmkCkRIh6nrz/23wF4KoWrMwQvvZjLIfQ3+7WGA8uw2MnG7GGko8vT4n06/wAPu5P0x67RpPY6Sno4fdVgS5G2q1ufqSScAuPJ5mzBpjG4WMqEJU2sm/h1Nzg/2iQe3UkFXB74UHUBzANr7eRFjhKivsReHc8kpZ0kRiAGGoX2IvuCMbdmTRs3s0hslVG2n/EPiA+RDfI4wzIsnkqZ44kUklhc25C+5PhYYce0ziT/ALXCkDb025YdH22+QAv6nFathi8FDgzKGizdY3/+yzk/5VNj+GF3Nq8yTSv/ABuzfU41GSqhlppMzTaT2Zo2X+fYb+Y5ehGMdJxkrLKXBYNdyGokpcj72IXkN2Xa/wAT25ddsA6PtCmleOKqjQKZF1PosbA3tv8ALfwww59n0mW5bS90F1kKvvC4tp1H74SMw4o/SE8AqQI4x7p7vxY7tv8AL6YmxXkKccZXO2YFzG8kbldOkE3UAbA9OuPnHeWRQCIRK0TSLrePVcL4fO/4YJcT1s+WtCkMzvEy39+x5HkDa9rWxDXSx1NFNXTqe9Ld3EAxt0A+h1HAk23Z1W1ZJn+VzZhSUk0KF3CFJALcxbf6g4ucE8ILFBPJXQgAG41jcKouT8/ywP4HnlmpKmmicpKpEkZBsfAj02++CfaLmhgpoqQOWdgDIxNyQvj/AIm3+WEkbboHcG5rRpUSTyFYmJKxJY2RT1v4n+uBtd2iVQndkk9wubKQCAL7W28MLDHHmU4KG0NXaZBaqWXpNErfO1j+WFRJDyubHpj1WZlJIFWR2cL8Oo3tfwxArYVHNSySuLYduyvK1lqWkYA90uw8z1wkubjDh2Y50sFS0bmwlFgfMcsQUtYAfGvET1VVISx0KxVFvsADbl4nnhn7Pya2CekmJZAoZCdyp8jhQ4lySSnqJEZT8RKm2xBOxHjh/wCz+i9ho5qqcaLjYHmQOQ9ScJ06OWUzz2pU9qCl0/CrWP8A5dvzxlccpUhhsQbj5Y0rIeJoa2laiq2CMfgc8r3uPmMCYuyqoMtmeIQ33k1jl5DGTSwwyT6NeyKuMtNFIebID9sdhej4+oaVRAJCREAt1BI2HiOeOxFLBafoxzKqvuJ45CCQjA2HlifOs8M1U1QgKG4K+Itgbj4cMzxodp8ybOJYIQhQR3MjXuLbXPl4D1x2b8fNFUCOmC+zxDu9BGz25n8hi5lmWvHlbGktJNN+0ZSLqv8ACOtwNvmcBeEuGvfaoqVKQwDUdQtqI5Dfn/tjKtEPXaDl8SPDJGndmVNTJ4Hb6f6YL1c0GVQQqIElnlXUzP0/vl8sKddmRrK0O+weRQB/CtwAPpgx2q6vbFBBCiNQp+t8JJEss513FXQNVJGsMsbBWVeRvb+uFzOuGmp4YJWZT366go5jYHf6jB7O8gpxSQSQLIhmdUCsTvfYm34YYuMeE/amjRJ40MUYUIx39fwwYmeTMqfLZXieVUJjj+JhyHrjxRV0kLa4ZGRvFTb/AHw9ZxlLUGUPExUvLKLlTtbY/gMZ2rYVAb6Y40falVKhSQJLcEAsNx57bH6YC5LxZUUrMYn2Y3ZSLqT6dPlgzxDwSIKOKoUklgveA9CwuCPK+2A1Nw470klVqUJG2kg3uTty+uCqorUvYSru0iqdSid3CG5mJbE/Pn9MLQPXqcMvB/DMNRFPLO7osIBOm3KxJ6YuQ8L0VSGWkqJDKqlgrra9vljYXRFe2LFPnUkcMsCn9XLbUP8ACb7eGKKNYg2vY8sTjLpSjSBGKKbM1jYHzOPeV5TLUvohQuwF7DwHM74WDm22PE/aTTVKqlVR6gvKzXt02vbCxxHX08swNNF3UQUC3Uncknc+nywGVN7eGPYXfBpHaLb2aNPJ7fk4fnLSn3vGw5/+mx+WOly3vFy2g394d7KB/Nc/hfAfsyzoQ1Rif9nONJvy1dPruPnhx4clE1dWVZIWOId0jHkANift98RRt0dFLAC4dQU+cMtOHaFSyMedh1JP+IYtycLS5hW1MkraEU6VsQd/3V+Q3I88e+J8xSnoY2oSFSV2DSW99iOZv5m++BecVEkWU0ZiLAO5aRlJB1cxc+t/pg5uhJ9gniHhOekNpFunR13U/wBMA77Ww5ZF2nSIvd1S9/GdrkDVbz6Nghm/CdHUU71dJJoVQSVPw3G9rc1Pli16Ep+wTlVLlS08b1DSNKR7yqTsbnoOWGGbJ8rjpFq+4d42IA3Ore/QnyxmFwcPpbXw+f5HH/V/riAaBXEmZ5e8CilhMcmsXuP3bHrc9bYVnfkcQ3xI1iMWqMpNqhlo+0GpjQLqSQDl3ihiPnzwLzziuoqyO+e6jko2UfIdcaVQwQU+TxyzwpJZASCBc6jtv88LuZ5HTVlN3tDTyLLqA02NiDzt0+mIqQZZENeeNC4d7Py0Ymq5THFz06iB897DCqchnppEeeF0QMCSRtz8caTx1k0tbSU5pfeUblQbXuBY+BtvjN2yrCE3MuEoO9buauLu7+7dhf0+RuMdiWLslqyASyAnpfHYn7/6LzfoTFx5bHY7HQPQwcDVDLVqFZgCNwCQD6+OGrtPmbuEGo2Lbi5sfXxx9x2MtkMyB3xu1NTrJBCZFVzpG7AN088djsV6OYG40H6+gHTv+X0wi9ojH9Izb/w/9Ix2Owv+F6CHFbk5TQXJNyb/AEOEePmMdjsY5z2bRxN/3CoHQRLbywoJ/wABb/x/zGOx2DE7PR64M/4bmH+AfgcR9mSDv5TYXERsfDljsdiS0AYeAEDZXVhgCNT7Hf8Adwtdk3/fz/4Tflj7jsJaXzsj2hUk/aP/AIj+OPWOx2CztHREp3w+wG3D7W2vOL+e/Xxx9x2KFdFeq/4HF5VBt98GMnUNkUoYagGa197bjlfljsdgsfRmo5HD5T7ZCbbXl3t197r44+Y7GLHoROuNAof+Az/4v/cMdjsR9BM6vvj0cdjsMETXONtslj//AJYm7NnP6MY3Nxqt5bdMdjsc3186GRcM1DS084kYyDwclunnir2aVLaXXU2kMbC5sN+g6Y7HY5ROr0MdXVOHb32+px2Ox2OjOZ//2Q=="/>
          <p:cNvSpPr>
            <a:spLocks noChangeAspect="1" noChangeArrowheads="1"/>
          </p:cNvSpPr>
          <p:nvPr/>
        </p:nvSpPr>
        <p:spPr bwMode="auto">
          <a:xfrm>
            <a:off x="1820863" y="79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20" name="Title 1"/>
          <p:cNvSpPr>
            <a:spLocks noGrp="1"/>
          </p:cNvSpPr>
          <p:nvPr>
            <p:ph type="ctrTitle"/>
          </p:nvPr>
        </p:nvSpPr>
        <p:spPr>
          <a:xfrm>
            <a:off x="2099620" y="1214496"/>
            <a:ext cx="8179408" cy="720836"/>
          </a:xfrm>
        </p:spPr>
        <p:style>
          <a:lnRef idx="2">
            <a:schemeClr val="accent2"/>
          </a:lnRef>
          <a:fillRef idx="1">
            <a:schemeClr val="lt1"/>
          </a:fillRef>
          <a:effectRef idx="0">
            <a:schemeClr val="accent2"/>
          </a:effectRef>
          <a:fontRef idx="minor">
            <a:schemeClr val="dk1"/>
          </a:fontRef>
        </p:style>
        <p:txBody>
          <a:bodyPr>
            <a:normAutofit/>
          </a:bodyPr>
          <a:lstStyle/>
          <a:p>
            <a:r>
              <a:rPr lang="en-GB" sz="3600" b="1" dirty="0"/>
              <a:t>2. What happened after the Uprisings?</a:t>
            </a:r>
            <a:endParaRPr lang="en-US" sz="3600" b="1"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1973263" y="312739"/>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itle 1"/>
          <p:cNvSpPr txBox="1">
            <a:spLocks/>
          </p:cNvSpPr>
          <p:nvPr/>
        </p:nvSpPr>
        <p:spPr>
          <a:xfrm>
            <a:off x="5104577" y="160339"/>
            <a:ext cx="3559759" cy="83099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b="1" dirty="0"/>
              <a:t>Module 8: Why did Steve McQueen decide to shine a light on the Brixton Uprisings in 2021?</a:t>
            </a:r>
            <a:endParaRPr lang="en-US" sz="2000" dirty="0"/>
          </a:p>
        </p:txBody>
      </p:sp>
      <p:sp>
        <p:nvSpPr>
          <p:cNvPr id="16" name="Title 1"/>
          <p:cNvSpPr txBox="1">
            <a:spLocks/>
          </p:cNvSpPr>
          <p:nvPr/>
        </p:nvSpPr>
        <p:spPr>
          <a:xfrm>
            <a:off x="2125663" y="2061430"/>
            <a:ext cx="8179409" cy="101024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2800" u="sng" dirty="0"/>
              <a:t>Lesson Objectives</a:t>
            </a:r>
          </a:p>
          <a:p>
            <a:pPr algn="l"/>
            <a:r>
              <a:rPr lang="en-US" sz="2800" dirty="0"/>
              <a:t>Outline the national reaction to the Uprisings.</a:t>
            </a:r>
          </a:p>
        </p:txBody>
      </p:sp>
      <p:sp>
        <p:nvSpPr>
          <p:cNvPr id="17" name="Rectangle 16">
            <a:extLst>
              <a:ext uri="{FF2B5EF4-FFF2-40B4-BE49-F238E27FC236}">
                <a16:creationId xmlns:a16="http://schemas.microsoft.com/office/drawing/2014/main" id="{7DA61B74-ECD5-4FC0-BE13-7887419A3FCB}"/>
              </a:ext>
            </a:extLst>
          </p:cNvPr>
          <p:cNvSpPr/>
          <p:nvPr/>
        </p:nvSpPr>
        <p:spPr>
          <a:xfrm>
            <a:off x="2125663" y="3272861"/>
            <a:ext cx="8179409" cy="34778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200" b="1" u="sng" dirty="0">
                <a:solidFill>
                  <a:srgbClr val="333333"/>
                </a:solidFill>
                <a:latin typeface="Crimson Text"/>
              </a:rPr>
              <a:t>Starter</a:t>
            </a:r>
          </a:p>
          <a:p>
            <a:pPr marL="457200" indent="-457200">
              <a:buAutoNum type="arabicPeriod"/>
            </a:pPr>
            <a:r>
              <a:rPr lang="en-GB" sz="2200" dirty="0">
                <a:solidFill>
                  <a:srgbClr val="333333"/>
                </a:solidFill>
                <a:latin typeface="Crimson Text"/>
              </a:rPr>
              <a:t>How many young people died in the New Cross fire in January 1981?</a:t>
            </a:r>
          </a:p>
          <a:p>
            <a:pPr marL="457200" indent="-457200">
              <a:buAutoNum type="arabicPeriod"/>
            </a:pPr>
            <a:r>
              <a:rPr lang="en-GB" sz="2200" dirty="0">
                <a:solidFill>
                  <a:srgbClr val="333333"/>
                </a:solidFill>
                <a:latin typeface="Crimson Text"/>
              </a:rPr>
              <a:t>What was the name of the protest march in March 1981 to demonstrate anger against the police investigation into the fire?</a:t>
            </a:r>
          </a:p>
          <a:p>
            <a:pPr marL="457200" indent="-457200">
              <a:buAutoNum type="arabicPeriod"/>
            </a:pPr>
            <a:r>
              <a:rPr lang="en-GB" sz="2200" dirty="0">
                <a:solidFill>
                  <a:srgbClr val="333333"/>
                </a:solidFill>
                <a:latin typeface="Crimson Text"/>
              </a:rPr>
              <a:t>What was Operation Swamp in April 1981?</a:t>
            </a:r>
          </a:p>
          <a:p>
            <a:pPr marL="457200" indent="-457200">
              <a:buAutoNum type="arabicPeriod"/>
            </a:pPr>
            <a:r>
              <a:rPr lang="en-GB" sz="2200" dirty="0">
                <a:solidFill>
                  <a:srgbClr val="333333"/>
                </a:solidFill>
                <a:latin typeface="Crimson Text"/>
              </a:rPr>
              <a:t>What sparked the Brixton Uprising on the 10</a:t>
            </a:r>
            <a:r>
              <a:rPr lang="en-GB" sz="2200" baseline="30000" dirty="0">
                <a:solidFill>
                  <a:srgbClr val="333333"/>
                </a:solidFill>
                <a:latin typeface="Crimson Text"/>
              </a:rPr>
              <a:t>th</a:t>
            </a:r>
            <a:r>
              <a:rPr lang="en-GB" sz="2200" dirty="0">
                <a:solidFill>
                  <a:srgbClr val="333333"/>
                </a:solidFill>
                <a:latin typeface="Crimson Text"/>
              </a:rPr>
              <a:t> April 1981?</a:t>
            </a:r>
          </a:p>
          <a:p>
            <a:pPr marL="457200" indent="-457200">
              <a:buAutoNum type="arabicPeriod"/>
            </a:pPr>
            <a:endParaRPr lang="en-GB" sz="2200" dirty="0">
              <a:solidFill>
                <a:srgbClr val="333333"/>
              </a:solidFill>
              <a:latin typeface="Crimson Text"/>
            </a:endParaRPr>
          </a:p>
          <a:p>
            <a:r>
              <a:rPr lang="en-GB" sz="2200" b="1" dirty="0">
                <a:solidFill>
                  <a:srgbClr val="333333"/>
                </a:solidFill>
                <a:latin typeface="Crimson Text"/>
              </a:rPr>
              <a:t>Extension</a:t>
            </a:r>
            <a:r>
              <a:rPr lang="en-GB" sz="2200" dirty="0">
                <a:solidFill>
                  <a:srgbClr val="333333"/>
                </a:solidFill>
                <a:latin typeface="Crimson Text"/>
              </a:rPr>
              <a:t>: How does racism within the police relate to all these events?</a:t>
            </a:r>
            <a:endParaRPr lang="en-GB" sz="2000" dirty="0">
              <a:solidFill>
                <a:srgbClr val="333333"/>
              </a:solidFill>
              <a:latin typeface="Crimson Text"/>
            </a:endParaRPr>
          </a:p>
        </p:txBody>
      </p:sp>
    </p:spTree>
    <p:custDataLst>
      <p:tags r:id="rId1"/>
    </p:custDataLst>
    <p:extLst>
      <p:ext uri="{BB962C8B-B14F-4D97-AF65-F5344CB8AC3E}">
        <p14:creationId xmlns:p14="http://schemas.microsoft.com/office/powerpoint/2010/main" val="139655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10718" y="182818"/>
            <a:ext cx="1164750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Last lesson we looked at the causes and events of the Brixton Uprising, which became the main focus of Steve McQueen’s documentary. </a:t>
            </a:r>
            <a:endParaRPr lang="en-US" sz="2000" b="1" u="sng" dirty="0"/>
          </a:p>
        </p:txBody>
      </p:sp>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Outline the national reaction to the Uprisings.</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F6EF023F-6207-4837-AA5D-E5412B6FB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FB90204-278E-4236-8B1A-38EED3FAC2B2}"/>
              </a:ext>
            </a:extLst>
          </p:cNvPr>
          <p:cNvSpPr txBox="1"/>
          <p:nvPr/>
        </p:nvSpPr>
        <p:spPr>
          <a:xfrm>
            <a:off x="1540492" y="998492"/>
            <a:ext cx="10393879"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r>
              <a:rPr lang="en-US" sz="2000" dirty="0"/>
              <a:t>Look at the photos below. What words do you associate with them? For example, anger.</a:t>
            </a:r>
          </a:p>
        </p:txBody>
      </p:sp>
      <p:pic>
        <p:nvPicPr>
          <p:cNvPr id="21" name="Picture 20">
            <a:extLst>
              <a:ext uri="{FF2B5EF4-FFF2-40B4-BE49-F238E27FC236}">
                <a16:creationId xmlns:a16="http://schemas.microsoft.com/office/drawing/2014/main" id="{A70AFE1B-E2AA-42F1-93C2-93103759BBE1}"/>
              </a:ext>
            </a:extLst>
          </p:cNvPr>
          <p:cNvPicPr>
            <a:picLocks noChangeAspect="1"/>
          </p:cNvPicPr>
          <p:nvPr/>
        </p:nvPicPr>
        <p:blipFill>
          <a:blip r:embed="rId6"/>
          <a:stretch>
            <a:fillRect/>
          </a:stretch>
        </p:blipFill>
        <p:spPr>
          <a:xfrm>
            <a:off x="310083" y="998492"/>
            <a:ext cx="1124967" cy="792301"/>
          </a:xfrm>
          <a:prstGeom prst="rect">
            <a:avLst/>
          </a:prstGeom>
        </p:spPr>
      </p:pic>
      <p:pic>
        <p:nvPicPr>
          <p:cNvPr id="1026" name="Picture 2" descr="Brixton riots 1981: What happened 40 years ago in London? - CBBC Newsround">
            <a:extLst>
              <a:ext uri="{FF2B5EF4-FFF2-40B4-BE49-F238E27FC236}">
                <a16:creationId xmlns:a16="http://schemas.microsoft.com/office/drawing/2014/main" id="{1E7BABC5-F7D7-4EA5-BF86-24B59175F7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719" y="1854255"/>
            <a:ext cx="2799546" cy="1574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nds of the Brixton Uprising – Brixton Blog">
            <a:extLst>
              <a:ext uri="{FF2B5EF4-FFF2-40B4-BE49-F238E27FC236}">
                <a16:creationId xmlns:a16="http://schemas.microsoft.com/office/drawing/2014/main" id="{ABFC9DC8-57D9-4DC8-AA75-2332321940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3140" y="1854255"/>
            <a:ext cx="2196988" cy="15747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xteth, 1981: the summer Liverpool burned – by the rioter and economist on  opposite sides | Cities | The Guardian">
            <a:extLst>
              <a:ext uri="{FF2B5EF4-FFF2-40B4-BE49-F238E27FC236}">
                <a16:creationId xmlns:a16="http://schemas.microsoft.com/office/drawing/2014/main" id="{89E6D0B5-D139-4211-BC02-A61C4F962B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1854255"/>
            <a:ext cx="2616653" cy="15699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981 Moss Side Riots: Pictures - Manchester Evening News">
            <a:extLst>
              <a:ext uri="{FF2B5EF4-FFF2-40B4-BE49-F238E27FC236}">
                <a16:creationId xmlns:a16="http://schemas.microsoft.com/office/drawing/2014/main" id="{3FB475E6-66D4-4BEE-8E2A-99FB6DA1EF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19208" y="1790794"/>
            <a:ext cx="2515163" cy="16485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look back at the Handsworth riots - 32 years on - Birmingham Live">
            <a:extLst>
              <a:ext uri="{FF2B5EF4-FFF2-40B4-BE49-F238E27FC236}">
                <a16:creationId xmlns:a16="http://schemas.microsoft.com/office/drawing/2014/main" id="{054EB09A-3D3A-40B2-ACB7-BF5993C48B1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3893"/>
          <a:stretch/>
        </p:blipFill>
        <p:spPr bwMode="auto">
          <a:xfrm>
            <a:off x="304604" y="3671958"/>
            <a:ext cx="2749941" cy="15747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rixton gun victim Cherry Groce 'was inspiration' - BBC News">
            <a:extLst>
              <a:ext uri="{FF2B5EF4-FFF2-40B4-BE49-F238E27FC236}">
                <a16:creationId xmlns:a16="http://schemas.microsoft.com/office/drawing/2014/main" id="{774EBA4D-5BC1-4721-965D-9F14C6F32C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8753" y="3671958"/>
            <a:ext cx="2755717" cy="155009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5BDF7BB-61A1-4762-B78B-86009424AFAE}"/>
              </a:ext>
            </a:extLst>
          </p:cNvPr>
          <p:cNvSpPr txBox="1"/>
          <p:nvPr/>
        </p:nvSpPr>
        <p:spPr>
          <a:xfrm>
            <a:off x="6249880" y="3643987"/>
            <a:ext cx="5747577"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a:t>What is fascinating is that not all of these photos depict the 1981 Brixton Uprising…</a:t>
            </a:r>
          </a:p>
        </p:txBody>
      </p:sp>
      <p:sp>
        <p:nvSpPr>
          <p:cNvPr id="27" name="TextBox 26">
            <a:extLst>
              <a:ext uri="{FF2B5EF4-FFF2-40B4-BE49-F238E27FC236}">
                <a16:creationId xmlns:a16="http://schemas.microsoft.com/office/drawing/2014/main" id="{BFC2A42C-70F4-4C3A-B5D7-E0B5C025BD61}"/>
              </a:ext>
            </a:extLst>
          </p:cNvPr>
          <p:cNvSpPr txBox="1"/>
          <p:nvPr/>
        </p:nvSpPr>
        <p:spPr>
          <a:xfrm>
            <a:off x="1540492" y="3134981"/>
            <a:ext cx="1569773"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dirty="0"/>
              <a:t>Brixton, London, 1981</a:t>
            </a:r>
          </a:p>
        </p:txBody>
      </p:sp>
      <p:sp>
        <p:nvSpPr>
          <p:cNvPr id="29" name="TextBox 28">
            <a:extLst>
              <a:ext uri="{FF2B5EF4-FFF2-40B4-BE49-F238E27FC236}">
                <a16:creationId xmlns:a16="http://schemas.microsoft.com/office/drawing/2014/main" id="{CAFA86DE-05C4-4757-8951-A15A7AB9B7F1}"/>
              </a:ext>
            </a:extLst>
          </p:cNvPr>
          <p:cNvSpPr txBox="1"/>
          <p:nvPr/>
        </p:nvSpPr>
        <p:spPr>
          <a:xfrm>
            <a:off x="6994020" y="3168404"/>
            <a:ext cx="1718633"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dirty="0"/>
              <a:t>Toxteth, Liverpool, 1981</a:t>
            </a:r>
          </a:p>
        </p:txBody>
      </p:sp>
      <p:sp>
        <p:nvSpPr>
          <p:cNvPr id="30" name="TextBox 29">
            <a:extLst>
              <a:ext uri="{FF2B5EF4-FFF2-40B4-BE49-F238E27FC236}">
                <a16:creationId xmlns:a16="http://schemas.microsoft.com/office/drawing/2014/main" id="{9F0FA1A4-5529-4178-BD6C-2B3BB34A0674}"/>
              </a:ext>
            </a:extLst>
          </p:cNvPr>
          <p:cNvSpPr txBox="1"/>
          <p:nvPr/>
        </p:nvSpPr>
        <p:spPr>
          <a:xfrm>
            <a:off x="9774315" y="3162331"/>
            <a:ext cx="2151943"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dirty="0"/>
              <a:t>Moss Side, Manchester, 1981</a:t>
            </a:r>
          </a:p>
        </p:txBody>
      </p:sp>
      <p:sp>
        <p:nvSpPr>
          <p:cNvPr id="31" name="TextBox 30">
            <a:extLst>
              <a:ext uri="{FF2B5EF4-FFF2-40B4-BE49-F238E27FC236}">
                <a16:creationId xmlns:a16="http://schemas.microsoft.com/office/drawing/2014/main" id="{6378A39E-AAA7-4F0B-A67E-EE38E9714C37}"/>
              </a:ext>
            </a:extLst>
          </p:cNvPr>
          <p:cNvSpPr txBox="1"/>
          <p:nvPr/>
        </p:nvSpPr>
        <p:spPr>
          <a:xfrm>
            <a:off x="908403" y="4973064"/>
            <a:ext cx="2151943"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dirty="0"/>
              <a:t>Handsworth, Birmingham, 1981</a:t>
            </a:r>
          </a:p>
        </p:txBody>
      </p:sp>
      <p:sp>
        <p:nvSpPr>
          <p:cNvPr id="32" name="TextBox 31">
            <a:extLst>
              <a:ext uri="{FF2B5EF4-FFF2-40B4-BE49-F238E27FC236}">
                <a16:creationId xmlns:a16="http://schemas.microsoft.com/office/drawing/2014/main" id="{14E32A5F-7E19-4A1C-9578-041A00F4AD30}"/>
              </a:ext>
            </a:extLst>
          </p:cNvPr>
          <p:cNvSpPr txBox="1"/>
          <p:nvPr/>
        </p:nvSpPr>
        <p:spPr>
          <a:xfrm>
            <a:off x="3982527" y="4973064"/>
            <a:ext cx="2151943"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dirty="0"/>
              <a:t>Brixton, London, 1985</a:t>
            </a:r>
          </a:p>
        </p:txBody>
      </p:sp>
      <p:sp>
        <p:nvSpPr>
          <p:cNvPr id="33" name="TextBox 32">
            <a:extLst>
              <a:ext uri="{FF2B5EF4-FFF2-40B4-BE49-F238E27FC236}">
                <a16:creationId xmlns:a16="http://schemas.microsoft.com/office/drawing/2014/main" id="{4ECB74F6-AF03-4460-8BBC-358B05D9D5C9}"/>
              </a:ext>
            </a:extLst>
          </p:cNvPr>
          <p:cNvSpPr txBox="1"/>
          <p:nvPr/>
        </p:nvSpPr>
        <p:spPr>
          <a:xfrm>
            <a:off x="3982527" y="3186042"/>
            <a:ext cx="1569773"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dirty="0"/>
              <a:t>Brixton, London, 1981</a:t>
            </a:r>
          </a:p>
        </p:txBody>
      </p:sp>
      <p:sp>
        <p:nvSpPr>
          <p:cNvPr id="34" name="TextBox 33">
            <a:extLst>
              <a:ext uri="{FF2B5EF4-FFF2-40B4-BE49-F238E27FC236}">
                <a16:creationId xmlns:a16="http://schemas.microsoft.com/office/drawing/2014/main" id="{652040A5-DE81-4CE7-82EA-C387E290BA19}"/>
              </a:ext>
            </a:extLst>
          </p:cNvPr>
          <p:cNvSpPr txBox="1"/>
          <p:nvPr/>
        </p:nvSpPr>
        <p:spPr>
          <a:xfrm>
            <a:off x="7223549" y="4512891"/>
            <a:ext cx="477390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r>
              <a:rPr lang="en-US" sz="2000" dirty="0"/>
              <a:t> What does this tell you about the reaction to the Uprising?</a:t>
            </a:r>
          </a:p>
        </p:txBody>
      </p:sp>
      <p:pic>
        <p:nvPicPr>
          <p:cNvPr id="35" name="Picture 34">
            <a:extLst>
              <a:ext uri="{FF2B5EF4-FFF2-40B4-BE49-F238E27FC236}">
                <a16:creationId xmlns:a16="http://schemas.microsoft.com/office/drawing/2014/main" id="{56E42C28-D7AF-4CB9-AE53-BFBF8D1B6351}"/>
              </a:ext>
            </a:extLst>
          </p:cNvPr>
          <p:cNvPicPr>
            <a:picLocks noChangeAspect="1"/>
          </p:cNvPicPr>
          <p:nvPr/>
        </p:nvPicPr>
        <p:blipFill>
          <a:blip r:embed="rId6"/>
          <a:stretch>
            <a:fillRect/>
          </a:stretch>
        </p:blipFill>
        <p:spPr>
          <a:xfrm>
            <a:off x="6349598" y="4609475"/>
            <a:ext cx="777292" cy="547438"/>
          </a:xfrm>
          <a:prstGeom prst="rect">
            <a:avLst/>
          </a:prstGeom>
        </p:spPr>
      </p:pic>
    </p:spTree>
    <p:custDataLst>
      <p:tags r:id="rId1"/>
    </p:custDataLst>
    <p:extLst>
      <p:ext uri="{BB962C8B-B14F-4D97-AF65-F5344CB8AC3E}">
        <p14:creationId xmlns:p14="http://schemas.microsoft.com/office/powerpoint/2010/main" val="24830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6" grpId="0" animBg="1"/>
      <p:bldP spid="27"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2">
            <a:extLst>
              <a:ext uri="{FF2B5EF4-FFF2-40B4-BE49-F238E27FC236}">
                <a16:creationId xmlns:a16="http://schemas.microsoft.com/office/drawing/2014/main" id="{DCEEB618-F3C6-48ED-941A-3C2B8FC757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a:extLst>
              <a:ext uri="{FF2B5EF4-FFF2-40B4-BE49-F238E27FC236}">
                <a16:creationId xmlns:a16="http://schemas.microsoft.com/office/drawing/2014/main" id="{86D47FB2-52D8-4508-9B70-2925ADF78839}"/>
              </a:ext>
            </a:extLst>
          </p:cNvPr>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Outline the national reaction to the Uprisings.</a:t>
            </a:r>
          </a:p>
        </p:txBody>
      </p:sp>
      <p:pic>
        <p:nvPicPr>
          <p:cNvPr id="13"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8AD106F4-BB1B-40D1-A698-C50C46EAAD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4" descr="Image result for hiroshima shadows">
            <a:extLst>
              <a:ext uri="{FF2B5EF4-FFF2-40B4-BE49-F238E27FC236}">
                <a16:creationId xmlns:a16="http://schemas.microsoft.com/office/drawing/2014/main" id="{551072B9-8477-4854-A2A3-4EAA46E57E44}"/>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a:extLst>
              <a:ext uri="{FF2B5EF4-FFF2-40B4-BE49-F238E27FC236}">
                <a16:creationId xmlns:a16="http://schemas.microsoft.com/office/drawing/2014/main" id="{B66BB716-5BB0-428C-A324-709E831C25C4}"/>
              </a:ext>
            </a:extLst>
          </p:cNvPr>
          <p:cNvSpPr txBox="1"/>
          <p:nvPr/>
        </p:nvSpPr>
        <p:spPr>
          <a:xfrm>
            <a:off x="1441408" y="1503330"/>
            <a:ext cx="10249847"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r>
              <a:rPr lang="en-US" sz="2000" dirty="0"/>
              <a:t>What do all the Uprisings in 1981 have in common?</a:t>
            </a:r>
          </a:p>
        </p:txBody>
      </p:sp>
      <p:pic>
        <p:nvPicPr>
          <p:cNvPr id="17" name="Picture 16">
            <a:extLst>
              <a:ext uri="{FF2B5EF4-FFF2-40B4-BE49-F238E27FC236}">
                <a16:creationId xmlns:a16="http://schemas.microsoft.com/office/drawing/2014/main" id="{E7D4C07A-C83D-4ACD-8550-06A2386491C1}"/>
              </a:ext>
            </a:extLst>
          </p:cNvPr>
          <p:cNvPicPr>
            <a:picLocks noChangeAspect="1"/>
          </p:cNvPicPr>
          <p:nvPr/>
        </p:nvPicPr>
        <p:blipFill>
          <a:blip r:embed="rId6"/>
          <a:stretch>
            <a:fillRect/>
          </a:stretch>
        </p:blipFill>
        <p:spPr>
          <a:xfrm>
            <a:off x="210999" y="1503330"/>
            <a:ext cx="1098723" cy="792301"/>
          </a:xfrm>
          <a:prstGeom prst="rect">
            <a:avLst/>
          </a:prstGeom>
        </p:spPr>
      </p:pic>
      <p:sp>
        <p:nvSpPr>
          <p:cNvPr id="21" name="TextBox 20">
            <a:extLst>
              <a:ext uri="{FF2B5EF4-FFF2-40B4-BE49-F238E27FC236}">
                <a16:creationId xmlns:a16="http://schemas.microsoft.com/office/drawing/2014/main" id="{7AF6D81C-BDC8-41ED-8754-389A4C9AEC3B}"/>
              </a:ext>
            </a:extLst>
          </p:cNvPr>
          <p:cNvSpPr txBox="1"/>
          <p:nvPr/>
        </p:nvSpPr>
        <p:spPr>
          <a:xfrm>
            <a:off x="310718" y="3318844"/>
            <a:ext cx="374693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Task 2: </a:t>
            </a:r>
            <a:r>
              <a:rPr lang="en-US" sz="2000" dirty="0"/>
              <a:t>Answer the questions as we watch the clip on the reaction to the 1981 Uprisings. This video is from the final episode of Steve McQueen’s Uprising documentary series. </a:t>
            </a:r>
          </a:p>
        </p:txBody>
      </p:sp>
      <p:pic>
        <p:nvPicPr>
          <p:cNvPr id="22" name="Picture 4" descr="Uprising (TV Mini Series 2021) - IMDb">
            <a:extLst>
              <a:ext uri="{FF2B5EF4-FFF2-40B4-BE49-F238E27FC236}">
                <a16:creationId xmlns:a16="http://schemas.microsoft.com/office/drawing/2014/main" id="{2BE66AF0-80BF-4EA4-A50F-F73D392298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4171" y="3329708"/>
            <a:ext cx="1290866" cy="19389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9D63FD1-F56B-44B4-9467-FF795B87843A}"/>
              </a:ext>
            </a:extLst>
          </p:cNvPr>
          <p:cNvSpPr txBox="1"/>
          <p:nvPr/>
        </p:nvSpPr>
        <p:spPr>
          <a:xfrm>
            <a:off x="310718" y="98837"/>
            <a:ext cx="1138117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t>The uprisings spread to cities across the country in the 1981. The anger and frustration seen in Brixton was clearly a wider national issue. </a:t>
            </a:r>
            <a:endParaRPr lang="en-US" sz="2000" dirty="0"/>
          </a:p>
        </p:txBody>
      </p:sp>
      <p:sp>
        <p:nvSpPr>
          <p:cNvPr id="19" name="TextBox 18">
            <a:extLst>
              <a:ext uri="{FF2B5EF4-FFF2-40B4-BE49-F238E27FC236}">
                <a16:creationId xmlns:a16="http://schemas.microsoft.com/office/drawing/2014/main" id="{A6500B9E-B9E4-4A38-9C0F-B44C33FF8558}"/>
              </a:ext>
            </a:extLst>
          </p:cNvPr>
          <p:cNvSpPr txBox="1"/>
          <p:nvPr/>
        </p:nvSpPr>
        <p:spPr>
          <a:xfrm>
            <a:off x="310082" y="937068"/>
            <a:ext cx="1138180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Task 1: </a:t>
            </a:r>
            <a:r>
              <a:rPr lang="en-US" sz="2000" dirty="0"/>
              <a:t>As we watch the short video clip, add information to the map to for each location.</a:t>
            </a:r>
          </a:p>
        </p:txBody>
      </p:sp>
      <p:sp>
        <p:nvSpPr>
          <p:cNvPr id="24" name="TextBox 23">
            <a:extLst>
              <a:ext uri="{FF2B5EF4-FFF2-40B4-BE49-F238E27FC236}">
                <a16:creationId xmlns:a16="http://schemas.microsoft.com/office/drawing/2014/main" id="{272A79F1-C754-48F9-B2B5-BEEC4FF822E5}"/>
              </a:ext>
            </a:extLst>
          </p:cNvPr>
          <p:cNvSpPr txBox="1"/>
          <p:nvPr/>
        </p:nvSpPr>
        <p:spPr>
          <a:xfrm>
            <a:off x="310082" y="2411087"/>
            <a:ext cx="1138117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t>The government clearly couldn't ignore what was happening. But what was the reaction to these events which shook the nation? </a:t>
            </a:r>
            <a:endParaRPr lang="en-US" sz="2000" dirty="0"/>
          </a:p>
        </p:txBody>
      </p:sp>
      <p:pic>
        <p:nvPicPr>
          <p:cNvPr id="2" name="Picture 2" descr="Brixton riots 40 years on: From policing to inequality, residents ask what  has changed | The Independent">
            <a:extLst>
              <a:ext uri="{FF2B5EF4-FFF2-40B4-BE49-F238E27FC236}">
                <a16:creationId xmlns:a16="http://schemas.microsoft.com/office/drawing/2014/main" id="{199B6694-D0BB-44D0-A57A-BE77713BB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2784" y="3318845"/>
            <a:ext cx="2637271" cy="19498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rd Scarman, new press conference to release his report (Photos  Framed,...) #21922713">
            <a:extLst>
              <a:ext uri="{FF2B5EF4-FFF2-40B4-BE49-F238E27FC236}">
                <a16:creationId xmlns:a16="http://schemas.microsoft.com/office/drawing/2014/main" id="{9D4B2206-022C-4034-A70B-F7A6F7634C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9437" y="3329709"/>
            <a:ext cx="1295752" cy="19436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Brixton Disorders, April 10-12, 1981: Inquiry Report. Chmn.Lord Scarman  by Lord Scarman">
            <a:extLst>
              <a:ext uri="{FF2B5EF4-FFF2-40B4-BE49-F238E27FC236}">
                <a16:creationId xmlns:a16="http://schemas.microsoft.com/office/drawing/2014/main" id="{9B704C06-5BC3-4CE3-A45B-4D49CA782C5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8909" r="19858"/>
          <a:stretch/>
        </p:blipFill>
        <p:spPr bwMode="auto">
          <a:xfrm>
            <a:off x="10483309" y="3285124"/>
            <a:ext cx="1207946" cy="19727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861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18" grpId="0" animBg="1"/>
      <p:bldP spid="19"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2">
            <a:extLst>
              <a:ext uri="{FF2B5EF4-FFF2-40B4-BE49-F238E27FC236}">
                <a16:creationId xmlns:a16="http://schemas.microsoft.com/office/drawing/2014/main" id="{DCEEB618-F3C6-48ED-941A-3C2B8FC757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a:extLst>
              <a:ext uri="{FF2B5EF4-FFF2-40B4-BE49-F238E27FC236}">
                <a16:creationId xmlns:a16="http://schemas.microsoft.com/office/drawing/2014/main" id="{86D47FB2-52D8-4508-9B70-2925ADF78839}"/>
              </a:ext>
            </a:extLst>
          </p:cNvPr>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Outline the national reaction to the Uprisings.</a:t>
            </a:r>
          </a:p>
        </p:txBody>
      </p:sp>
      <p:pic>
        <p:nvPicPr>
          <p:cNvPr id="13"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8AD106F4-BB1B-40D1-A698-C50C46EAAD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4" descr="Image result for hiroshima shadows">
            <a:extLst>
              <a:ext uri="{FF2B5EF4-FFF2-40B4-BE49-F238E27FC236}">
                <a16:creationId xmlns:a16="http://schemas.microsoft.com/office/drawing/2014/main" id="{551072B9-8477-4854-A2A3-4EAA46E57E44}"/>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a:extLst>
              <a:ext uri="{FF2B5EF4-FFF2-40B4-BE49-F238E27FC236}">
                <a16:creationId xmlns:a16="http://schemas.microsoft.com/office/drawing/2014/main" id="{B66BB716-5BB0-428C-A324-709E831C25C4}"/>
              </a:ext>
            </a:extLst>
          </p:cNvPr>
          <p:cNvSpPr txBox="1"/>
          <p:nvPr/>
        </p:nvSpPr>
        <p:spPr>
          <a:xfrm>
            <a:off x="1441408" y="194230"/>
            <a:ext cx="10249847"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r>
              <a:rPr lang="en-US" sz="2000" dirty="0"/>
              <a:t>How did the Black community’s reaction to the 1981 uprising differ from the rest of the country’s?</a:t>
            </a:r>
          </a:p>
        </p:txBody>
      </p:sp>
      <p:pic>
        <p:nvPicPr>
          <p:cNvPr id="17" name="Picture 16">
            <a:extLst>
              <a:ext uri="{FF2B5EF4-FFF2-40B4-BE49-F238E27FC236}">
                <a16:creationId xmlns:a16="http://schemas.microsoft.com/office/drawing/2014/main" id="{E7D4C07A-C83D-4ACD-8550-06A2386491C1}"/>
              </a:ext>
            </a:extLst>
          </p:cNvPr>
          <p:cNvPicPr>
            <a:picLocks noChangeAspect="1"/>
          </p:cNvPicPr>
          <p:nvPr/>
        </p:nvPicPr>
        <p:blipFill>
          <a:blip r:embed="rId6"/>
          <a:stretch>
            <a:fillRect/>
          </a:stretch>
        </p:blipFill>
        <p:spPr>
          <a:xfrm>
            <a:off x="210999" y="194230"/>
            <a:ext cx="1098723" cy="792301"/>
          </a:xfrm>
          <a:prstGeom prst="rect">
            <a:avLst/>
          </a:prstGeom>
        </p:spPr>
      </p:pic>
      <p:sp>
        <p:nvSpPr>
          <p:cNvPr id="24" name="TextBox 23">
            <a:extLst>
              <a:ext uri="{FF2B5EF4-FFF2-40B4-BE49-F238E27FC236}">
                <a16:creationId xmlns:a16="http://schemas.microsoft.com/office/drawing/2014/main" id="{272A79F1-C754-48F9-B2B5-BEEC4FF822E5}"/>
              </a:ext>
            </a:extLst>
          </p:cNvPr>
          <p:cNvSpPr txBox="1"/>
          <p:nvPr/>
        </p:nvSpPr>
        <p:spPr>
          <a:xfrm>
            <a:off x="310082" y="1392918"/>
            <a:ext cx="11381173"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t>From the start there was a clear divide as to how many saw the events of 1981 as a riot, whilst the Black community saw it as an uprising. This would influence the impact of the uprisings in the years after, and their </a:t>
            </a:r>
            <a:r>
              <a:rPr lang="en-GB" sz="2000" b="1" dirty="0"/>
              <a:t>cultural legacy</a:t>
            </a:r>
            <a:r>
              <a:rPr lang="en-GB" sz="2000" dirty="0"/>
              <a:t>.</a:t>
            </a:r>
            <a:endParaRPr lang="en-US" sz="2000" dirty="0"/>
          </a:p>
        </p:txBody>
      </p:sp>
      <p:sp>
        <p:nvSpPr>
          <p:cNvPr id="20" name="TextBox 19">
            <a:extLst>
              <a:ext uri="{FF2B5EF4-FFF2-40B4-BE49-F238E27FC236}">
                <a16:creationId xmlns:a16="http://schemas.microsoft.com/office/drawing/2014/main" id="{13A982B2-1D1E-401F-85E6-4853D20796FD}"/>
              </a:ext>
            </a:extLst>
          </p:cNvPr>
          <p:cNvSpPr txBox="1"/>
          <p:nvPr/>
        </p:nvSpPr>
        <p:spPr>
          <a:xfrm>
            <a:off x="310717" y="2591606"/>
            <a:ext cx="11380537"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Task 3: </a:t>
            </a:r>
            <a:r>
              <a:rPr lang="en-US" sz="2000" dirty="0"/>
              <a:t>Read the sheet, and add brief summary notes to the impact diagram as you do on the impact of the 1981 Uprising on Britain.</a:t>
            </a:r>
          </a:p>
        </p:txBody>
      </p:sp>
      <p:pic>
        <p:nvPicPr>
          <p:cNvPr id="2050" name="Picture 2" descr="See the source image">
            <a:extLst>
              <a:ext uri="{FF2B5EF4-FFF2-40B4-BE49-F238E27FC236}">
                <a16:creationId xmlns:a16="http://schemas.microsoft.com/office/drawing/2014/main" id="{37E803A0-ADF1-47B1-B4EC-BDD8B74F90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84"/>
          <a:stretch/>
        </p:blipFill>
        <p:spPr bwMode="auto">
          <a:xfrm>
            <a:off x="310082" y="3374618"/>
            <a:ext cx="2579074" cy="2090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A picture containing text, newspaper&#10;&#10;Description automatically generated">
            <a:extLst>
              <a:ext uri="{FF2B5EF4-FFF2-40B4-BE49-F238E27FC236}">
                <a16:creationId xmlns:a16="http://schemas.microsoft.com/office/drawing/2014/main" id="{45DDD9A0-9D18-4D2B-8127-2F58E90139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4130" y="3358274"/>
            <a:ext cx="1634969" cy="21699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A picture containing text, newspaper, old&#10;&#10;Description automatically generated">
            <a:extLst>
              <a:ext uri="{FF2B5EF4-FFF2-40B4-BE49-F238E27FC236}">
                <a16:creationId xmlns:a16="http://schemas.microsoft.com/office/drawing/2014/main" id="{740FB8DC-A129-442C-AF09-B5C147005B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9099" y="3395595"/>
            <a:ext cx="1587166" cy="20952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ee the source image">
            <a:extLst>
              <a:ext uri="{FF2B5EF4-FFF2-40B4-BE49-F238E27FC236}">
                <a16:creationId xmlns:a16="http://schemas.microsoft.com/office/drawing/2014/main" id="{A2021445-6D41-45C0-9AA3-CEB5385B355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32828"/>
          <a:stretch/>
        </p:blipFill>
        <p:spPr bwMode="auto">
          <a:xfrm>
            <a:off x="2889156" y="3429000"/>
            <a:ext cx="1780498" cy="20360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See the source image">
            <a:extLst>
              <a:ext uri="{FF2B5EF4-FFF2-40B4-BE49-F238E27FC236}">
                <a16:creationId xmlns:a16="http://schemas.microsoft.com/office/drawing/2014/main" id="{15996152-9635-4F27-B25F-49BD5A3A014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2457" r="10072"/>
          <a:stretch/>
        </p:blipFill>
        <p:spPr bwMode="auto">
          <a:xfrm>
            <a:off x="4818981" y="3429000"/>
            <a:ext cx="1831714" cy="20360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09D799B7-5BB9-42A0-962D-9CB7F9E3868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4076"/>
          <a:stretch/>
        </p:blipFill>
        <p:spPr bwMode="auto">
          <a:xfrm>
            <a:off x="10050083" y="3374618"/>
            <a:ext cx="1587165" cy="20904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417561-9F12-44DF-A016-EDE37C2B5353}"/>
              </a:ext>
            </a:extLst>
          </p:cNvPr>
          <p:cNvSpPr txBox="1"/>
          <p:nvPr/>
        </p:nvSpPr>
        <p:spPr>
          <a:xfrm>
            <a:off x="310717" y="5203471"/>
            <a:ext cx="1251753"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100" dirty="0"/>
              <a:t>Stephen Lawrence</a:t>
            </a:r>
          </a:p>
        </p:txBody>
      </p:sp>
      <p:sp>
        <p:nvSpPr>
          <p:cNvPr id="28" name="TextBox 27">
            <a:extLst>
              <a:ext uri="{FF2B5EF4-FFF2-40B4-BE49-F238E27FC236}">
                <a16:creationId xmlns:a16="http://schemas.microsoft.com/office/drawing/2014/main" id="{EAA91B12-C4C8-4018-88C9-136E5955A6D8}"/>
              </a:ext>
            </a:extLst>
          </p:cNvPr>
          <p:cNvSpPr txBox="1"/>
          <p:nvPr/>
        </p:nvSpPr>
        <p:spPr>
          <a:xfrm>
            <a:off x="2866427" y="5203471"/>
            <a:ext cx="1003774"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100" dirty="0"/>
              <a:t>Brixton, 1985</a:t>
            </a:r>
          </a:p>
        </p:txBody>
      </p:sp>
      <p:sp>
        <p:nvSpPr>
          <p:cNvPr id="29" name="TextBox 28">
            <a:extLst>
              <a:ext uri="{FF2B5EF4-FFF2-40B4-BE49-F238E27FC236}">
                <a16:creationId xmlns:a16="http://schemas.microsoft.com/office/drawing/2014/main" id="{4BB987E7-E174-4551-B7E8-276E105E0199}"/>
              </a:ext>
            </a:extLst>
          </p:cNvPr>
          <p:cNvSpPr txBox="1"/>
          <p:nvPr/>
        </p:nvSpPr>
        <p:spPr>
          <a:xfrm>
            <a:off x="4818981" y="5203471"/>
            <a:ext cx="1003774"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100" dirty="0"/>
              <a:t>London, 2011</a:t>
            </a:r>
          </a:p>
        </p:txBody>
      </p:sp>
      <p:sp>
        <p:nvSpPr>
          <p:cNvPr id="30" name="TextBox 29">
            <a:extLst>
              <a:ext uri="{FF2B5EF4-FFF2-40B4-BE49-F238E27FC236}">
                <a16:creationId xmlns:a16="http://schemas.microsoft.com/office/drawing/2014/main" id="{8BD13CC3-C118-4849-A200-E11424F17C34}"/>
              </a:ext>
            </a:extLst>
          </p:cNvPr>
          <p:cNvSpPr txBox="1"/>
          <p:nvPr/>
        </p:nvSpPr>
        <p:spPr>
          <a:xfrm>
            <a:off x="6754133" y="5203471"/>
            <a:ext cx="1475468"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100" dirty="0"/>
              <a:t>Press Coverage, 1981</a:t>
            </a:r>
          </a:p>
        </p:txBody>
      </p:sp>
      <p:sp>
        <p:nvSpPr>
          <p:cNvPr id="31" name="TextBox 30">
            <a:extLst>
              <a:ext uri="{FF2B5EF4-FFF2-40B4-BE49-F238E27FC236}">
                <a16:creationId xmlns:a16="http://schemas.microsoft.com/office/drawing/2014/main" id="{132B5CC5-75E5-4DAF-9288-7F419AEC7123}"/>
              </a:ext>
            </a:extLst>
          </p:cNvPr>
          <p:cNvSpPr txBox="1"/>
          <p:nvPr/>
        </p:nvSpPr>
        <p:spPr>
          <a:xfrm>
            <a:off x="10050083" y="5199210"/>
            <a:ext cx="1454111"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100" dirty="0"/>
              <a:t>Linton Kwesi Johnson</a:t>
            </a:r>
          </a:p>
        </p:txBody>
      </p:sp>
    </p:spTree>
    <p:custDataLst>
      <p:tags r:id="rId1"/>
    </p:custDataLst>
    <p:extLst>
      <p:ext uri="{BB962C8B-B14F-4D97-AF65-F5344CB8AC3E}">
        <p14:creationId xmlns:p14="http://schemas.microsoft.com/office/powerpoint/2010/main" val="41014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0" grpId="0" animBg="1"/>
      <p:bldP spid="3"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F2784253-8902-A640-94A1-967807A4753D}"/>
              </a:ext>
            </a:extLst>
          </p:cNvPr>
          <p:cNvSpPr txBox="1"/>
          <p:nvPr/>
        </p:nvSpPr>
        <p:spPr>
          <a:xfrm>
            <a:off x="2130641" y="1783245"/>
            <a:ext cx="9829304"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r>
              <a:rPr lang="en-US" sz="2000" dirty="0"/>
              <a:t>Do you think the </a:t>
            </a:r>
            <a:r>
              <a:rPr lang="en-US" sz="2000" b="1" dirty="0"/>
              <a:t>mainstream</a:t>
            </a:r>
            <a:r>
              <a:rPr lang="en-US" sz="2000" dirty="0"/>
              <a:t> silence over the uprisings was most likely due to:</a:t>
            </a:r>
          </a:p>
          <a:p>
            <a:pPr marL="342900" indent="-342900">
              <a:buFont typeface="Arial" panose="020B0604020202020204" pitchFamily="34" charset="0"/>
              <a:buChar char="•"/>
            </a:pPr>
            <a:r>
              <a:rPr lang="en-US" sz="2000" dirty="0"/>
              <a:t>A lack of interest in the Uprisings as they only affected the Black community?</a:t>
            </a:r>
          </a:p>
          <a:p>
            <a:pPr marL="342900" indent="-342900">
              <a:buFont typeface="Arial" panose="020B0604020202020204" pitchFamily="34" charset="0"/>
              <a:buChar char="•"/>
            </a:pPr>
            <a:r>
              <a:rPr lang="en-US" sz="2000" dirty="0"/>
              <a:t>A lack of understanding over why these events were important to remember?</a:t>
            </a:r>
          </a:p>
          <a:p>
            <a:pPr marL="342900" indent="-342900">
              <a:buFont typeface="Arial" panose="020B0604020202020204" pitchFamily="34" charset="0"/>
              <a:buChar char="•"/>
            </a:pPr>
            <a:r>
              <a:rPr lang="en-US" sz="2000" dirty="0"/>
              <a:t>Something else?</a:t>
            </a:r>
          </a:p>
        </p:txBody>
      </p:sp>
      <p:pic>
        <p:nvPicPr>
          <p:cNvPr id="4" name="Picture 3">
            <a:extLst>
              <a:ext uri="{FF2B5EF4-FFF2-40B4-BE49-F238E27FC236}">
                <a16:creationId xmlns:a16="http://schemas.microsoft.com/office/drawing/2014/main" id="{6C4E50B3-15E6-6A4F-A8C2-BC6774328A39}"/>
              </a:ext>
            </a:extLst>
          </p:cNvPr>
          <p:cNvPicPr>
            <a:picLocks noChangeAspect="1"/>
          </p:cNvPicPr>
          <p:nvPr/>
        </p:nvPicPr>
        <p:blipFill>
          <a:blip r:embed="rId4"/>
          <a:stretch>
            <a:fillRect/>
          </a:stretch>
        </p:blipFill>
        <p:spPr>
          <a:xfrm>
            <a:off x="456124" y="1882895"/>
            <a:ext cx="1558897" cy="1124138"/>
          </a:xfrm>
          <a:prstGeom prst="rect">
            <a:avLst/>
          </a:prstGeom>
        </p:spPr>
      </p:pic>
      <p:pic>
        <p:nvPicPr>
          <p:cNvPr id="9" name="Picture 2">
            <a:extLst>
              <a:ext uri="{FF2B5EF4-FFF2-40B4-BE49-F238E27FC236}">
                <a16:creationId xmlns:a16="http://schemas.microsoft.com/office/drawing/2014/main" id="{2DE0F0D8-6CE4-42F6-9F83-674DF2084A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itle 1">
            <a:extLst>
              <a:ext uri="{FF2B5EF4-FFF2-40B4-BE49-F238E27FC236}">
                <a16:creationId xmlns:a16="http://schemas.microsoft.com/office/drawing/2014/main" id="{5D6D20E5-9634-4315-837D-BB1828076CB8}"/>
              </a:ext>
            </a:extLst>
          </p:cNvPr>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Outline the causes and events of the 1981 Brixton Uprising.</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A2F25684-B432-4FC9-AE1B-CB96C1C7B3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op director Steve McQueen attacks racism in British film and TV industry | Steve  McQueen | The Guardian">
            <a:extLst>
              <a:ext uri="{FF2B5EF4-FFF2-40B4-BE49-F238E27FC236}">
                <a16:creationId xmlns:a16="http://schemas.microsoft.com/office/drawing/2014/main" id="{1D8202BB-054E-4082-BE8A-0A8E666F01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939"/>
          <a:stretch/>
        </p:blipFill>
        <p:spPr bwMode="auto">
          <a:xfrm>
            <a:off x="10537824" y="228391"/>
            <a:ext cx="1422121" cy="13234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F1F2C2F-74BA-4AD3-BDBF-7A99A9BDEFA3}"/>
              </a:ext>
            </a:extLst>
          </p:cNvPr>
          <p:cNvSpPr txBox="1"/>
          <p:nvPr/>
        </p:nvSpPr>
        <p:spPr>
          <a:xfrm>
            <a:off x="310717" y="228391"/>
            <a:ext cx="10085034"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Silences</a:t>
            </a:r>
            <a:r>
              <a:rPr lang="en-US" sz="2000" dirty="0"/>
              <a:t> over historical topics are fascinating to analyse. Outside of the Black community there had been little interest or attempts to remember the Brixton Uprisings until the BBC and Amazon supported Steve McQueen in making his </a:t>
            </a:r>
            <a:r>
              <a:rPr lang="en-US" sz="2000" i="1" dirty="0"/>
              <a:t>Small Axe </a:t>
            </a:r>
            <a:r>
              <a:rPr lang="en-US" sz="2000" dirty="0"/>
              <a:t>series and his </a:t>
            </a:r>
            <a:r>
              <a:rPr lang="en-US" sz="2000" i="1" dirty="0"/>
              <a:t>Uprising</a:t>
            </a:r>
            <a:r>
              <a:rPr lang="en-US" sz="2000" dirty="0"/>
              <a:t> documentary in 2021. This was exactly forty years since the initial uprising.</a:t>
            </a:r>
          </a:p>
        </p:txBody>
      </p:sp>
    </p:spTree>
    <p:custDataLst>
      <p:tags r:id="rId1"/>
    </p:custDataLst>
    <p:extLst>
      <p:ext uri="{BB962C8B-B14F-4D97-AF65-F5344CB8AC3E}">
        <p14:creationId xmlns:p14="http://schemas.microsoft.com/office/powerpoint/2010/main" val="42881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FB08B9B-8612-41E0-9E1A-B02AE7AF5901}"/>
              </a:ext>
            </a:extLst>
          </p:cNvPr>
          <p:cNvCxnSpPr/>
          <p:nvPr/>
        </p:nvCxnSpPr>
        <p:spPr>
          <a:xfrm>
            <a:off x="5945079" y="0"/>
            <a:ext cx="0" cy="6858000"/>
          </a:xfrm>
          <a:prstGeom prst="line">
            <a:avLst/>
          </a:prstGeom>
          <a:ln>
            <a:prstDash val="dash"/>
          </a:ln>
        </p:spPr>
        <p:style>
          <a:lnRef idx="1">
            <a:schemeClr val="dk1"/>
          </a:lnRef>
          <a:fillRef idx="0">
            <a:schemeClr val="dk1"/>
          </a:fillRef>
          <a:effectRef idx="0">
            <a:schemeClr val="dk1"/>
          </a:effectRef>
          <a:fontRef idx="minor">
            <a:schemeClr val="tx1"/>
          </a:fontRef>
        </p:style>
      </p:cxnSp>
      <p:graphicFrame>
        <p:nvGraphicFramePr>
          <p:cNvPr id="11" name="Table 10">
            <a:extLst>
              <a:ext uri="{FF2B5EF4-FFF2-40B4-BE49-F238E27FC236}">
                <a16:creationId xmlns:a16="http://schemas.microsoft.com/office/drawing/2014/main" id="{73BD1DE5-EF44-4057-ABEA-724FB198ADC8}"/>
              </a:ext>
            </a:extLst>
          </p:cNvPr>
          <p:cNvGraphicFramePr>
            <a:graphicFrameLocks noGrp="1"/>
          </p:cNvGraphicFramePr>
          <p:nvPr>
            <p:extLst>
              <p:ext uri="{D42A27DB-BD31-4B8C-83A1-F6EECF244321}">
                <p14:modId xmlns:p14="http://schemas.microsoft.com/office/powerpoint/2010/main" val="2434619624"/>
              </p:ext>
            </p:extLst>
          </p:nvPr>
        </p:nvGraphicFramePr>
        <p:xfrm>
          <a:off x="130251" y="2633828"/>
          <a:ext cx="5679517" cy="4191000"/>
        </p:xfrm>
        <a:graphic>
          <a:graphicData uri="http://schemas.openxmlformats.org/drawingml/2006/table">
            <a:tbl>
              <a:tblPr firstRow="1" bandRow="1"/>
              <a:tblGrid>
                <a:gridCol w="5679517">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100" b="1" dirty="0"/>
                        <a:t>Uprising Documentary: The Reaction to the Uprisings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u="none" dirty="0"/>
                        <a:t>1. What was reaction of the Prime Minister Margaret Thatcher and the government to the Uprising?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683339"/>
                  </a:ext>
                </a:extLst>
              </a:tr>
              <a:tr h="1936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378733"/>
                  </a:ext>
                </a:extLst>
              </a:tr>
              <a:tr h="1936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773584"/>
                  </a:ext>
                </a:extLst>
              </a:tr>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0" u="none" dirty="0"/>
                        <a:t>2. A government investigation into the riots was put in place. In November 1981 a report was published called the Scarman report which outlined the investigation findings. What did it say?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973318"/>
                  </a:ext>
                </a:extLst>
              </a:tr>
              <a:tr h="1936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512346"/>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814502"/>
                  </a:ext>
                </a:extLst>
              </a:tr>
              <a:tr h="193601">
                <a:tc>
                  <a:txBody>
                    <a:bodyPr/>
                    <a:lstStyle/>
                    <a:p>
                      <a:endParaRPr lang="en-GB" sz="105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0295035"/>
                  </a:ext>
                </a:extLst>
              </a:tr>
              <a:tr h="208493">
                <a:tc>
                  <a:txBody>
                    <a:bodyPr/>
                    <a:lstStyle/>
                    <a:p>
                      <a:r>
                        <a:rPr lang="en-GB" sz="1050" dirty="0"/>
                        <a:t>3. Did the Scarman report’s findings lead to change in the police?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2807837"/>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9178916"/>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77866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1182683"/>
                  </a:ext>
                </a:extLst>
              </a:tr>
              <a:tr h="193601">
                <a:tc>
                  <a:txBody>
                    <a:bodyPr/>
                    <a:lstStyle/>
                    <a:p>
                      <a:r>
                        <a:rPr lang="en-GB" sz="1050" dirty="0"/>
                        <a:t>4. How did the Black community feel about the Uprisings?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sp>
        <p:nvSpPr>
          <p:cNvPr id="2" name="TextBox 1">
            <a:extLst>
              <a:ext uri="{FF2B5EF4-FFF2-40B4-BE49-F238E27FC236}">
                <a16:creationId xmlns:a16="http://schemas.microsoft.com/office/drawing/2014/main" id="{D9304C1D-52C9-4906-ADF7-A18DE3A774B1}"/>
              </a:ext>
            </a:extLst>
          </p:cNvPr>
          <p:cNvSpPr txBox="1"/>
          <p:nvPr/>
        </p:nvSpPr>
        <p:spPr>
          <a:xfrm>
            <a:off x="1289945" y="160287"/>
            <a:ext cx="995076" cy="830997"/>
          </a:xfrm>
          <a:prstGeom prst="rect">
            <a:avLst/>
          </a:prstGeom>
          <a:noFill/>
        </p:spPr>
        <p:txBody>
          <a:bodyPr wrap="square" rtlCol="0">
            <a:spAutoFit/>
          </a:bodyPr>
          <a:lstStyle/>
          <a:p>
            <a:r>
              <a:rPr lang="en-GB" sz="1200" b="1" dirty="0"/>
              <a:t>1981: Uprisings Outside of Brixton</a:t>
            </a:r>
          </a:p>
        </p:txBody>
      </p:sp>
      <p:pic>
        <p:nvPicPr>
          <p:cNvPr id="2050" name="Picture 2" descr="See the source image">
            <a:extLst>
              <a:ext uri="{FF2B5EF4-FFF2-40B4-BE49-F238E27FC236}">
                <a16:creationId xmlns:a16="http://schemas.microsoft.com/office/drawing/2014/main" id="{F741D94B-1A7A-48AE-A8C8-D9576FD0F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89" y="83779"/>
            <a:ext cx="1332762" cy="16918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F9FBED-5715-479D-92AB-7429EC2DE71D}"/>
              </a:ext>
            </a:extLst>
          </p:cNvPr>
          <p:cNvSpPr txBox="1"/>
          <p:nvPr/>
        </p:nvSpPr>
        <p:spPr>
          <a:xfrm>
            <a:off x="5095783" y="1705166"/>
            <a:ext cx="184731" cy="369332"/>
          </a:xfrm>
          <a:prstGeom prst="rect">
            <a:avLst/>
          </a:prstGeom>
          <a:noFill/>
        </p:spPr>
        <p:txBody>
          <a:bodyPr wrap="none" rtlCol="0">
            <a:spAutoFit/>
          </a:bodyPr>
          <a:lstStyle/>
          <a:p>
            <a:endParaRPr lang="en-GB" dirty="0"/>
          </a:p>
        </p:txBody>
      </p:sp>
      <p:graphicFrame>
        <p:nvGraphicFramePr>
          <p:cNvPr id="15" name="Table 14">
            <a:extLst>
              <a:ext uri="{FF2B5EF4-FFF2-40B4-BE49-F238E27FC236}">
                <a16:creationId xmlns:a16="http://schemas.microsoft.com/office/drawing/2014/main" id="{B4CD3C24-7174-4793-9642-142276635839}"/>
              </a:ext>
            </a:extLst>
          </p:cNvPr>
          <p:cNvGraphicFramePr>
            <a:graphicFrameLocks noGrp="1"/>
          </p:cNvGraphicFramePr>
          <p:nvPr>
            <p:extLst>
              <p:ext uri="{D42A27DB-BD31-4B8C-83A1-F6EECF244321}">
                <p14:modId xmlns:p14="http://schemas.microsoft.com/office/powerpoint/2010/main" val="2107750626"/>
              </p:ext>
            </p:extLst>
          </p:nvPr>
        </p:nvGraphicFramePr>
        <p:xfrm>
          <a:off x="133094" y="1070713"/>
          <a:ext cx="2023257" cy="1508760"/>
        </p:xfrm>
        <a:graphic>
          <a:graphicData uri="http://schemas.openxmlformats.org/drawingml/2006/table">
            <a:tbl>
              <a:tblPr firstRow="1" bandRow="1"/>
              <a:tblGrid>
                <a:gridCol w="2023257">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1" dirty="0"/>
                        <a:t>Toxteth, Liverpool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r>
                        <a:rPr lang="en-GB" sz="1050" dirty="0"/>
                        <a:t>Cause: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r>
                        <a:rPr lang="en-GB" sz="1050" dirty="0"/>
                        <a:t>Facts: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9164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graphicFrame>
        <p:nvGraphicFramePr>
          <p:cNvPr id="16" name="Table 15">
            <a:extLst>
              <a:ext uri="{FF2B5EF4-FFF2-40B4-BE49-F238E27FC236}">
                <a16:creationId xmlns:a16="http://schemas.microsoft.com/office/drawing/2014/main" id="{23F1FB42-A6D8-4310-9EA8-8F78911BA31D}"/>
              </a:ext>
            </a:extLst>
          </p:cNvPr>
          <p:cNvGraphicFramePr>
            <a:graphicFrameLocks noGrp="1"/>
          </p:cNvGraphicFramePr>
          <p:nvPr>
            <p:extLst>
              <p:ext uri="{D42A27DB-BD31-4B8C-83A1-F6EECF244321}">
                <p14:modId xmlns:p14="http://schemas.microsoft.com/office/powerpoint/2010/main" val="3459885159"/>
              </p:ext>
            </p:extLst>
          </p:nvPr>
        </p:nvGraphicFramePr>
        <p:xfrm>
          <a:off x="3798983" y="34112"/>
          <a:ext cx="2020960" cy="1257300"/>
        </p:xfrm>
        <a:graphic>
          <a:graphicData uri="http://schemas.openxmlformats.org/drawingml/2006/table">
            <a:tbl>
              <a:tblPr firstRow="1" bandRow="1"/>
              <a:tblGrid>
                <a:gridCol w="2020960">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1" dirty="0"/>
                        <a:t>Moss Side, Manchester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r>
                        <a:rPr lang="en-GB" sz="1050" dirty="0"/>
                        <a:t>Cause: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r>
                        <a:rPr lang="en-GB" sz="1050" dirty="0"/>
                        <a:t>Facts: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graphicFrame>
        <p:nvGraphicFramePr>
          <p:cNvPr id="17" name="Table 16">
            <a:extLst>
              <a:ext uri="{FF2B5EF4-FFF2-40B4-BE49-F238E27FC236}">
                <a16:creationId xmlns:a16="http://schemas.microsoft.com/office/drawing/2014/main" id="{0908A421-A97E-4A33-B0E5-91B841DEAF1A}"/>
              </a:ext>
            </a:extLst>
          </p:cNvPr>
          <p:cNvGraphicFramePr>
            <a:graphicFrameLocks noGrp="1"/>
          </p:cNvGraphicFramePr>
          <p:nvPr>
            <p:extLst>
              <p:ext uri="{D42A27DB-BD31-4B8C-83A1-F6EECF244321}">
                <p14:modId xmlns:p14="http://schemas.microsoft.com/office/powerpoint/2010/main" val="2961875755"/>
              </p:ext>
            </p:extLst>
          </p:nvPr>
        </p:nvGraphicFramePr>
        <p:xfrm>
          <a:off x="3788808" y="1333970"/>
          <a:ext cx="2020960" cy="1257300"/>
        </p:xfrm>
        <a:graphic>
          <a:graphicData uri="http://schemas.openxmlformats.org/drawingml/2006/table">
            <a:tbl>
              <a:tblPr firstRow="1" bandRow="1"/>
              <a:tblGrid>
                <a:gridCol w="2020960">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1" dirty="0"/>
                        <a:t>Handsworth, Birmingham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r>
                        <a:rPr lang="en-GB" sz="1050" dirty="0"/>
                        <a:t>Cause: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r>
                        <a:rPr lang="en-GB" sz="1050" dirty="0"/>
                        <a:t>Facts: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cxnSp>
        <p:nvCxnSpPr>
          <p:cNvPr id="9" name="Straight Arrow Connector 8">
            <a:extLst>
              <a:ext uri="{FF2B5EF4-FFF2-40B4-BE49-F238E27FC236}">
                <a16:creationId xmlns:a16="http://schemas.microsoft.com/office/drawing/2014/main" id="{3B53314F-4F72-4BA1-90ED-456C52A3571B}"/>
              </a:ext>
            </a:extLst>
          </p:cNvPr>
          <p:cNvCxnSpPr>
            <a:cxnSpLocks/>
          </p:cNvCxnSpPr>
          <p:nvPr/>
        </p:nvCxnSpPr>
        <p:spPr>
          <a:xfrm flipV="1">
            <a:off x="2201662" y="1200150"/>
            <a:ext cx="878088" cy="279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BF5F34A-2BAD-44E2-A136-6499D38640E7}"/>
              </a:ext>
            </a:extLst>
          </p:cNvPr>
          <p:cNvCxnSpPr>
            <a:cxnSpLocks/>
          </p:cNvCxnSpPr>
          <p:nvPr/>
        </p:nvCxnSpPr>
        <p:spPr>
          <a:xfrm flipH="1" flipV="1">
            <a:off x="3232150" y="1352550"/>
            <a:ext cx="545137" cy="127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7E3E068D-A646-46AD-B7A7-8C248B364C89}"/>
              </a:ext>
            </a:extLst>
          </p:cNvPr>
          <p:cNvCxnSpPr>
            <a:cxnSpLocks/>
            <a:stCxn id="16" idx="1"/>
          </p:cNvCxnSpPr>
          <p:nvPr/>
        </p:nvCxnSpPr>
        <p:spPr>
          <a:xfrm flipH="1">
            <a:off x="3180431" y="662762"/>
            <a:ext cx="618552" cy="533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5" name="Table 24">
            <a:extLst>
              <a:ext uri="{FF2B5EF4-FFF2-40B4-BE49-F238E27FC236}">
                <a16:creationId xmlns:a16="http://schemas.microsoft.com/office/drawing/2014/main" id="{1F7A5DD6-DD03-441A-A385-BBBEB880FA21}"/>
              </a:ext>
            </a:extLst>
          </p:cNvPr>
          <p:cNvGraphicFramePr>
            <a:graphicFrameLocks noGrp="1"/>
          </p:cNvGraphicFramePr>
          <p:nvPr>
            <p:extLst>
              <p:ext uri="{D42A27DB-BD31-4B8C-83A1-F6EECF244321}">
                <p14:modId xmlns:p14="http://schemas.microsoft.com/office/powerpoint/2010/main" val="163264076"/>
              </p:ext>
            </p:extLst>
          </p:nvPr>
        </p:nvGraphicFramePr>
        <p:xfrm>
          <a:off x="2336974" y="1825093"/>
          <a:ext cx="1332762" cy="754380"/>
        </p:xfrm>
        <a:graphic>
          <a:graphicData uri="http://schemas.openxmlformats.org/drawingml/2006/table">
            <a:tbl>
              <a:tblPr firstRow="1" bandRow="1"/>
              <a:tblGrid>
                <a:gridCol w="1332762">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1" dirty="0"/>
                        <a:t>Protests 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9164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pic>
        <p:nvPicPr>
          <p:cNvPr id="26" name="Picture 10" descr="A look back at the Handsworth riots - 32 years on - Birmingham Live">
            <a:extLst>
              <a:ext uri="{FF2B5EF4-FFF2-40B4-BE49-F238E27FC236}">
                <a16:creationId xmlns:a16="http://schemas.microsoft.com/office/drawing/2014/main" id="{3BC82B34-BD37-4821-ABE3-33455D925F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9" t="13893" r="15080"/>
          <a:stretch/>
        </p:blipFill>
        <p:spPr bwMode="auto">
          <a:xfrm>
            <a:off x="245071" y="199734"/>
            <a:ext cx="1016674" cy="71911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C907E5D-C506-4EF5-AFFF-7F09327D37CB}"/>
              </a:ext>
            </a:extLst>
          </p:cNvPr>
          <p:cNvSpPr txBox="1"/>
          <p:nvPr/>
        </p:nvSpPr>
        <p:spPr>
          <a:xfrm>
            <a:off x="6246923" y="2733866"/>
            <a:ext cx="110637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1981 Uprisings</a:t>
            </a:r>
          </a:p>
        </p:txBody>
      </p:sp>
      <p:sp>
        <p:nvSpPr>
          <p:cNvPr id="28" name="TextBox 27">
            <a:extLst>
              <a:ext uri="{FF2B5EF4-FFF2-40B4-BE49-F238E27FC236}">
                <a16:creationId xmlns:a16="http://schemas.microsoft.com/office/drawing/2014/main" id="{26B9E9A6-66DA-49ED-9E1D-2E283816F511}"/>
              </a:ext>
            </a:extLst>
          </p:cNvPr>
          <p:cNvSpPr txBox="1"/>
          <p:nvPr/>
        </p:nvSpPr>
        <p:spPr>
          <a:xfrm>
            <a:off x="7480106" y="1705166"/>
            <a:ext cx="110637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Scarman Report, 1981</a:t>
            </a:r>
          </a:p>
        </p:txBody>
      </p:sp>
      <p:sp>
        <p:nvSpPr>
          <p:cNvPr id="29" name="TextBox 28">
            <a:extLst>
              <a:ext uri="{FF2B5EF4-FFF2-40B4-BE49-F238E27FC236}">
                <a16:creationId xmlns:a16="http://schemas.microsoft.com/office/drawing/2014/main" id="{1B629369-7709-493A-BF26-4D8A1C620203}"/>
              </a:ext>
            </a:extLst>
          </p:cNvPr>
          <p:cNvSpPr txBox="1"/>
          <p:nvPr/>
        </p:nvSpPr>
        <p:spPr>
          <a:xfrm>
            <a:off x="9872611" y="252619"/>
            <a:ext cx="137641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Stephen Lawrence Case, 1993</a:t>
            </a:r>
          </a:p>
        </p:txBody>
      </p:sp>
      <p:sp>
        <p:nvSpPr>
          <p:cNvPr id="30" name="TextBox 29">
            <a:extLst>
              <a:ext uri="{FF2B5EF4-FFF2-40B4-BE49-F238E27FC236}">
                <a16:creationId xmlns:a16="http://schemas.microsoft.com/office/drawing/2014/main" id="{D45003F5-B234-4E41-BF59-8DC9C0696452}"/>
              </a:ext>
            </a:extLst>
          </p:cNvPr>
          <p:cNvSpPr txBox="1"/>
          <p:nvPr/>
        </p:nvSpPr>
        <p:spPr>
          <a:xfrm>
            <a:off x="8889806" y="954385"/>
            <a:ext cx="65424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Limited Impact</a:t>
            </a:r>
          </a:p>
        </p:txBody>
      </p:sp>
      <p:sp>
        <p:nvSpPr>
          <p:cNvPr id="31" name="TextBox 30">
            <a:extLst>
              <a:ext uri="{FF2B5EF4-FFF2-40B4-BE49-F238E27FC236}">
                <a16:creationId xmlns:a16="http://schemas.microsoft.com/office/drawing/2014/main" id="{E47AC728-C9DB-49E7-8282-B2BFAA3C54F2}"/>
              </a:ext>
            </a:extLst>
          </p:cNvPr>
          <p:cNvSpPr txBox="1"/>
          <p:nvPr/>
        </p:nvSpPr>
        <p:spPr>
          <a:xfrm>
            <a:off x="8440651" y="2649718"/>
            <a:ext cx="110637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1985 Brixton Uprising and Broadwater Farm Uprising</a:t>
            </a:r>
          </a:p>
        </p:txBody>
      </p:sp>
      <p:sp>
        <p:nvSpPr>
          <p:cNvPr id="32" name="TextBox 31">
            <a:extLst>
              <a:ext uri="{FF2B5EF4-FFF2-40B4-BE49-F238E27FC236}">
                <a16:creationId xmlns:a16="http://schemas.microsoft.com/office/drawing/2014/main" id="{CEC9A15B-22C8-4A3A-B7C1-29CC43A0189E}"/>
              </a:ext>
            </a:extLst>
          </p:cNvPr>
          <p:cNvSpPr txBox="1"/>
          <p:nvPr/>
        </p:nvSpPr>
        <p:spPr>
          <a:xfrm>
            <a:off x="10342670" y="2926717"/>
            <a:ext cx="90635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2011 Riots</a:t>
            </a:r>
          </a:p>
        </p:txBody>
      </p:sp>
      <p:sp>
        <p:nvSpPr>
          <p:cNvPr id="33" name="TextBox 32">
            <a:extLst>
              <a:ext uri="{FF2B5EF4-FFF2-40B4-BE49-F238E27FC236}">
                <a16:creationId xmlns:a16="http://schemas.microsoft.com/office/drawing/2014/main" id="{2C88AA88-A1DF-4A4D-BE9B-227B40CE2241}"/>
              </a:ext>
            </a:extLst>
          </p:cNvPr>
          <p:cNvSpPr txBox="1"/>
          <p:nvPr/>
        </p:nvSpPr>
        <p:spPr>
          <a:xfrm>
            <a:off x="7332162" y="4019336"/>
            <a:ext cx="128612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Press Coverage</a:t>
            </a:r>
          </a:p>
        </p:txBody>
      </p:sp>
      <p:sp>
        <p:nvSpPr>
          <p:cNvPr id="34" name="TextBox 33">
            <a:extLst>
              <a:ext uri="{FF2B5EF4-FFF2-40B4-BE49-F238E27FC236}">
                <a16:creationId xmlns:a16="http://schemas.microsoft.com/office/drawing/2014/main" id="{16BA7E8C-64A9-4110-8252-042E8D6DA659}"/>
              </a:ext>
            </a:extLst>
          </p:cNvPr>
          <p:cNvSpPr txBox="1"/>
          <p:nvPr/>
        </p:nvSpPr>
        <p:spPr>
          <a:xfrm>
            <a:off x="8573863" y="4769734"/>
            <a:ext cx="128612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Black Community Reaction</a:t>
            </a:r>
          </a:p>
        </p:txBody>
      </p:sp>
      <p:sp>
        <p:nvSpPr>
          <p:cNvPr id="35" name="TextBox 34">
            <a:extLst>
              <a:ext uri="{FF2B5EF4-FFF2-40B4-BE49-F238E27FC236}">
                <a16:creationId xmlns:a16="http://schemas.microsoft.com/office/drawing/2014/main" id="{F2BA3C9A-B7DC-4EF2-8A70-4A18C45D9D0A}"/>
              </a:ext>
            </a:extLst>
          </p:cNvPr>
          <p:cNvSpPr txBox="1"/>
          <p:nvPr/>
        </p:nvSpPr>
        <p:spPr>
          <a:xfrm>
            <a:off x="9962897" y="5673278"/>
            <a:ext cx="128612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Popular Culture</a:t>
            </a:r>
          </a:p>
        </p:txBody>
      </p:sp>
      <p:cxnSp>
        <p:nvCxnSpPr>
          <p:cNvPr id="19" name="Straight Arrow Connector 18">
            <a:extLst>
              <a:ext uri="{FF2B5EF4-FFF2-40B4-BE49-F238E27FC236}">
                <a16:creationId xmlns:a16="http://schemas.microsoft.com/office/drawing/2014/main" id="{60301A22-6194-4002-8D02-ACFBE1EE7B82}"/>
              </a:ext>
            </a:extLst>
          </p:cNvPr>
          <p:cNvCxnSpPr>
            <a:stCxn id="14" idx="0"/>
            <a:endCxn id="28" idx="1"/>
          </p:cNvCxnSpPr>
          <p:nvPr/>
        </p:nvCxnSpPr>
        <p:spPr>
          <a:xfrm flipV="1">
            <a:off x="6800112" y="1935999"/>
            <a:ext cx="679994" cy="7978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BA54A82E-C22A-4C66-948B-C5FC6C72E9FE}"/>
              </a:ext>
            </a:extLst>
          </p:cNvPr>
          <p:cNvCxnSpPr>
            <a:cxnSpLocks/>
            <a:endCxn id="30" idx="1"/>
          </p:cNvCxnSpPr>
          <p:nvPr/>
        </p:nvCxnSpPr>
        <p:spPr>
          <a:xfrm flipV="1">
            <a:off x="8324850" y="1185218"/>
            <a:ext cx="564956" cy="5301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D1DEF342-514D-4024-A65A-423DC432F7FC}"/>
              </a:ext>
            </a:extLst>
          </p:cNvPr>
          <p:cNvCxnSpPr>
            <a:cxnSpLocks/>
            <a:stCxn id="30" idx="0"/>
          </p:cNvCxnSpPr>
          <p:nvPr/>
        </p:nvCxnSpPr>
        <p:spPr>
          <a:xfrm flipV="1">
            <a:off x="9216927" y="461091"/>
            <a:ext cx="655684" cy="493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DA25FA8-8CC8-41B8-9042-062DE9F2C0BD}"/>
              </a:ext>
            </a:extLst>
          </p:cNvPr>
          <p:cNvCxnSpPr>
            <a:cxnSpLocks/>
            <a:stCxn id="14" idx="3"/>
            <a:endCxn id="31" idx="1"/>
          </p:cNvCxnSpPr>
          <p:nvPr/>
        </p:nvCxnSpPr>
        <p:spPr>
          <a:xfrm>
            <a:off x="7353301" y="3057032"/>
            <a:ext cx="1087350" cy="8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345EB58C-63FF-4FE6-BB4F-2B4A4B4DC5C9}"/>
              </a:ext>
            </a:extLst>
          </p:cNvPr>
          <p:cNvCxnSpPr>
            <a:cxnSpLocks/>
            <a:stCxn id="31" idx="3"/>
            <a:endCxn id="32" idx="1"/>
          </p:cNvCxnSpPr>
          <p:nvPr/>
        </p:nvCxnSpPr>
        <p:spPr>
          <a:xfrm>
            <a:off x="9547029" y="3065217"/>
            <a:ext cx="7956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02A0E366-F881-43F4-97F9-9833CC8BB534}"/>
              </a:ext>
            </a:extLst>
          </p:cNvPr>
          <p:cNvCxnSpPr>
            <a:cxnSpLocks/>
            <a:stCxn id="14" idx="2"/>
            <a:endCxn id="33" idx="0"/>
          </p:cNvCxnSpPr>
          <p:nvPr/>
        </p:nvCxnSpPr>
        <p:spPr>
          <a:xfrm>
            <a:off x="6800112" y="3380197"/>
            <a:ext cx="1175111" cy="6391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2DFDAC09-83FC-4CAC-A648-EFA73ABBA159}"/>
              </a:ext>
            </a:extLst>
          </p:cNvPr>
          <p:cNvCxnSpPr>
            <a:cxnSpLocks/>
            <a:stCxn id="33" idx="2"/>
            <a:endCxn id="34" idx="0"/>
          </p:cNvCxnSpPr>
          <p:nvPr/>
        </p:nvCxnSpPr>
        <p:spPr>
          <a:xfrm>
            <a:off x="7975223" y="4296335"/>
            <a:ext cx="1241704" cy="473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CE14E865-8EFA-4494-B10F-0E2E49C970FD}"/>
              </a:ext>
            </a:extLst>
          </p:cNvPr>
          <p:cNvCxnSpPr>
            <a:cxnSpLocks/>
            <a:stCxn id="34" idx="2"/>
            <a:endCxn id="35" idx="1"/>
          </p:cNvCxnSpPr>
          <p:nvPr/>
        </p:nvCxnSpPr>
        <p:spPr>
          <a:xfrm>
            <a:off x="9216927" y="5231399"/>
            <a:ext cx="745970" cy="5803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9D456F1A-6226-4A88-87BF-72D26DCD3E1D}"/>
              </a:ext>
            </a:extLst>
          </p:cNvPr>
          <p:cNvSpPr txBox="1"/>
          <p:nvPr/>
        </p:nvSpPr>
        <p:spPr>
          <a:xfrm>
            <a:off x="6310518" y="2334932"/>
            <a:ext cx="679987" cy="276999"/>
          </a:xfrm>
          <a:prstGeom prst="rect">
            <a:avLst/>
          </a:prstGeom>
          <a:noFill/>
        </p:spPr>
        <p:txBody>
          <a:bodyPr wrap="square" rtlCol="0">
            <a:spAutoFit/>
          </a:bodyPr>
          <a:lstStyle/>
          <a:p>
            <a:r>
              <a:rPr lang="en-GB" sz="1200" b="1" dirty="0"/>
              <a:t>Policing</a:t>
            </a:r>
          </a:p>
        </p:txBody>
      </p:sp>
      <p:sp>
        <p:nvSpPr>
          <p:cNvPr id="60" name="TextBox 59">
            <a:extLst>
              <a:ext uri="{FF2B5EF4-FFF2-40B4-BE49-F238E27FC236}">
                <a16:creationId xmlns:a16="http://schemas.microsoft.com/office/drawing/2014/main" id="{0370BF62-0A0B-4601-896B-FB37E40CBAD6}"/>
              </a:ext>
            </a:extLst>
          </p:cNvPr>
          <p:cNvSpPr txBox="1"/>
          <p:nvPr/>
        </p:nvSpPr>
        <p:spPr>
          <a:xfrm>
            <a:off x="7419843" y="2591270"/>
            <a:ext cx="748061" cy="461665"/>
          </a:xfrm>
          <a:prstGeom prst="rect">
            <a:avLst/>
          </a:prstGeom>
          <a:noFill/>
        </p:spPr>
        <p:txBody>
          <a:bodyPr wrap="square" rtlCol="0">
            <a:spAutoFit/>
          </a:bodyPr>
          <a:lstStyle/>
          <a:p>
            <a:r>
              <a:rPr lang="en-GB" sz="1200" b="1" dirty="0"/>
              <a:t>Similar Protests</a:t>
            </a:r>
          </a:p>
        </p:txBody>
      </p:sp>
      <p:sp>
        <p:nvSpPr>
          <p:cNvPr id="61" name="TextBox 60">
            <a:extLst>
              <a:ext uri="{FF2B5EF4-FFF2-40B4-BE49-F238E27FC236}">
                <a16:creationId xmlns:a16="http://schemas.microsoft.com/office/drawing/2014/main" id="{ECBDCF0E-66D3-4A52-B7BA-004FB0D216D3}"/>
              </a:ext>
            </a:extLst>
          </p:cNvPr>
          <p:cNvSpPr txBox="1"/>
          <p:nvPr/>
        </p:nvSpPr>
        <p:spPr>
          <a:xfrm>
            <a:off x="6517720" y="3531924"/>
            <a:ext cx="748061" cy="461665"/>
          </a:xfrm>
          <a:prstGeom prst="rect">
            <a:avLst/>
          </a:prstGeom>
          <a:noFill/>
        </p:spPr>
        <p:txBody>
          <a:bodyPr wrap="square" rtlCol="0">
            <a:spAutoFit/>
          </a:bodyPr>
          <a:lstStyle/>
          <a:p>
            <a:r>
              <a:rPr lang="en-GB" sz="1200" b="1" dirty="0"/>
              <a:t>Cultural Legacy</a:t>
            </a:r>
          </a:p>
        </p:txBody>
      </p:sp>
      <p:sp>
        <p:nvSpPr>
          <p:cNvPr id="4" name="TextBox 3">
            <a:extLst>
              <a:ext uri="{FF2B5EF4-FFF2-40B4-BE49-F238E27FC236}">
                <a16:creationId xmlns:a16="http://schemas.microsoft.com/office/drawing/2014/main" id="{EA869273-EBEA-4C2B-9E0E-3562B6040EB7}"/>
              </a:ext>
            </a:extLst>
          </p:cNvPr>
          <p:cNvSpPr txBox="1"/>
          <p:nvPr/>
        </p:nvSpPr>
        <p:spPr>
          <a:xfrm>
            <a:off x="6096000" y="83779"/>
            <a:ext cx="1384106" cy="261610"/>
          </a:xfrm>
          <a:prstGeom prst="rect">
            <a:avLst/>
          </a:prstGeom>
          <a:noFill/>
        </p:spPr>
        <p:txBody>
          <a:bodyPr wrap="square" rtlCol="0">
            <a:spAutoFit/>
          </a:bodyPr>
          <a:lstStyle/>
          <a:p>
            <a:r>
              <a:rPr lang="en-GB" sz="1100" b="1" dirty="0"/>
              <a:t>Impact Diagram</a:t>
            </a:r>
          </a:p>
        </p:txBody>
      </p:sp>
    </p:spTree>
    <p:extLst>
      <p:ext uri="{BB962C8B-B14F-4D97-AF65-F5344CB8AC3E}">
        <p14:creationId xmlns:p14="http://schemas.microsoft.com/office/powerpoint/2010/main" val="3527887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TotalTime>
  <Words>2220</Words>
  <Application>Microsoft Office PowerPoint</Application>
  <PresentationFormat>Widescreen</PresentationFormat>
  <Paragraphs>132</Paragraphs>
  <Slides>12</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Crimson Text</vt:lpstr>
      <vt:lpstr>Office Theme</vt:lpstr>
      <vt:lpstr>Teacher Instructions</vt:lpstr>
      <vt:lpstr>Module 8: Why did Steve McQueen decide to shine a light on the Brixton Uprisings in 2021? </vt:lpstr>
      <vt:lpstr>Why did Steve McQueen decide to shine a light on the Brixton Uprisings in 2021? </vt:lpstr>
      <vt:lpstr>2. What happened after the Uprisings?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Townsend</dc:creator>
  <cp:lastModifiedBy>Ayshah Johnston</cp:lastModifiedBy>
  <cp:revision>84</cp:revision>
  <dcterms:created xsi:type="dcterms:W3CDTF">2020-08-12T11:29:49Z</dcterms:created>
  <dcterms:modified xsi:type="dcterms:W3CDTF">2024-01-09T11:30:35Z</dcterms:modified>
</cp:coreProperties>
</file>