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349" r:id="rId2"/>
    <p:sldId id="338" r:id="rId3"/>
    <p:sldId id="304" r:id="rId4"/>
    <p:sldId id="339" r:id="rId5"/>
    <p:sldId id="346" r:id="rId6"/>
    <p:sldId id="353" r:id="rId7"/>
    <p:sldId id="341" r:id="rId8"/>
    <p:sldId id="343" r:id="rId9"/>
    <p:sldId id="351" r:id="rId10"/>
    <p:sldId id="354"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5E64041-A463-4650-AB03-CB83CD02F3EE}">
          <p14:sldIdLst>
            <p14:sldId id="349"/>
            <p14:sldId id="338"/>
            <p14:sldId id="304"/>
            <p14:sldId id="339"/>
            <p14:sldId id="346"/>
            <p14:sldId id="353"/>
            <p14:sldId id="341"/>
            <p14:sldId id="343"/>
          </p14:sldIdLst>
        </p14:section>
        <p14:section name="Resources" id="{1994D19E-FE2D-47AB-B01A-B6411DD1DC40}">
          <p14:sldIdLst>
            <p14:sldId id="351"/>
          </p14:sldIdLst>
        </p14:section>
        <p14:section name="Homework" id="{4CA86CED-ED91-4BDB-9F49-68D9D75E6CB3}">
          <p14:sldIdLst>
            <p14:sldId id="35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DA02783-14BE-4635-AD85-CE599002F264}" v="2" dt="2024-01-09T11:41:55.10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4"/>
    <p:restoredTop sz="94586"/>
  </p:normalViewPr>
  <p:slideViewPr>
    <p:cSldViewPr snapToGrid="0" snapToObjects="1">
      <p:cViewPr varScale="1">
        <p:scale>
          <a:sx n="78" d="100"/>
          <a:sy n="78" d="100"/>
        </p:scale>
        <p:origin x="85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yshah Johnston" userId="79d52ca5-0be1-45f8-af33-d92bec6332bb" providerId="ADAL" clId="{FDA02783-14BE-4635-AD85-CE599002F264}"/>
    <pc:docChg chg="undo custSel modSld">
      <pc:chgData name="Ayshah Johnston" userId="79d52ca5-0be1-45f8-af33-d92bec6332bb" providerId="ADAL" clId="{FDA02783-14BE-4635-AD85-CE599002F264}" dt="2024-01-09T11:46:21.775" v="92" actId="313"/>
      <pc:docMkLst>
        <pc:docMk/>
      </pc:docMkLst>
      <pc:sldChg chg="modSp mod">
        <pc:chgData name="Ayshah Johnston" userId="79d52ca5-0be1-45f8-af33-d92bec6332bb" providerId="ADAL" clId="{FDA02783-14BE-4635-AD85-CE599002F264}" dt="2024-01-09T11:46:15.444" v="87" actId="313"/>
        <pc:sldMkLst>
          <pc:docMk/>
          <pc:sldMk cId="2815895844" sldId="304"/>
        </pc:sldMkLst>
        <pc:spChg chg="mod">
          <ac:chgData name="Ayshah Johnston" userId="79d52ca5-0be1-45f8-af33-d92bec6332bb" providerId="ADAL" clId="{FDA02783-14BE-4635-AD85-CE599002F264}" dt="2024-01-09T11:46:04.289" v="86" actId="20577"/>
          <ac:spMkLst>
            <pc:docMk/>
            <pc:sldMk cId="2815895844" sldId="304"/>
            <ac:spMk id="5" creationId="{00000000-0000-0000-0000-000000000000}"/>
          </ac:spMkLst>
        </pc:spChg>
        <pc:spChg chg="mod">
          <ac:chgData name="Ayshah Johnston" userId="79d52ca5-0be1-45f8-af33-d92bec6332bb" providerId="ADAL" clId="{FDA02783-14BE-4635-AD85-CE599002F264}" dt="2024-01-09T11:46:15.444" v="87" actId="313"/>
          <ac:spMkLst>
            <pc:docMk/>
            <pc:sldMk cId="2815895844" sldId="304"/>
            <ac:spMk id="19" creationId="{F2784253-8902-A640-94A1-967807A4753D}"/>
          </ac:spMkLst>
        </pc:spChg>
      </pc:sldChg>
      <pc:sldChg chg="modSp mod">
        <pc:chgData name="Ayshah Johnston" userId="79d52ca5-0be1-45f8-af33-d92bec6332bb" providerId="ADAL" clId="{FDA02783-14BE-4635-AD85-CE599002F264}" dt="2024-01-09T11:46:16.513" v="88" actId="313"/>
        <pc:sldMkLst>
          <pc:docMk/>
          <pc:sldMk cId="1396555133" sldId="339"/>
        </pc:sldMkLst>
        <pc:spChg chg="mod">
          <ac:chgData name="Ayshah Johnston" userId="79d52ca5-0be1-45f8-af33-d92bec6332bb" providerId="ADAL" clId="{FDA02783-14BE-4635-AD85-CE599002F264}" dt="2024-01-09T11:46:16.513" v="88" actId="313"/>
          <ac:spMkLst>
            <pc:docMk/>
            <pc:sldMk cId="1396555133" sldId="339"/>
            <ac:spMk id="17" creationId="{7DA61B74-ECD5-4FC0-BE13-7887419A3FCB}"/>
          </ac:spMkLst>
        </pc:spChg>
      </pc:sldChg>
      <pc:sldChg chg="modSp mod">
        <pc:chgData name="Ayshah Johnston" userId="79d52ca5-0be1-45f8-af33-d92bec6332bb" providerId="ADAL" clId="{FDA02783-14BE-4635-AD85-CE599002F264}" dt="2024-01-09T11:46:18.137" v="89" actId="313"/>
        <pc:sldMkLst>
          <pc:docMk/>
          <pc:sldMk cId="2483034022" sldId="346"/>
        </pc:sldMkLst>
        <pc:spChg chg="mod">
          <ac:chgData name="Ayshah Johnston" userId="79d52ca5-0be1-45f8-af33-d92bec6332bb" providerId="ADAL" clId="{FDA02783-14BE-4635-AD85-CE599002F264}" dt="2024-01-09T11:46:18.137" v="89" actId="313"/>
          <ac:spMkLst>
            <pc:docMk/>
            <pc:sldMk cId="2483034022" sldId="346"/>
            <ac:spMk id="24" creationId="{8025CC46-4E4B-46A5-9A6C-CC3293EB6329}"/>
          </ac:spMkLst>
        </pc:spChg>
      </pc:sldChg>
      <pc:sldChg chg="addSp delSp modSp mod">
        <pc:chgData name="Ayshah Johnston" userId="79d52ca5-0be1-45f8-af33-d92bec6332bb" providerId="ADAL" clId="{FDA02783-14BE-4635-AD85-CE599002F264}" dt="2024-01-09T11:45:42.310" v="84" actId="20577"/>
        <pc:sldMkLst>
          <pc:docMk/>
          <pc:sldMk cId="583564870" sldId="349"/>
        </pc:sldMkLst>
        <pc:spChg chg="add del mod">
          <ac:chgData name="Ayshah Johnston" userId="79d52ca5-0be1-45f8-af33-d92bec6332bb" providerId="ADAL" clId="{FDA02783-14BE-4635-AD85-CE599002F264}" dt="2024-01-09T11:42:31.946" v="73" actId="20577"/>
          <ac:spMkLst>
            <pc:docMk/>
            <pc:sldMk cId="583564870" sldId="349"/>
            <ac:spMk id="2" creationId="{C22D5513-6691-4901-985C-6EE559F6A5BE}"/>
          </ac:spMkLst>
        </pc:spChg>
        <pc:spChg chg="mod">
          <ac:chgData name="Ayshah Johnston" userId="79d52ca5-0be1-45f8-af33-d92bec6332bb" providerId="ADAL" clId="{FDA02783-14BE-4635-AD85-CE599002F264}" dt="2024-01-09T11:45:42.310" v="84" actId="20577"/>
          <ac:spMkLst>
            <pc:docMk/>
            <pc:sldMk cId="583564870" sldId="349"/>
            <ac:spMk id="3" creationId="{ADF7CF12-BC32-4971-AE81-E72557FE8141}"/>
          </ac:spMkLst>
        </pc:spChg>
        <pc:spChg chg="add del mod">
          <ac:chgData name="Ayshah Johnston" userId="79d52ca5-0be1-45f8-af33-d92bec6332bb" providerId="ADAL" clId="{FDA02783-14BE-4635-AD85-CE599002F264}" dt="2024-01-09T11:42:21.538" v="67" actId="478"/>
          <ac:spMkLst>
            <pc:docMk/>
            <pc:sldMk cId="583564870" sldId="349"/>
            <ac:spMk id="5" creationId="{154F8CD1-8F88-5982-1882-B644DE3CF776}"/>
          </ac:spMkLst>
        </pc:spChg>
      </pc:sldChg>
      <pc:sldChg chg="modSp mod">
        <pc:chgData name="Ayshah Johnston" userId="79d52ca5-0be1-45f8-af33-d92bec6332bb" providerId="ADAL" clId="{FDA02783-14BE-4635-AD85-CE599002F264}" dt="2024-01-09T11:46:21.775" v="92" actId="313"/>
        <pc:sldMkLst>
          <pc:docMk/>
          <pc:sldMk cId="3511682704" sldId="351"/>
        </pc:sldMkLst>
        <pc:spChg chg="mod">
          <ac:chgData name="Ayshah Johnston" userId="79d52ca5-0be1-45f8-af33-d92bec6332bb" providerId="ADAL" clId="{FDA02783-14BE-4635-AD85-CE599002F264}" dt="2024-01-09T11:46:20.571" v="91" actId="313"/>
          <ac:spMkLst>
            <pc:docMk/>
            <pc:sldMk cId="3511682704" sldId="351"/>
            <ac:spMk id="5" creationId="{DBF04837-CF94-4467-BEF7-07C1D6A9236F}"/>
          </ac:spMkLst>
        </pc:spChg>
        <pc:graphicFrameChg chg="modGraphic">
          <ac:chgData name="Ayshah Johnston" userId="79d52ca5-0be1-45f8-af33-d92bec6332bb" providerId="ADAL" clId="{FDA02783-14BE-4635-AD85-CE599002F264}" dt="2024-01-09T11:46:21.775" v="92" actId="313"/>
          <ac:graphicFrameMkLst>
            <pc:docMk/>
            <pc:sldMk cId="3511682704" sldId="351"/>
            <ac:graphicFrameMk id="10" creationId="{C8615391-F70B-49B5-B299-7CAE0C0245DB}"/>
          </ac:graphicFrameMkLst>
        </pc:graphicFrameChg>
        <pc:graphicFrameChg chg="modGraphic">
          <ac:chgData name="Ayshah Johnston" userId="79d52ca5-0be1-45f8-af33-d92bec6332bb" providerId="ADAL" clId="{FDA02783-14BE-4635-AD85-CE599002F264}" dt="2024-01-09T11:45:30.841" v="79" actId="313"/>
          <ac:graphicFrameMkLst>
            <pc:docMk/>
            <pc:sldMk cId="3511682704" sldId="351"/>
            <ac:graphicFrameMk id="11" creationId="{AC8C064F-D832-4296-B34F-93B1CA2FD80A}"/>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72BBA4-10D5-0E43-B015-5AAE7B9A8468}" type="datetimeFigureOut">
              <a:rPr lang="en-US" smtClean="0"/>
              <a:t>1/9/2024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BC4F2C-6E1F-5F45-A26E-D66A1FCE849F}" type="slidenum">
              <a:rPr lang="en-US" smtClean="0"/>
              <a:t>‹#›</a:t>
            </a:fld>
            <a:endParaRPr lang="en-US"/>
          </a:p>
        </p:txBody>
      </p:sp>
    </p:spTree>
    <p:extLst>
      <p:ext uri="{BB962C8B-B14F-4D97-AF65-F5344CB8AC3E}">
        <p14:creationId xmlns:p14="http://schemas.microsoft.com/office/powerpoint/2010/main" val="33192325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p:spPr>
        <p:txBody>
          <a:bodyPr/>
          <a:lstStyle/>
          <a:p>
            <a:pPr eaLnBrk="1" hangingPunct="1">
              <a:spcBef>
                <a:spcPct val="0"/>
              </a:spcBef>
            </a:pPr>
            <a:endParaRPr lang="en-US" dirty="0"/>
          </a:p>
        </p:txBody>
      </p:sp>
      <p:sp>
        <p:nvSpPr>
          <p:cNvPr id="28676" name="Slide Number Placeholder 3"/>
          <p:cNvSpPr>
            <a:spLocks noGrp="1"/>
          </p:cNvSpPr>
          <p:nvPr>
            <p:ph type="sldNum" sz="quarter" idx="5"/>
          </p:nvPr>
        </p:nvSpPr>
        <p:spPr>
          <a:noFill/>
        </p:spPr>
        <p:txBody>
          <a:bodyPr/>
          <a:lstStyle/>
          <a:p>
            <a:fld id="{D652F69E-E5DD-4F7A-9D10-35A95541F9F5}" type="slidenum">
              <a:rPr lang="en-GB">
                <a:solidFill>
                  <a:srgbClr val="000000"/>
                </a:solidFill>
                <a:latin typeface="Comic Sans MS" pitchFamily="66" charset="0"/>
              </a:rPr>
              <a:pPr/>
              <a:t>2</a:t>
            </a:fld>
            <a:endParaRPr lang="en-GB">
              <a:solidFill>
                <a:srgbClr val="000000"/>
              </a:solidFill>
              <a:latin typeface="Comic Sans MS" pitchFamily="66" charset="0"/>
            </a:endParaRPr>
          </a:p>
        </p:txBody>
      </p:sp>
    </p:spTree>
    <p:extLst>
      <p:ext uri="{BB962C8B-B14F-4D97-AF65-F5344CB8AC3E}">
        <p14:creationId xmlns:p14="http://schemas.microsoft.com/office/powerpoint/2010/main" val="14644472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p:spPr>
        <p:txBody>
          <a:bodyPr/>
          <a:lstStyle/>
          <a:p>
            <a:pPr eaLnBrk="1" hangingPunct="1">
              <a:spcBef>
                <a:spcPct val="0"/>
              </a:spcBef>
            </a:pPr>
            <a:endParaRPr lang="en-US" dirty="0"/>
          </a:p>
        </p:txBody>
      </p:sp>
      <p:sp>
        <p:nvSpPr>
          <p:cNvPr id="28676" name="Slide Number Placeholder 3"/>
          <p:cNvSpPr>
            <a:spLocks noGrp="1"/>
          </p:cNvSpPr>
          <p:nvPr>
            <p:ph type="sldNum" sz="quarter" idx="5"/>
          </p:nvPr>
        </p:nvSpPr>
        <p:spPr>
          <a:noFill/>
        </p:spPr>
        <p:txBody>
          <a:bodyPr/>
          <a:lstStyle/>
          <a:p>
            <a:fld id="{D652F69E-E5DD-4F7A-9D10-35A95541F9F5}" type="slidenum">
              <a:rPr lang="en-GB">
                <a:solidFill>
                  <a:srgbClr val="000000"/>
                </a:solidFill>
                <a:latin typeface="Comic Sans MS" pitchFamily="66" charset="0"/>
              </a:rPr>
              <a:pPr/>
              <a:t>3</a:t>
            </a:fld>
            <a:endParaRPr lang="en-GB">
              <a:solidFill>
                <a:srgbClr val="000000"/>
              </a:solidFill>
              <a:latin typeface="Comic Sans MS" pitchFamily="66" charset="0"/>
            </a:endParaRPr>
          </a:p>
        </p:txBody>
      </p:sp>
    </p:spTree>
    <p:extLst>
      <p:ext uri="{BB962C8B-B14F-4D97-AF65-F5344CB8AC3E}">
        <p14:creationId xmlns:p14="http://schemas.microsoft.com/office/powerpoint/2010/main" val="28922365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p:spPr>
        <p:txBody>
          <a:bodyPr/>
          <a:lstStyle/>
          <a:p>
            <a:pPr eaLnBrk="1" hangingPunct="1">
              <a:spcBef>
                <a:spcPct val="0"/>
              </a:spcBef>
            </a:pPr>
            <a:endParaRPr lang="en-US" dirty="0"/>
          </a:p>
        </p:txBody>
      </p:sp>
      <p:sp>
        <p:nvSpPr>
          <p:cNvPr id="28676" name="Slide Number Placeholder 3"/>
          <p:cNvSpPr>
            <a:spLocks noGrp="1"/>
          </p:cNvSpPr>
          <p:nvPr>
            <p:ph type="sldNum" sz="quarter" idx="5"/>
          </p:nvPr>
        </p:nvSpPr>
        <p:spPr>
          <a:noFill/>
        </p:spPr>
        <p:txBody>
          <a:bodyPr/>
          <a:lstStyle/>
          <a:p>
            <a:fld id="{D652F69E-E5DD-4F7A-9D10-35A95541F9F5}" type="slidenum">
              <a:rPr lang="en-GB">
                <a:solidFill>
                  <a:srgbClr val="000000"/>
                </a:solidFill>
                <a:latin typeface="Comic Sans MS" pitchFamily="66" charset="0"/>
              </a:rPr>
              <a:pPr/>
              <a:t>4</a:t>
            </a:fld>
            <a:endParaRPr lang="en-GB">
              <a:solidFill>
                <a:srgbClr val="000000"/>
              </a:solidFill>
              <a:latin typeface="Comic Sans MS" pitchFamily="66" charset="0"/>
            </a:endParaRPr>
          </a:p>
        </p:txBody>
      </p:sp>
    </p:spTree>
    <p:extLst>
      <p:ext uri="{BB962C8B-B14F-4D97-AF65-F5344CB8AC3E}">
        <p14:creationId xmlns:p14="http://schemas.microsoft.com/office/powerpoint/2010/main" val="8310148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p:spPr>
        <p:txBody>
          <a:bodyPr/>
          <a:lstStyle/>
          <a:p>
            <a:pPr eaLnBrk="1" hangingPunct="1">
              <a:spcBef>
                <a:spcPct val="0"/>
              </a:spcBef>
            </a:pPr>
            <a:endParaRPr lang="en-US" dirty="0"/>
          </a:p>
        </p:txBody>
      </p:sp>
      <p:sp>
        <p:nvSpPr>
          <p:cNvPr id="28676" name="Slide Number Placeholder 3"/>
          <p:cNvSpPr>
            <a:spLocks noGrp="1"/>
          </p:cNvSpPr>
          <p:nvPr>
            <p:ph type="sldNum" sz="quarter" idx="5"/>
          </p:nvPr>
        </p:nvSpPr>
        <p:spPr>
          <a:noFill/>
        </p:spPr>
        <p:txBody>
          <a:bodyPr/>
          <a:lstStyle/>
          <a:p>
            <a:fld id="{D652F69E-E5DD-4F7A-9D10-35A95541F9F5}" type="slidenum">
              <a:rPr lang="en-GB">
                <a:solidFill>
                  <a:srgbClr val="000000"/>
                </a:solidFill>
                <a:latin typeface="Comic Sans MS" pitchFamily="66" charset="0"/>
              </a:rPr>
              <a:pPr/>
              <a:t>5</a:t>
            </a:fld>
            <a:endParaRPr lang="en-GB">
              <a:solidFill>
                <a:srgbClr val="000000"/>
              </a:solidFill>
              <a:latin typeface="Comic Sans MS" pitchFamily="66" charset="0"/>
            </a:endParaRPr>
          </a:p>
        </p:txBody>
      </p:sp>
    </p:spTree>
    <p:extLst>
      <p:ext uri="{BB962C8B-B14F-4D97-AF65-F5344CB8AC3E}">
        <p14:creationId xmlns:p14="http://schemas.microsoft.com/office/powerpoint/2010/main" val="6618175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p:spPr>
        <p:txBody>
          <a:bodyPr/>
          <a:lstStyle/>
          <a:p>
            <a:pPr eaLnBrk="1" hangingPunct="1">
              <a:spcBef>
                <a:spcPct val="0"/>
              </a:spcBef>
            </a:pPr>
            <a:endParaRPr lang="en-US" dirty="0"/>
          </a:p>
        </p:txBody>
      </p:sp>
      <p:sp>
        <p:nvSpPr>
          <p:cNvPr id="28676" name="Slide Number Placeholder 3"/>
          <p:cNvSpPr>
            <a:spLocks noGrp="1"/>
          </p:cNvSpPr>
          <p:nvPr>
            <p:ph type="sldNum" sz="quarter" idx="5"/>
          </p:nvPr>
        </p:nvSpPr>
        <p:spPr>
          <a:noFill/>
        </p:spPr>
        <p:txBody>
          <a:bodyPr/>
          <a:lstStyle/>
          <a:p>
            <a:fld id="{D652F69E-E5DD-4F7A-9D10-35A95541F9F5}" type="slidenum">
              <a:rPr lang="en-GB">
                <a:solidFill>
                  <a:srgbClr val="000000"/>
                </a:solidFill>
                <a:latin typeface="Comic Sans MS" pitchFamily="66" charset="0"/>
              </a:rPr>
              <a:pPr/>
              <a:t>6</a:t>
            </a:fld>
            <a:endParaRPr lang="en-GB">
              <a:solidFill>
                <a:srgbClr val="000000"/>
              </a:solidFill>
              <a:latin typeface="Comic Sans MS" pitchFamily="66" charset="0"/>
            </a:endParaRPr>
          </a:p>
        </p:txBody>
      </p:sp>
    </p:spTree>
    <p:extLst>
      <p:ext uri="{BB962C8B-B14F-4D97-AF65-F5344CB8AC3E}">
        <p14:creationId xmlns:p14="http://schemas.microsoft.com/office/powerpoint/2010/main" val="33754063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p:spPr>
        <p:txBody>
          <a:bodyPr/>
          <a:lstStyle/>
          <a:p>
            <a:pPr eaLnBrk="1" hangingPunct="1">
              <a:spcBef>
                <a:spcPct val="0"/>
              </a:spcBef>
            </a:pPr>
            <a:endParaRPr lang="en-US" dirty="0"/>
          </a:p>
        </p:txBody>
      </p:sp>
      <p:sp>
        <p:nvSpPr>
          <p:cNvPr id="28676" name="Slide Number Placeholder 3"/>
          <p:cNvSpPr>
            <a:spLocks noGrp="1"/>
          </p:cNvSpPr>
          <p:nvPr>
            <p:ph type="sldNum" sz="quarter" idx="5"/>
          </p:nvPr>
        </p:nvSpPr>
        <p:spPr>
          <a:noFill/>
        </p:spPr>
        <p:txBody>
          <a:bodyPr/>
          <a:lstStyle/>
          <a:p>
            <a:fld id="{D652F69E-E5DD-4F7A-9D10-35A95541F9F5}" type="slidenum">
              <a:rPr lang="en-GB">
                <a:solidFill>
                  <a:srgbClr val="000000"/>
                </a:solidFill>
                <a:latin typeface="Comic Sans MS" pitchFamily="66" charset="0"/>
              </a:rPr>
              <a:pPr/>
              <a:t>7</a:t>
            </a:fld>
            <a:endParaRPr lang="en-GB">
              <a:solidFill>
                <a:srgbClr val="000000"/>
              </a:solidFill>
              <a:latin typeface="Comic Sans MS" pitchFamily="66" charset="0"/>
            </a:endParaRPr>
          </a:p>
        </p:txBody>
      </p:sp>
    </p:spTree>
    <p:extLst>
      <p:ext uri="{BB962C8B-B14F-4D97-AF65-F5344CB8AC3E}">
        <p14:creationId xmlns:p14="http://schemas.microsoft.com/office/powerpoint/2010/main" val="30267023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p:spPr>
        <p:txBody>
          <a:bodyPr/>
          <a:lstStyle/>
          <a:p>
            <a:pPr eaLnBrk="1" hangingPunct="1">
              <a:spcBef>
                <a:spcPct val="0"/>
              </a:spcBef>
            </a:pPr>
            <a:endParaRPr lang="en-US" dirty="0"/>
          </a:p>
        </p:txBody>
      </p:sp>
      <p:sp>
        <p:nvSpPr>
          <p:cNvPr id="28676" name="Slide Number Placeholder 3"/>
          <p:cNvSpPr>
            <a:spLocks noGrp="1"/>
          </p:cNvSpPr>
          <p:nvPr>
            <p:ph type="sldNum" sz="quarter" idx="5"/>
          </p:nvPr>
        </p:nvSpPr>
        <p:spPr>
          <a:noFill/>
        </p:spPr>
        <p:txBody>
          <a:bodyPr/>
          <a:lstStyle/>
          <a:p>
            <a:fld id="{D652F69E-E5DD-4F7A-9D10-35A95541F9F5}" type="slidenum">
              <a:rPr lang="en-GB">
                <a:solidFill>
                  <a:srgbClr val="000000"/>
                </a:solidFill>
                <a:latin typeface="Comic Sans MS" pitchFamily="66" charset="0"/>
              </a:rPr>
              <a:pPr/>
              <a:t>8</a:t>
            </a:fld>
            <a:endParaRPr lang="en-GB">
              <a:solidFill>
                <a:srgbClr val="000000"/>
              </a:solidFill>
              <a:latin typeface="Comic Sans MS" pitchFamily="66" charset="0"/>
            </a:endParaRPr>
          </a:p>
        </p:txBody>
      </p:sp>
    </p:spTree>
    <p:extLst>
      <p:ext uri="{BB962C8B-B14F-4D97-AF65-F5344CB8AC3E}">
        <p14:creationId xmlns:p14="http://schemas.microsoft.com/office/powerpoint/2010/main" val="29365605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C3DFE-4577-864A-AAF8-90E6EAA5B23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736D5D6-3878-6A4A-B9B2-AF26B5C1D1B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255389D-7838-E542-A5B7-CD1DAECABC85}"/>
              </a:ext>
            </a:extLst>
          </p:cNvPr>
          <p:cNvSpPr>
            <a:spLocks noGrp="1"/>
          </p:cNvSpPr>
          <p:nvPr>
            <p:ph type="dt" sz="half" idx="10"/>
          </p:nvPr>
        </p:nvSpPr>
        <p:spPr/>
        <p:txBody>
          <a:bodyPr/>
          <a:lstStyle/>
          <a:p>
            <a:fld id="{A1A82D37-FB61-6C40-BBAD-BA74124F5DB5}" type="datetimeFigureOut">
              <a:rPr lang="en-US" smtClean="0"/>
              <a:t>1/9/2024</a:t>
            </a:fld>
            <a:endParaRPr lang="en-US"/>
          </a:p>
        </p:txBody>
      </p:sp>
      <p:sp>
        <p:nvSpPr>
          <p:cNvPr id="5" name="Footer Placeholder 4">
            <a:extLst>
              <a:ext uri="{FF2B5EF4-FFF2-40B4-BE49-F238E27FC236}">
                <a16:creationId xmlns:a16="http://schemas.microsoft.com/office/drawing/2014/main" id="{1818AB29-0435-B141-84C5-083B28593E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F8709E-00BD-9742-82F5-8B10B734D62C}"/>
              </a:ext>
            </a:extLst>
          </p:cNvPr>
          <p:cNvSpPr>
            <a:spLocks noGrp="1"/>
          </p:cNvSpPr>
          <p:nvPr>
            <p:ph type="sldNum" sz="quarter" idx="12"/>
          </p:nvPr>
        </p:nvSpPr>
        <p:spPr/>
        <p:txBody>
          <a:bodyPr/>
          <a:lstStyle/>
          <a:p>
            <a:fld id="{78C26FDB-318D-D545-BE79-ADB8FC6540CD}" type="slidenum">
              <a:rPr lang="en-US" smtClean="0"/>
              <a:t>‹#›</a:t>
            </a:fld>
            <a:endParaRPr lang="en-US"/>
          </a:p>
        </p:txBody>
      </p:sp>
    </p:spTree>
    <p:extLst>
      <p:ext uri="{BB962C8B-B14F-4D97-AF65-F5344CB8AC3E}">
        <p14:creationId xmlns:p14="http://schemas.microsoft.com/office/powerpoint/2010/main" val="1023309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D6C10-225A-3340-86DC-B18009B95CD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9442664-BF7E-9849-A95E-8F8B1BE6EC2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2910C3-7259-904E-91CD-29C49803C3E9}"/>
              </a:ext>
            </a:extLst>
          </p:cNvPr>
          <p:cNvSpPr>
            <a:spLocks noGrp="1"/>
          </p:cNvSpPr>
          <p:nvPr>
            <p:ph type="dt" sz="half" idx="10"/>
          </p:nvPr>
        </p:nvSpPr>
        <p:spPr/>
        <p:txBody>
          <a:bodyPr/>
          <a:lstStyle/>
          <a:p>
            <a:fld id="{A1A82D37-FB61-6C40-BBAD-BA74124F5DB5}" type="datetimeFigureOut">
              <a:rPr lang="en-US" smtClean="0"/>
              <a:t>1/9/2024</a:t>
            </a:fld>
            <a:endParaRPr lang="en-US"/>
          </a:p>
        </p:txBody>
      </p:sp>
      <p:sp>
        <p:nvSpPr>
          <p:cNvPr id="5" name="Footer Placeholder 4">
            <a:extLst>
              <a:ext uri="{FF2B5EF4-FFF2-40B4-BE49-F238E27FC236}">
                <a16:creationId xmlns:a16="http://schemas.microsoft.com/office/drawing/2014/main" id="{B7C324D7-0C11-9044-90D0-B90BA9B025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143FEE-7196-E347-9FAC-8F464CE6E831}"/>
              </a:ext>
            </a:extLst>
          </p:cNvPr>
          <p:cNvSpPr>
            <a:spLocks noGrp="1"/>
          </p:cNvSpPr>
          <p:nvPr>
            <p:ph type="sldNum" sz="quarter" idx="12"/>
          </p:nvPr>
        </p:nvSpPr>
        <p:spPr/>
        <p:txBody>
          <a:bodyPr/>
          <a:lstStyle/>
          <a:p>
            <a:fld id="{78C26FDB-318D-D545-BE79-ADB8FC6540CD}" type="slidenum">
              <a:rPr lang="en-US" smtClean="0"/>
              <a:t>‹#›</a:t>
            </a:fld>
            <a:endParaRPr lang="en-US"/>
          </a:p>
        </p:txBody>
      </p:sp>
    </p:spTree>
    <p:extLst>
      <p:ext uri="{BB962C8B-B14F-4D97-AF65-F5344CB8AC3E}">
        <p14:creationId xmlns:p14="http://schemas.microsoft.com/office/powerpoint/2010/main" val="2104013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756D50B-DC1C-0E4A-810D-E9E6AD862F3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0497780-4F6E-934E-9B0C-E515CD44109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6E5512-39E3-8749-B97F-F82D0A2C67EB}"/>
              </a:ext>
            </a:extLst>
          </p:cNvPr>
          <p:cNvSpPr>
            <a:spLocks noGrp="1"/>
          </p:cNvSpPr>
          <p:nvPr>
            <p:ph type="dt" sz="half" idx="10"/>
          </p:nvPr>
        </p:nvSpPr>
        <p:spPr/>
        <p:txBody>
          <a:bodyPr/>
          <a:lstStyle/>
          <a:p>
            <a:fld id="{A1A82D37-FB61-6C40-BBAD-BA74124F5DB5}" type="datetimeFigureOut">
              <a:rPr lang="en-US" smtClean="0"/>
              <a:t>1/9/2024</a:t>
            </a:fld>
            <a:endParaRPr lang="en-US"/>
          </a:p>
        </p:txBody>
      </p:sp>
      <p:sp>
        <p:nvSpPr>
          <p:cNvPr id="5" name="Footer Placeholder 4">
            <a:extLst>
              <a:ext uri="{FF2B5EF4-FFF2-40B4-BE49-F238E27FC236}">
                <a16:creationId xmlns:a16="http://schemas.microsoft.com/office/drawing/2014/main" id="{0B1B69DD-9BE4-254E-9A7D-A3F753BC95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351F18-AECE-5D43-9385-9487F5D3ADD9}"/>
              </a:ext>
            </a:extLst>
          </p:cNvPr>
          <p:cNvSpPr>
            <a:spLocks noGrp="1"/>
          </p:cNvSpPr>
          <p:nvPr>
            <p:ph type="sldNum" sz="quarter" idx="12"/>
          </p:nvPr>
        </p:nvSpPr>
        <p:spPr/>
        <p:txBody>
          <a:bodyPr/>
          <a:lstStyle/>
          <a:p>
            <a:fld id="{78C26FDB-318D-D545-BE79-ADB8FC6540CD}" type="slidenum">
              <a:rPr lang="en-US" smtClean="0"/>
              <a:t>‹#›</a:t>
            </a:fld>
            <a:endParaRPr lang="en-US"/>
          </a:p>
        </p:txBody>
      </p:sp>
    </p:spTree>
    <p:extLst>
      <p:ext uri="{BB962C8B-B14F-4D97-AF65-F5344CB8AC3E}">
        <p14:creationId xmlns:p14="http://schemas.microsoft.com/office/powerpoint/2010/main" val="3666652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F2897-FE7F-6E49-AAEE-270D0736B42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827A60C-202B-5641-97A2-E4C9E0C3325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ECFB6D-F6C5-1849-93E2-D9E4D07C1B1F}"/>
              </a:ext>
            </a:extLst>
          </p:cNvPr>
          <p:cNvSpPr>
            <a:spLocks noGrp="1"/>
          </p:cNvSpPr>
          <p:nvPr>
            <p:ph type="dt" sz="half" idx="10"/>
          </p:nvPr>
        </p:nvSpPr>
        <p:spPr/>
        <p:txBody>
          <a:bodyPr/>
          <a:lstStyle/>
          <a:p>
            <a:fld id="{A1A82D37-FB61-6C40-BBAD-BA74124F5DB5}" type="datetimeFigureOut">
              <a:rPr lang="en-US" smtClean="0"/>
              <a:t>1/9/2024</a:t>
            </a:fld>
            <a:endParaRPr lang="en-US"/>
          </a:p>
        </p:txBody>
      </p:sp>
      <p:sp>
        <p:nvSpPr>
          <p:cNvPr id="5" name="Footer Placeholder 4">
            <a:extLst>
              <a:ext uri="{FF2B5EF4-FFF2-40B4-BE49-F238E27FC236}">
                <a16:creationId xmlns:a16="http://schemas.microsoft.com/office/drawing/2014/main" id="{308B0AC3-B2E8-D741-89FD-41C7EC0816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48D468-9D10-E84E-B57C-F73B20D91A75}"/>
              </a:ext>
            </a:extLst>
          </p:cNvPr>
          <p:cNvSpPr>
            <a:spLocks noGrp="1"/>
          </p:cNvSpPr>
          <p:nvPr>
            <p:ph type="sldNum" sz="quarter" idx="12"/>
          </p:nvPr>
        </p:nvSpPr>
        <p:spPr/>
        <p:txBody>
          <a:bodyPr/>
          <a:lstStyle/>
          <a:p>
            <a:fld id="{78C26FDB-318D-D545-BE79-ADB8FC6540CD}" type="slidenum">
              <a:rPr lang="en-US" smtClean="0"/>
              <a:t>‹#›</a:t>
            </a:fld>
            <a:endParaRPr lang="en-US"/>
          </a:p>
        </p:txBody>
      </p:sp>
    </p:spTree>
    <p:extLst>
      <p:ext uri="{BB962C8B-B14F-4D97-AF65-F5344CB8AC3E}">
        <p14:creationId xmlns:p14="http://schemas.microsoft.com/office/powerpoint/2010/main" val="1887192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CD957B-0628-DA40-A059-BC6AA0DA0DE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4735289-BCC8-AD4C-85B8-83F9E76A6ED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FDE83AA-7ECA-1947-A4B2-0D3AB9B4F64A}"/>
              </a:ext>
            </a:extLst>
          </p:cNvPr>
          <p:cNvSpPr>
            <a:spLocks noGrp="1"/>
          </p:cNvSpPr>
          <p:nvPr>
            <p:ph type="dt" sz="half" idx="10"/>
          </p:nvPr>
        </p:nvSpPr>
        <p:spPr/>
        <p:txBody>
          <a:bodyPr/>
          <a:lstStyle/>
          <a:p>
            <a:fld id="{A1A82D37-FB61-6C40-BBAD-BA74124F5DB5}" type="datetimeFigureOut">
              <a:rPr lang="en-US" smtClean="0"/>
              <a:t>1/9/2024</a:t>
            </a:fld>
            <a:endParaRPr lang="en-US"/>
          </a:p>
        </p:txBody>
      </p:sp>
      <p:sp>
        <p:nvSpPr>
          <p:cNvPr id="5" name="Footer Placeholder 4">
            <a:extLst>
              <a:ext uri="{FF2B5EF4-FFF2-40B4-BE49-F238E27FC236}">
                <a16:creationId xmlns:a16="http://schemas.microsoft.com/office/drawing/2014/main" id="{F16CD6AC-2DEA-F249-B1D1-8BEC1DB17D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E6C74C-4EA4-2440-BCBB-076D445A30EE}"/>
              </a:ext>
            </a:extLst>
          </p:cNvPr>
          <p:cNvSpPr>
            <a:spLocks noGrp="1"/>
          </p:cNvSpPr>
          <p:nvPr>
            <p:ph type="sldNum" sz="quarter" idx="12"/>
          </p:nvPr>
        </p:nvSpPr>
        <p:spPr/>
        <p:txBody>
          <a:bodyPr/>
          <a:lstStyle/>
          <a:p>
            <a:fld id="{78C26FDB-318D-D545-BE79-ADB8FC6540CD}" type="slidenum">
              <a:rPr lang="en-US" smtClean="0"/>
              <a:t>‹#›</a:t>
            </a:fld>
            <a:endParaRPr lang="en-US"/>
          </a:p>
        </p:txBody>
      </p:sp>
    </p:spTree>
    <p:extLst>
      <p:ext uri="{BB962C8B-B14F-4D97-AF65-F5344CB8AC3E}">
        <p14:creationId xmlns:p14="http://schemas.microsoft.com/office/powerpoint/2010/main" val="12246269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70B88-E95B-924B-BDFB-41EA3EB4AC5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1CA96BB-7B32-2D49-9D19-92750784073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EEB0013-615C-E546-B6C1-1504A44F2E0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C0CDBE6-0C5F-6345-94F3-92050AA8BFA8}"/>
              </a:ext>
            </a:extLst>
          </p:cNvPr>
          <p:cNvSpPr>
            <a:spLocks noGrp="1"/>
          </p:cNvSpPr>
          <p:nvPr>
            <p:ph type="dt" sz="half" idx="10"/>
          </p:nvPr>
        </p:nvSpPr>
        <p:spPr/>
        <p:txBody>
          <a:bodyPr/>
          <a:lstStyle/>
          <a:p>
            <a:fld id="{A1A82D37-FB61-6C40-BBAD-BA74124F5DB5}" type="datetimeFigureOut">
              <a:rPr lang="en-US" smtClean="0"/>
              <a:t>1/9/2024</a:t>
            </a:fld>
            <a:endParaRPr lang="en-US"/>
          </a:p>
        </p:txBody>
      </p:sp>
      <p:sp>
        <p:nvSpPr>
          <p:cNvPr id="6" name="Footer Placeholder 5">
            <a:extLst>
              <a:ext uri="{FF2B5EF4-FFF2-40B4-BE49-F238E27FC236}">
                <a16:creationId xmlns:a16="http://schemas.microsoft.com/office/drawing/2014/main" id="{5C07108C-852F-C748-B7AA-0513F0EB5DD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6B659B-F9E8-0549-A489-5C6946FFADEE}"/>
              </a:ext>
            </a:extLst>
          </p:cNvPr>
          <p:cNvSpPr>
            <a:spLocks noGrp="1"/>
          </p:cNvSpPr>
          <p:nvPr>
            <p:ph type="sldNum" sz="quarter" idx="12"/>
          </p:nvPr>
        </p:nvSpPr>
        <p:spPr/>
        <p:txBody>
          <a:bodyPr/>
          <a:lstStyle/>
          <a:p>
            <a:fld id="{78C26FDB-318D-D545-BE79-ADB8FC6540CD}" type="slidenum">
              <a:rPr lang="en-US" smtClean="0"/>
              <a:t>‹#›</a:t>
            </a:fld>
            <a:endParaRPr lang="en-US"/>
          </a:p>
        </p:txBody>
      </p:sp>
    </p:spTree>
    <p:extLst>
      <p:ext uri="{BB962C8B-B14F-4D97-AF65-F5344CB8AC3E}">
        <p14:creationId xmlns:p14="http://schemas.microsoft.com/office/powerpoint/2010/main" val="10087240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09C47-23B0-C042-9C04-4E25D252F5D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0B22A29-337F-8345-9CB3-79EEA4181E9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D8EC128-EDD6-8D4D-A5EE-44D04DBBBB1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00F3162-C3F9-3143-92AA-0AE51BCB596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B6F42EC-4B35-DA40-A31C-A28F1AAB8EA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23E2CB2-99E0-204B-81E8-ADC80B8A5A8F}"/>
              </a:ext>
            </a:extLst>
          </p:cNvPr>
          <p:cNvSpPr>
            <a:spLocks noGrp="1"/>
          </p:cNvSpPr>
          <p:nvPr>
            <p:ph type="dt" sz="half" idx="10"/>
          </p:nvPr>
        </p:nvSpPr>
        <p:spPr/>
        <p:txBody>
          <a:bodyPr/>
          <a:lstStyle/>
          <a:p>
            <a:fld id="{A1A82D37-FB61-6C40-BBAD-BA74124F5DB5}" type="datetimeFigureOut">
              <a:rPr lang="en-US" smtClean="0"/>
              <a:t>1/9/2024</a:t>
            </a:fld>
            <a:endParaRPr lang="en-US"/>
          </a:p>
        </p:txBody>
      </p:sp>
      <p:sp>
        <p:nvSpPr>
          <p:cNvPr id="8" name="Footer Placeholder 7">
            <a:extLst>
              <a:ext uri="{FF2B5EF4-FFF2-40B4-BE49-F238E27FC236}">
                <a16:creationId xmlns:a16="http://schemas.microsoft.com/office/drawing/2014/main" id="{47E99362-FF08-8F46-A1FE-E7856D3D3D3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CAB20C2-C9EE-8641-AB72-7F2DA3E4764B}"/>
              </a:ext>
            </a:extLst>
          </p:cNvPr>
          <p:cNvSpPr>
            <a:spLocks noGrp="1"/>
          </p:cNvSpPr>
          <p:nvPr>
            <p:ph type="sldNum" sz="quarter" idx="12"/>
          </p:nvPr>
        </p:nvSpPr>
        <p:spPr/>
        <p:txBody>
          <a:bodyPr/>
          <a:lstStyle/>
          <a:p>
            <a:fld id="{78C26FDB-318D-D545-BE79-ADB8FC6540CD}" type="slidenum">
              <a:rPr lang="en-US" smtClean="0"/>
              <a:t>‹#›</a:t>
            </a:fld>
            <a:endParaRPr lang="en-US"/>
          </a:p>
        </p:txBody>
      </p:sp>
    </p:spTree>
    <p:extLst>
      <p:ext uri="{BB962C8B-B14F-4D97-AF65-F5344CB8AC3E}">
        <p14:creationId xmlns:p14="http://schemas.microsoft.com/office/powerpoint/2010/main" val="16505197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5D2CA-0E35-144F-9482-803D2578D56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0C8121D-C3F3-EC4D-A092-8317C319B7B6}"/>
              </a:ext>
            </a:extLst>
          </p:cNvPr>
          <p:cNvSpPr>
            <a:spLocks noGrp="1"/>
          </p:cNvSpPr>
          <p:nvPr>
            <p:ph type="dt" sz="half" idx="10"/>
          </p:nvPr>
        </p:nvSpPr>
        <p:spPr/>
        <p:txBody>
          <a:bodyPr/>
          <a:lstStyle/>
          <a:p>
            <a:fld id="{A1A82D37-FB61-6C40-BBAD-BA74124F5DB5}" type="datetimeFigureOut">
              <a:rPr lang="en-US" smtClean="0"/>
              <a:t>1/9/2024</a:t>
            </a:fld>
            <a:endParaRPr lang="en-US"/>
          </a:p>
        </p:txBody>
      </p:sp>
      <p:sp>
        <p:nvSpPr>
          <p:cNvPr id="4" name="Footer Placeholder 3">
            <a:extLst>
              <a:ext uri="{FF2B5EF4-FFF2-40B4-BE49-F238E27FC236}">
                <a16:creationId xmlns:a16="http://schemas.microsoft.com/office/drawing/2014/main" id="{C1AFC188-92F1-0E48-9455-976BDBB92D4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0753F6F-EE54-0B4D-8197-27580CEDD567}"/>
              </a:ext>
            </a:extLst>
          </p:cNvPr>
          <p:cNvSpPr>
            <a:spLocks noGrp="1"/>
          </p:cNvSpPr>
          <p:nvPr>
            <p:ph type="sldNum" sz="quarter" idx="12"/>
          </p:nvPr>
        </p:nvSpPr>
        <p:spPr/>
        <p:txBody>
          <a:bodyPr/>
          <a:lstStyle/>
          <a:p>
            <a:fld id="{78C26FDB-318D-D545-BE79-ADB8FC6540CD}" type="slidenum">
              <a:rPr lang="en-US" smtClean="0"/>
              <a:t>‹#›</a:t>
            </a:fld>
            <a:endParaRPr lang="en-US"/>
          </a:p>
        </p:txBody>
      </p:sp>
    </p:spTree>
    <p:extLst>
      <p:ext uri="{BB962C8B-B14F-4D97-AF65-F5344CB8AC3E}">
        <p14:creationId xmlns:p14="http://schemas.microsoft.com/office/powerpoint/2010/main" val="5282414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6BE5ECB-136F-F347-950F-41606A5D9E92}"/>
              </a:ext>
            </a:extLst>
          </p:cNvPr>
          <p:cNvSpPr>
            <a:spLocks noGrp="1"/>
          </p:cNvSpPr>
          <p:nvPr>
            <p:ph type="dt" sz="half" idx="10"/>
          </p:nvPr>
        </p:nvSpPr>
        <p:spPr/>
        <p:txBody>
          <a:bodyPr/>
          <a:lstStyle/>
          <a:p>
            <a:fld id="{A1A82D37-FB61-6C40-BBAD-BA74124F5DB5}" type="datetimeFigureOut">
              <a:rPr lang="en-US" smtClean="0"/>
              <a:t>1/9/2024</a:t>
            </a:fld>
            <a:endParaRPr lang="en-US"/>
          </a:p>
        </p:txBody>
      </p:sp>
      <p:sp>
        <p:nvSpPr>
          <p:cNvPr id="3" name="Footer Placeholder 2">
            <a:extLst>
              <a:ext uri="{FF2B5EF4-FFF2-40B4-BE49-F238E27FC236}">
                <a16:creationId xmlns:a16="http://schemas.microsoft.com/office/drawing/2014/main" id="{2515E9C7-369B-DD44-9F7C-4E43D621FC6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02589B3-659F-4149-9A13-5E0C1E7DC04C}"/>
              </a:ext>
            </a:extLst>
          </p:cNvPr>
          <p:cNvSpPr>
            <a:spLocks noGrp="1"/>
          </p:cNvSpPr>
          <p:nvPr>
            <p:ph type="sldNum" sz="quarter" idx="12"/>
          </p:nvPr>
        </p:nvSpPr>
        <p:spPr/>
        <p:txBody>
          <a:bodyPr/>
          <a:lstStyle/>
          <a:p>
            <a:fld id="{78C26FDB-318D-D545-BE79-ADB8FC6540CD}" type="slidenum">
              <a:rPr lang="en-US" smtClean="0"/>
              <a:t>‹#›</a:t>
            </a:fld>
            <a:endParaRPr lang="en-US"/>
          </a:p>
        </p:txBody>
      </p:sp>
    </p:spTree>
    <p:extLst>
      <p:ext uri="{BB962C8B-B14F-4D97-AF65-F5344CB8AC3E}">
        <p14:creationId xmlns:p14="http://schemas.microsoft.com/office/powerpoint/2010/main" val="2840316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BE2FD-38F1-5C4A-9F9C-BA9CFC04B3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79DA60D-E739-974E-BD73-F3C19497A42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B58E866-02A0-3E4A-BCC2-BBED4863DE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0408902-EF06-0844-B78D-B15F7783ABE2}"/>
              </a:ext>
            </a:extLst>
          </p:cNvPr>
          <p:cNvSpPr>
            <a:spLocks noGrp="1"/>
          </p:cNvSpPr>
          <p:nvPr>
            <p:ph type="dt" sz="half" idx="10"/>
          </p:nvPr>
        </p:nvSpPr>
        <p:spPr/>
        <p:txBody>
          <a:bodyPr/>
          <a:lstStyle/>
          <a:p>
            <a:fld id="{A1A82D37-FB61-6C40-BBAD-BA74124F5DB5}" type="datetimeFigureOut">
              <a:rPr lang="en-US" smtClean="0"/>
              <a:t>1/9/2024</a:t>
            </a:fld>
            <a:endParaRPr lang="en-US"/>
          </a:p>
        </p:txBody>
      </p:sp>
      <p:sp>
        <p:nvSpPr>
          <p:cNvPr id="6" name="Footer Placeholder 5">
            <a:extLst>
              <a:ext uri="{FF2B5EF4-FFF2-40B4-BE49-F238E27FC236}">
                <a16:creationId xmlns:a16="http://schemas.microsoft.com/office/drawing/2014/main" id="{9F416A52-49F1-364C-B127-F3E04FC0BA1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F40E73-2339-BF4D-9792-7338CFB14273}"/>
              </a:ext>
            </a:extLst>
          </p:cNvPr>
          <p:cNvSpPr>
            <a:spLocks noGrp="1"/>
          </p:cNvSpPr>
          <p:nvPr>
            <p:ph type="sldNum" sz="quarter" idx="12"/>
          </p:nvPr>
        </p:nvSpPr>
        <p:spPr/>
        <p:txBody>
          <a:bodyPr/>
          <a:lstStyle/>
          <a:p>
            <a:fld id="{78C26FDB-318D-D545-BE79-ADB8FC6540CD}" type="slidenum">
              <a:rPr lang="en-US" smtClean="0"/>
              <a:t>‹#›</a:t>
            </a:fld>
            <a:endParaRPr lang="en-US"/>
          </a:p>
        </p:txBody>
      </p:sp>
    </p:spTree>
    <p:extLst>
      <p:ext uri="{BB962C8B-B14F-4D97-AF65-F5344CB8AC3E}">
        <p14:creationId xmlns:p14="http://schemas.microsoft.com/office/powerpoint/2010/main" val="20820047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6DD10-C24A-2F42-83FD-2D0C748AC7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8AA758A-4657-614A-9039-E388A4438D6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271B60D-C0C3-3448-B673-E84855866F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497BCD1-E230-624B-9548-386DA07F81D6}"/>
              </a:ext>
            </a:extLst>
          </p:cNvPr>
          <p:cNvSpPr>
            <a:spLocks noGrp="1"/>
          </p:cNvSpPr>
          <p:nvPr>
            <p:ph type="dt" sz="half" idx="10"/>
          </p:nvPr>
        </p:nvSpPr>
        <p:spPr/>
        <p:txBody>
          <a:bodyPr/>
          <a:lstStyle/>
          <a:p>
            <a:fld id="{A1A82D37-FB61-6C40-BBAD-BA74124F5DB5}" type="datetimeFigureOut">
              <a:rPr lang="en-US" smtClean="0"/>
              <a:t>1/9/2024</a:t>
            </a:fld>
            <a:endParaRPr lang="en-US"/>
          </a:p>
        </p:txBody>
      </p:sp>
      <p:sp>
        <p:nvSpPr>
          <p:cNvPr id="6" name="Footer Placeholder 5">
            <a:extLst>
              <a:ext uri="{FF2B5EF4-FFF2-40B4-BE49-F238E27FC236}">
                <a16:creationId xmlns:a16="http://schemas.microsoft.com/office/drawing/2014/main" id="{4050CE5F-03A1-CA41-AAD9-24026DFC0EE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290AD0-1663-8E4D-88E4-E17A410B960F}"/>
              </a:ext>
            </a:extLst>
          </p:cNvPr>
          <p:cNvSpPr>
            <a:spLocks noGrp="1"/>
          </p:cNvSpPr>
          <p:nvPr>
            <p:ph type="sldNum" sz="quarter" idx="12"/>
          </p:nvPr>
        </p:nvSpPr>
        <p:spPr/>
        <p:txBody>
          <a:bodyPr/>
          <a:lstStyle/>
          <a:p>
            <a:fld id="{78C26FDB-318D-D545-BE79-ADB8FC6540CD}" type="slidenum">
              <a:rPr lang="en-US" smtClean="0"/>
              <a:t>‹#›</a:t>
            </a:fld>
            <a:endParaRPr lang="en-US"/>
          </a:p>
        </p:txBody>
      </p:sp>
    </p:spTree>
    <p:extLst>
      <p:ext uri="{BB962C8B-B14F-4D97-AF65-F5344CB8AC3E}">
        <p14:creationId xmlns:p14="http://schemas.microsoft.com/office/powerpoint/2010/main" val="2422820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E526B54-E011-0543-A6B8-545B827AF4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CA8154C-914D-4B4F-B375-61333C45A56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5A39CD-E024-4346-A46C-1D6A978F4B1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A82D37-FB61-6C40-BBAD-BA74124F5DB5}" type="datetimeFigureOut">
              <a:rPr lang="en-US" smtClean="0"/>
              <a:t>1/9/2024</a:t>
            </a:fld>
            <a:endParaRPr lang="en-US"/>
          </a:p>
        </p:txBody>
      </p:sp>
      <p:sp>
        <p:nvSpPr>
          <p:cNvPr id="5" name="Footer Placeholder 4">
            <a:extLst>
              <a:ext uri="{FF2B5EF4-FFF2-40B4-BE49-F238E27FC236}">
                <a16:creationId xmlns:a16="http://schemas.microsoft.com/office/drawing/2014/main" id="{94B6E6C6-471C-8D40-ADFF-1DFCBF2A666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AA00A0B-7187-3946-984D-2A755F7AEEC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C26FDB-318D-D545-BE79-ADB8FC6540CD}" type="slidenum">
              <a:rPr lang="en-US" smtClean="0"/>
              <a:t>‹#›</a:t>
            </a:fld>
            <a:endParaRPr lang="en-US"/>
          </a:p>
        </p:txBody>
      </p:sp>
    </p:spTree>
    <p:extLst>
      <p:ext uri="{BB962C8B-B14F-4D97-AF65-F5344CB8AC3E}">
        <p14:creationId xmlns:p14="http://schemas.microsoft.com/office/powerpoint/2010/main" val="18702035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youtube.com/watch?v=-_8Wn2BC9l0" TargetMode="External"/><Relationship Id="rId2" Type="http://schemas.openxmlformats.org/officeDocument/2006/relationships/hyperlink" Target="https://www.youtube.com/watch?v=p2hQbqoqgpc" TargetMode="External"/><Relationship Id="rId1" Type="http://schemas.openxmlformats.org/officeDocument/2006/relationships/slideLayout" Target="../slideLayouts/slideLayout2.xml"/><Relationship Id="rId4" Type="http://schemas.openxmlformats.org/officeDocument/2006/relationships/hyperlink" Target="The%20Brixton%20Uprisings:%20An%20Interview%20with%20Ros%20Griffiths%20-%20YouTube"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87JZWEyHkUc" TargetMode="External"/><Relationship Id="rId2" Type="http://schemas.openxmlformats.org/officeDocument/2006/relationships/hyperlink" Target="https://www.youtube.com/watch?v=6QUTjkDBGU8" TargetMode="Externa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5" Type="http://schemas.openxmlformats.org/officeDocument/2006/relationships/image" Target="../media/image2.jpe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3.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7.tiff"/><Relationship Id="rId2" Type="http://schemas.openxmlformats.org/officeDocument/2006/relationships/slideLayout" Target="../slideLayouts/slideLayout1.xml"/><Relationship Id="rId1" Type="http://schemas.openxmlformats.org/officeDocument/2006/relationships/tags" Target="../tags/tag4.xml"/><Relationship Id="rId6" Type="http://schemas.openxmlformats.org/officeDocument/2006/relationships/image" Target="../media/image6.jpeg"/><Relationship Id="rId5" Type="http://schemas.openxmlformats.org/officeDocument/2006/relationships/image" Target="../media/image2.jpe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notesSlide" Target="../notesSlides/notesSlide5.xml"/><Relationship Id="rId7"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5.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tiff"/></Relationships>
</file>

<file path=ppt/slides/_rels/slide7.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notesSlide" Target="../notesSlides/notesSlide6.xml"/><Relationship Id="rId7"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6.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jpeg"/><Relationship Id="rId9" Type="http://schemas.openxmlformats.org/officeDocument/2006/relationships/image" Target="../media/image7.tiff"/></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7.xml"/><Relationship Id="rId5" Type="http://schemas.openxmlformats.org/officeDocument/2006/relationships/image" Target="../media/image2.jpe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D5513-6691-4901-985C-6EE559F6A5BE}"/>
              </a:ext>
            </a:extLst>
          </p:cNvPr>
          <p:cNvSpPr>
            <a:spLocks noGrp="1"/>
          </p:cNvSpPr>
          <p:nvPr>
            <p:ph type="title"/>
          </p:nvPr>
        </p:nvSpPr>
        <p:spPr>
          <a:xfrm>
            <a:off x="674329" y="243750"/>
            <a:ext cx="10515600" cy="1325563"/>
          </a:xfrm>
        </p:spPr>
        <p:txBody>
          <a:bodyPr>
            <a:normAutofit/>
          </a:bodyPr>
          <a:lstStyle/>
          <a:p>
            <a:r>
              <a:rPr lang="en-GB" sz="3600" dirty="0"/>
              <a:t>Teacher Instructions</a:t>
            </a:r>
            <a:endParaRPr lang="en-GB" sz="3600" dirty="0">
              <a:highlight>
                <a:srgbClr val="FF0000"/>
              </a:highlight>
            </a:endParaRPr>
          </a:p>
        </p:txBody>
      </p:sp>
      <p:sp>
        <p:nvSpPr>
          <p:cNvPr id="3" name="Content Placeholder 2">
            <a:extLst>
              <a:ext uri="{FF2B5EF4-FFF2-40B4-BE49-F238E27FC236}">
                <a16:creationId xmlns:a16="http://schemas.microsoft.com/office/drawing/2014/main" id="{ADF7CF12-BC32-4971-AE81-E72557FE8141}"/>
              </a:ext>
            </a:extLst>
          </p:cNvPr>
          <p:cNvSpPr>
            <a:spLocks noGrp="1"/>
          </p:cNvSpPr>
          <p:nvPr>
            <p:ph idx="1"/>
          </p:nvPr>
        </p:nvSpPr>
        <p:spPr>
          <a:xfrm>
            <a:off x="674329" y="1430594"/>
            <a:ext cx="11221745" cy="5169980"/>
          </a:xfrm>
        </p:spPr>
        <p:txBody>
          <a:bodyPr>
            <a:normAutofit fontScale="92500" lnSpcReduction="10000"/>
          </a:bodyPr>
          <a:lstStyle/>
          <a:p>
            <a:pPr marL="0" indent="0">
              <a:buNone/>
            </a:pPr>
            <a:r>
              <a:rPr lang="en-GB" sz="2200" dirty="0"/>
              <a:t>Print: Slide 9 (1 for every 4 students), Slide 10 (1 for every student) – separate and 1 sided</a:t>
            </a:r>
          </a:p>
          <a:p>
            <a:pPr marL="0" indent="0">
              <a:buNone/>
            </a:pPr>
            <a:endParaRPr lang="en-GB" sz="2200" dirty="0"/>
          </a:p>
          <a:p>
            <a:pPr marL="0" indent="0">
              <a:buNone/>
            </a:pPr>
            <a:r>
              <a:rPr lang="en-GB" sz="2200" u="sng" dirty="0"/>
              <a:t>Video Clip 1:</a:t>
            </a:r>
          </a:p>
          <a:p>
            <a:pPr marL="0" indent="0">
              <a:buNone/>
            </a:pPr>
            <a:r>
              <a:rPr lang="en-GB" sz="2200" dirty="0">
                <a:hlinkClick r:id="rId2"/>
              </a:rPr>
              <a:t>The Brixton Uprisings: An Interview with Leila Hassan Howe – YouTube</a:t>
            </a:r>
            <a:r>
              <a:rPr lang="en-GB" sz="2200" dirty="0"/>
              <a:t> (7.17)</a:t>
            </a:r>
          </a:p>
          <a:p>
            <a:pPr marL="0" indent="0">
              <a:buNone/>
            </a:pPr>
            <a:endParaRPr lang="en-GB" sz="2200" u="sng" dirty="0"/>
          </a:p>
          <a:p>
            <a:pPr marL="0" indent="0">
              <a:buNone/>
            </a:pPr>
            <a:r>
              <a:rPr lang="en-GB" sz="2200" u="sng" dirty="0"/>
              <a:t>Video Clip 2:</a:t>
            </a:r>
          </a:p>
          <a:p>
            <a:pPr marL="0" indent="0">
              <a:buNone/>
            </a:pPr>
            <a:r>
              <a:rPr lang="en-GB" sz="2200" dirty="0">
                <a:hlinkClick r:id="rId3"/>
              </a:rPr>
              <a:t>The Brixton Uprisings: An Interview with George Rhoden – YouTube</a:t>
            </a:r>
            <a:r>
              <a:rPr lang="en-GB" sz="2200" dirty="0"/>
              <a:t> (7.30)</a:t>
            </a:r>
            <a:endParaRPr lang="en-GB" sz="2200" u="sng" dirty="0"/>
          </a:p>
          <a:p>
            <a:pPr marL="0" indent="0">
              <a:buNone/>
            </a:pPr>
            <a:endParaRPr lang="en-GB" sz="2200" u="sng" dirty="0"/>
          </a:p>
          <a:p>
            <a:pPr marL="0" indent="0">
              <a:buNone/>
            </a:pPr>
            <a:r>
              <a:rPr lang="en-GB" sz="2200" u="sng" dirty="0"/>
              <a:t>Video Clip 3:</a:t>
            </a:r>
          </a:p>
          <a:p>
            <a:pPr marL="0" indent="0">
              <a:buNone/>
            </a:pPr>
            <a:r>
              <a:rPr lang="en-GB" sz="2200" dirty="0">
                <a:hlinkClick r:id="rId4"/>
              </a:rPr>
              <a:t>The Brixton Uprisings: An Interview with Ros Griffiths – YouTube</a:t>
            </a:r>
            <a:r>
              <a:rPr lang="en-GB" sz="2200" dirty="0"/>
              <a:t> (7.53)</a:t>
            </a:r>
          </a:p>
          <a:p>
            <a:pPr marL="0" indent="0">
              <a:buNone/>
            </a:pPr>
            <a:r>
              <a:rPr lang="en-GB" sz="2200" dirty="0"/>
              <a:t>Unedited just to warn you, so a bit longer. Currently waiting on edited version.</a:t>
            </a:r>
          </a:p>
          <a:p>
            <a:pPr marL="0" indent="0">
              <a:buNone/>
            </a:pPr>
            <a:endParaRPr lang="en-GB" sz="2200" dirty="0"/>
          </a:p>
          <a:p>
            <a:pPr marL="0" indent="0">
              <a:buNone/>
            </a:pPr>
            <a:r>
              <a:rPr lang="en-GB" sz="2200" u="sng" dirty="0"/>
              <a:t>Homework:</a:t>
            </a:r>
            <a:r>
              <a:rPr lang="en-GB" sz="2200" dirty="0"/>
              <a:t> Works best if it is for next lesson as potential starter task, but if the turnaround is too quick set it for when you teach Lesson 5 instead. I will build flexibility into this.</a:t>
            </a:r>
          </a:p>
          <a:p>
            <a:pPr marL="0" indent="0">
              <a:buNone/>
            </a:pPr>
            <a:endParaRPr lang="en-GB" dirty="0"/>
          </a:p>
          <a:p>
            <a:pPr marL="0" indent="0">
              <a:buNone/>
            </a:pPr>
            <a:endParaRPr lang="en-GB" dirty="0"/>
          </a:p>
        </p:txBody>
      </p:sp>
    </p:spTree>
    <p:extLst>
      <p:ext uri="{BB962C8B-B14F-4D97-AF65-F5344CB8AC3E}">
        <p14:creationId xmlns:p14="http://schemas.microsoft.com/office/powerpoint/2010/main" val="5835648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4AC2FEE-EA99-4076-A541-3A656A9D0FEB}"/>
              </a:ext>
            </a:extLst>
          </p:cNvPr>
          <p:cNvSpPr/>
          <p:nvPr/>
        </p:nvSpPr>
        <p:spPr>
          <a:xfrm>
            <a:off x="1988512" y="230996"/>
            <a:ext cx="3914773" cy="1277273"/>
          </a:xfrm>
          <a:prstGeom prst="rect">
            <a:avLst/>
          </a:prstGeom>
          <a:ln>
            <a:prstDash val="sysDot"/>
          </a:ln>
        </p:spPr>
        <p:style>
          <a:lnRef idx="2">
            <a:schemeClr val="dk1"/>
          </a:lnRef>
          <a:fillRef idx="1">
            <a:schemeClr val="lt1"/>
          </a:fillRef>
          <a:effectRef idx="0">
            <a:schemeClr val="dk1"/>
          </a:effectRef>
          <a:fontRef idx="minor">
            <a:schemeClr val="dk1"/>
          </a:fontRef>
        </p:style>
        <p:txBody>
          <a:bodyPr wrap="square">
            <a:spAutoFit/>
          </a:bodyPr>
          <a:lstStyle/>
          <a:p>
            <a:r>
              <a:rPr lang="en-GB" sz="1100" b="1" dirty="0"/>
              <a:t>1985 Brixton Uprising: Michael </a:t>
            </a:r>
            <a:r>
              <a:rPr lang="en-GB" sz="1100" b="1" dirty="0" err="1"/>
              <a:t>Groce</a:t>
            </a:r>
            <a:endParaRPr lang="en-GB" sz="1100" b="1" dirty="0"/>
          </a:p>
          <a:p>
            <a:r>
              <a:rPr lang="en-GB" sz="1100" dirty="0"/>
              <a:t>Michael grew up in Brixton, and the shooting of Michael's mother by a police officer helped spark the Uprising in 1985. The police officers were searching for Michael at the time. Today, Michael is a community worker and poet. He has written poetry reflecting on his upbringing in Brixton, including a number that reflect on the 1985 Uprising.</a:t>
            </a:r>
          </a:p>
        </p:txBody>
      </p:sp>
      <p:sp>
        <p:nvSpPr>
          <p:cNvPr id="5" name="Rectangle 4">
            <a:extLst>
              <a:ext uri="{FF2B5EF4-FFF2-40B4-BE49-F238E27FC236}">
                <a16:creationId xmlns:a16="http://schemas.microsoft.com/office/drawing/2014/main" id="{DBF04837-CF94-4467-BEF7-07C1D6A9236F}"/>
              </a:ext>
            </a:extLst>
          </p:cNvPr>
          <p:cNvSpPr/>
          <p:nvPr/>
        </p:nvSpPr>
        <p:spPr>
          <a:xfrm>
            <a:off x="5989010" y="230996"/>
            <a:ext cx="3914773" cy="1277273"/>
          </a:xfrm>
          <a:prstGeom prst="rect">
            <a:avLst/>
          </a:prstGeom>
          <a:ln>
            <a:prstDash val="sysDot"/>
          </a:ln>
        </p:spPr>
        <p:style>
          <a:lnRef idx="2">
            <a:schemeClr val="dk1"/>
          </a:lnRef>
          <a:fillRef idx="1">
            <a:schemeClr val="lt1"/>
          </a:fillRef>
          <a:effectRef idx="0">
            <a:schemeClr val="dk1"/>
          </a:effectRef>
          <a:fontRef idx="minor">
            <a:schemeClr val="dk1"/>
          </a:fontRef>
        </p:style>
        <p:txBody>
          <a:bodyPr wrap="square">
            <a:spAutoFit/>
          </a:bodyPr>
          <a:lstStyle/>
          <a:p>
            <a:r>
              <a:rPr lang="en-GB" sz="1100" b="1" dirty="0"/>
              <a:t>1985 Brixton Uprising: Chris Elliott</a:t>
            </a:r>
          </a:p>
          <a:p>
            <a:r>
              <a:rPr lang="en-GB" sz="1100" dirty="0"/>
              <a:t>Chris was a young reporter working for the Daily Telegraph newspaper in 1985. He was sent as a reporter to cover the uprising. The photographer working with him on the night, David Hodge, died from injuries sustained that night. Chris went on to have a long career as a journalist, and has trained many journalists on ethical reporting.</a:t>
            </a:r>
          </a:p>
        </p:txBody>
      </p:sp>
      <p:graphicFrame>
        <p:nvGraphicFramePr>
          <p:cNvPr id="9" name="Table 8">
            <a:extLst>
              <a:ext uri="{FF2B5EF4-FFF2-40B4-BE49-F238E27FC236}">
                <a16:creationId xmlns:a16="http://schemas.microsoft.com/office/drawing/2014/main" id="{4F3E3E38-CACF-44C9-B7F0-DAF5B8E8555B}"/>
              </a:ext>
            </a:extLst>
          </p:cNvPr>
          <p:cNvGraphicFramePr>
            <a:graphicFrameLocks noGrp="1"/>
          </p:cNvGraphicFramePr>
          <p:nvPr>
            <p:extLst>
              <p:ext uri="{D42A27DB-BD31-4B8C-83A1-F6EECF244321}">
                <p14:modId xmlns:p14="http://schemas.microsoft.com/office/powerpoint/2010/main" val="1157267901"/>
              </p:ext>
            </p:extLst>
          </p:nvPr>
        </p:nvGraphicFramePr>
        <p:xfrm>
          <a:off x="2005345" y="1621128"/>
          <a:ext cx="3914773" cy="5029200"/>
        </p:xfrm>
        <a:graphic>
          <a:graphicData uri="http://schemas.openxmlformats.org/drawingml/2006/table">
            <a:tbl>
              <a:tblPr firstRow="1" bandRow="1"/>
              <a:tblGrid>
                <a:gridCol w="3914773">
                  <a:extLst>
                    <a:ext uri="{9D8B030D-6E8A-4147-A177-3AD203B41FA5}">
                      <a16:colId xmlns:a16="http://schemas.microsoft.com/office/drawing/2014/main" val="397572448"/>
                    </a:ext>
                  </a:extLst>
                </a:gridCol>
              </a:tblGrid>
              <a:tr h="208493">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GB" sz="1050" b="0" dirty="0"/>
                        <a:t>1. How did Michael react to the news his mother had been shot?</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58787511"/>
                  </a:ext>
                </a:extLst>
              </a:tr>
              <a:tr h="193601">
                <a:tc>
                  <a:txBody>
                    <a:bodyPr/>
                    <a:lstStyle/>
                    <a:p>
                      <a:endParaRPr lang="en-GB" sz="105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18516247"/>
                  </a:ext>
                </a:extLst>
              </a:tr>
              <a:tr h="208493">
                <a:tc>
                  <a:txBody>
                    <a:bodyPr/>
                    <a:lstStyle/>
                    <a:p>
                      <a:endParaRPr lang="en-GB" sz="105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52752912"/>
                  </a:ext>
                </a:extLst>
              </a:tr>
              <a:tr h="193601">
                <a:tc>
                  <a:txBody>
                    <a:bodyPr/>
                    <a:lstStyle/>
                    <a:p>
                      <a:endParaRPr lang="en-GB" sz="105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36689328"/>
                  </a:ext>
                </a:extLst>
              </a:tr>
              <a:tr h="193601">
                <a:tc>
                  <a:txBody>
                    <a:bodyPr/>
                    <a:lstStyle/>
                    <a:p>
                      <a:r>
                        <a:rPr lang="en-GB" sz="1050" dirty="0"/>
                        <a:t>2. Why were the police searching for Michael?</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82155313"/>
                  </a:ext>
                </a:extLst>
              </a:tr>
              <a:tr h="193601">
                <a:tc>
                  <a:txBody>
                    <a:bodyPr/>
                    <a:lstStyle/>
                    <a:p>
                      <a:endParaRPr lang="en-GB" sz="105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04916472"/>
                  </a:ext>
                </a:extLst>
              </a:tr>
              <a:tr h="193601">
                <a:tc>
                  <a:txBody>
                    <a:bodyPr/>
                    <a:lstStyle/>
                    <a:p>
                      <a:endParaRPr lang="en-GB" sz="105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76795898"/>
                  </a:ext>
                </a:extLst>
              </a:tr>
              <a:tr h="193601">
                <a:tc>
                  <a:txBody>
                    <a:bodyPr/>
                    <a:lstStyle/>
                    <a:p>
                      <a:endParaRPr lang="en-GB" sz="105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66691268"/>
                  </a:ext>
                </a:extLst>
              </a:tr>
              <a:tr h="193601">
                <a:tc>
                  <a:txBody>
                    <a:bodyPr/>
                    <a:lstStyle/>
                    <a:p>
                      <a:r>
                        <a:rPr lang="en-GB" sz="1050" dirty="0"/>
                        <a:t>3. How did Michael feel about the police?</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88269933"/>
                  </a:ext>
                </a:extLst>
              </a:tr>
              <a:tr h="193601">
                <a:tc>
                  <a:txBody>
                    <a:bodyPr/>
                    <a:lstStyle/>
                    <a:p>
                      <a:endParaRPr lang="en-GB" sz="105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22485177"/>
                  </a:ext>
                </a:extLst>
              </a:tr>
              <a:tr h="193601">
                <a:tc>
                  <a:txBody>
                    <a:bodyPr/>
                    <a:lstStyle/>
                    <a:p>
                      <a:endParaRPr lang="en-GB" sz="105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27272072"/>
                  </a:ext>
                </a:extLst>
              </a:tr>
              <a:tr h="193601">
                <a:tc>
                  <a:txBody>
                    <a:bodyPr/>
                    <a:lstStyle/>
                    <a:p>
                      <a:endParaRPr lang="en-GB" sz="105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8576581"/>
                  </a:ext>
                </a:extLst>
              </a:tr>
              <a:tr h="193601">
                <a:tc>
                  <a:txBody>
                    <a:bodyPr/>
                    <a:lstStyle/>
                    <a:p>
                      <a:r>
                        <a:rPr lang="en-GB" sz="1050" dirty="0"/>
                        <a:t>4. Who in the local community joined in with the uprising?</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16178224"/>
                  </a:ext>
                </a:extLst>
              </a:tr>
              <a:tr h="193601">
                <a:tc>
                  <a:txBody>
                    <a:bodyPr/>
                    <a:lstStyle/>
                    <a:p>
                      <a:endParaRPr lang="en-GB" sz="105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74304091"/>
                  </a:ext>
                </a:extLst>
              </a:tr>
              <a:tr h="193601">
                <a:tc>
                  <a:txBody>
                    <a:bodyPr/>
                    <a:lstStyle/>
                    <a:p>
                      <a:endParaRPr lang="en-GB" sz="105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67249803"/>
                  </a:ext>
                </a:extLst>
              </a:tr>
              <a:tr h="193601">
                <a:tc>
                  <a:txBody>
                    <a:bodyPr/>
                    <a:lstStyle/>
                    <a:p>
                      <a:endParaRPr lang="en-GB" sz="105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9475495"/>
                  </a:ext>
                </a:extLst>
              </a:tr>
              <a:tr h="193601">
                <a:tc>
                  <a:txBody>
                    <a:bodyPr/>
                    <a:lstStyle/>
                    <a:p>
                      <a:r>
                        <a:rPr lang="en-GB" sz="1050" dirty="0"/>
                        <a:t>5. What does Michael see as the legacy of the project?</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11592982"/>
                  </a:ext>
                </a:extLst>
              </a:tr>
              <a:tr h="193601">
                <a:tc>
                  <a:txBody>
                    <a:bodyPr/>
                    <a:lstStyle/>
                    <a:p>
                      <a:endParaRPr lang="en-GB" sz="105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0493835"/>
                  </a:ext>
                </a:extLst>
              </a:tr>
              <a:tr h="193601">
                <a:tc>
                  <a:txBody>
                    <a:bodyPr/>
                    <a:lstStyle/>
                    <a:p>
                      <a:endParaRPr lang="en-GB" sz="105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93269355"/>
                  </a:ext>
                </a:extLst>
              </a:tr>
              <a:tr h="193601">
                <a:tc>
                  <a:txBody>
                    <a:bodyPr/>
                    <a:lstStyle/>
                    <a:p>
                      <a:endParaRPr lang="en-GB" sz="105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62029121"/>
                  </a:ext>
                </a:extLst>
              </a:tr>
            </a:tbl>
          </a:graphicData>
        </a:graphic>
      </p:graphicFrame>
      <p:graphicFrame>
        <p:nvGraphicFramePr>
          <p:cNvPr id="10" name="Table 9">
            <a:extLst>
              <a:ext uri="{FF2B5EF4-FFF2-40B4-BE49-F238E27FC236}">
                <a16:creationId xmlns:a16="http://schemas.microsoft.com/office/drawing/2014/main" id="{C8615391-F70B-49B5-B299-7CAE0C0245DB}"/>
              </a:ext>
            </a:extLst>
          </p:cNvPr>
          <p:cNvGraphicFramePr>
            <a:graphicFrameLocks noGrp="1"/>
          </p:cNvGraphicFramePr>
          <p:nvPr>
            <p:extLst>
              <p:ext uri="{D42A27DB-BD31-4B8C-83A1-F6EECF244321}">
                <p14:modId xmlns:p14="http://schemas.microsoft.com/office/powerpoint/2010/main" val="2193860571"/>
              </p:ext>
            </p:extLst>
          </p:nvPr>
        </p:nvGraphicFramePr>
        <p:xfrm>
          <a:off x="6008059" y="1621128"/>
          <a:ext cx="3914773" cy="5029200"/>
        </p:xfrm>
        <a:graphic>
          <a:graphicData uri="http://schemas.openxmlformats.org/drawingml/2006/table">
            <a:tbl>
              <a:tblPr firstRow="1" bandRow="1"/>
              <a:tblGrid>
                <a:gridCol w="3914773">
                  <a:extLst>
                    <a:ext uri="{9D8B030D-6E8A-4147-A177-3AD203B41FA5}">
                      <a16:colId xmlns:a16="http://schemas.microsoft.com/office/drawing/2014/main" val="397572448"/>
                    </a:ext>
                  </a:extLst>
                </a:gridCol>
              </a:tblGrid>
              <a:tr h="208493">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GB" sz="1050" b="0" dirty="0"/>
                        <a:t>1. What was Chris’ experience of the uprising?</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58787511"/>
                  </a:ext>
                </a:extLst>
              </a:tr>
              <a:tr h="193601">
                <a:tc>
                  <a:txBody>
                    <a:bodyPr/>
                    <a:lstStyle/>
                    <a:p>
                      <a:endParaRPr lang="en-GB" sz="105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18516247"/>
                  </a:ext>
                </a:extLst>
              </a:tr>
              <a:tr h="208493">
                <a:tc>
                  <a:txBody>
                    <a:bodyPr/>
                    <a:lstStyle/>
                    <a:p>
                      <a:endParaRPr lang="en-GB" sz="105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52752912"/>
                  </a:ext>
                </a:extLst>
              </a:tr>
              <a:tr h="193601">
                <a:tc>
                  <a:txBody>
                    <a:bodyPr/>
                    <a:lstStyle/>
                    <a:p>
                      <a:endParaRPr lang="en-GB" sz="105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36689328"/>
                  </a:ext>
                </a:extLst>
              </a:tr>
              <a:tr h="193601">
                <a:tc>
                  <a:txBody>
                    <a:bodyPr/>
                    <a:lstStyle/>
                    <a:p>
                      <a:r>
                        <a:rPr lang="en-GB" sz="1050" dirty="0"/>
                        <a:t>2. How did people react to Chris on the night?</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82155313"/>
                  </a:ext>
                </a:extLst>
              </a:tr>
              <a:tr h="193601">
                <a:tc>
                  <a:txBody>
                    <a:bodyPr/>
                    <a:lstStyle/>
                    <a:p>
                      <a:endParaRPr lang="en-GB" sz="105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04916472"/>
                  </a:ext>
                </a:extLst>
              </a:tr>
              <a:tr h="193601">
                <a:tc>
                  <a:txBody>
                    <a:bodyPr/>
                    <a:lstStyle/>
                    <a:p>
                      <a:endParaRPr lang="en-GB" sz="105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76795898"/>
                  </a:ext>
                </a:extLst>
              </a:tr>
              <a:tr h="193601">
                <a:tc>
                  <a:txBody>
                    <a:bodyPr/>
                    <a:lstStyle/>
                    <a:p>
                      <a:endParaRPr lang="en-GB" sz="105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66691268"/>
                  </a:ext>
                </a:extLst>
              </a:tr>
              <a:tr h="193601">
                <a:tc>
                  <a:txBody>
                    <a:bodyPr/>
                    <a:lstStyle/>
                    <a:p>
                      <a:r>
                        <a:rPr lang="en-GB" sz="1050" dirty="0"/>
                        <a:t>3. In what ways have Chris’ perceptions of the uprising changed?</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88269933"/>
                  </a:ext>
                </a:extLst>
              </a:tr>
              <a:tr h="193601">
                <a:tc>
                  <a:txBody>
                    <a:bodyPr/>
                    <a:lstStyle/>
                    <a:p>
                      <a:endParaRPr lang="en-GB" sz="105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22485177"/>
                  </a:ext>
                </a:extLst>
              </a:tr>
              <a:tr h="193601">
                <a:tc>
                  <a:txBody>
                    <a:bodyPr/>
                    <a:lstStyle/>
                    <a:p>
                      <a:endParaRPr lang="en-GB" sz="105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27272072"/>
                  </a:ext>
                </a:extLst>
              </a:tr>
              <a:tr h="193601">
                <a:tc>
                  <a:txBody>
                    <a:bodyPr/>
                    <a:lstStyle/>
                    <a:p>
                      <a:endParaRPr lang="en-GB" sz="105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8576581"/>
                  </a:ext>
                </a:extLst>
              </a:tr>
              <a:tr h="193601">
                <a:tc>
                  <a:txBody>
                    <a:bodyPr/>
                    <a:lstStyle/>
                    <a:p>
                      <a:r>
                        <a:rPr lang="en-GB" sz="1050" dirty="0"/>
                        <a:t>4. Why was it such an ‘overwhelming’ experience for Chris?</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16178224"/>
                  </a:ext>
                </a:extLst>
              </a:tr>
              <a:tr h="193601">
                <a:tc>
                  <a:txBody>
                    <a:bodyPr/>
                    <a:lstStyle/>
                    <a:p>
                      <a:endParaRPr lang="en-GB" sz="105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74304091"/>
                  </a:ext>
                </a:extLst>
              </a:tr>
              <a:tr h="193601">
                <a:tc>
                  <a:txBody>
                    <a:bodyPr/>
                    <a:lstStyle/>
                    <a:p>
                      <a:endParaRPr lang="en-GB" sz="105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67249803"/>
                  </a:ext>
                </a:extLst>
              </a:tr>
              <a:tr h="193601">
                <a:tc>
                  <a:txBody>
                    <a:bodyPr/>
                    <a:lstStyle/>
                    <a:p>
                      <a:endParaRPr lang="en-GB" sz="105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9475495"/>
                  </a:ext>
                </a:extLst>
              </a:tr>
              <a:tr h="193601">
                <a:tc>
                  <a:txBody>
                    <a:bodyPr/>
                    <a:lstStyle/>
                    <a:p>
                      <a:r>
                        <a:rPr lang="en-GB" sz="1050" dirty="0"/>
                        <a:t>5. Why does Chris believe the reporting of the events were biased?</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0493835"/>
                  </a:ext>
                </a:extLst>
              </a:tr>
              <a:tr h="193601">
                <a:tc>
                  <a:txBody>
                    <a:bodyPr/>
                    <a:lstStyle/>
                    <a:p>
                      <a:endParaRPr lang="en-GB" sz="105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93269355"/>
                  </a:ext>
                </a:extLst>
              </a:tr>
              <a:tr h="193601">
                <a:tc>
                  <a:txBody>
                    <a:bodyPr/>
                    <a:lstStyle/>
                    <a:p>
                      <a:endParaRPr lang="en-GB" sz="105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09817345"/>
                  </a:ext>
                </a:extLst>
              </a:tr>
              <a:tr h="193601">
                <a:tc>
                  <a:txBody>
                    <a:bodyPr/>
                    <a:lstStyle/>
                    <a:p>
                      <a:endParaRPr lang="en-GB" sz="105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62029121"/>
                  </a:ext>
                </a:extLst>
              </a:tr>
            </a:tbl>
          </a:graphicData>
        </a:graphic>
      </p:graphicFrame>
      <p:sp>
        <p:nvSpPr>
          <p:cNvPr id="2" name="TextBox 1">
            <a:extLst>
              <a:ext uri="{FF2B5EF4-FFF2-40B4-BE49-F238E27FC236}">
                <a16:creationId xmlns:a16="http://schemas.microsoft.com/office/drawing/2014/main" id="{29B26315-2554-44B3-A4A6-7259E8A5FB97}"/>
              </a:ext>
            </a:extLst>
          </p:cNvPr>
          <p:cNvSpPr txBox="1"/>
          <p:nvPr/>
        </p:nvSpPr>
        <p:spPr>
          <a:xfrm>
            <a:off x="116245" y="230996"/>
            <a:ext cx="1677880" cy="83099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600" b="1" u="sng" dirty="0"/>
              <a:t>Homework: </a:t>
            </a:r>
          </a:p>
          <a:p>
            <a:r>
              <a:rPr lang="en-GB" sz="1600" b="1" dirty="0"/>
              <a:t>The 1985 Brixton Uprising</a:t>
            </a:r>
          </a:p>
        </p:txBody>
      </p:sp>
      <p:sp>
        <p:nvSpPr>
          <p:cNvPr id="12" name="TextBox 11">
            <a:extLst>
              <a:ext uri="{FF2B5EF4-FFF2-40B4-BE49-F238E27FC236}">
                <a16:creationId xmlns:a16="http://schemas.microsoft.com/office/drawing/2014/main" id="{BBB719BE-428D-4917-9138-72B0EDFB2954}"/>
              </a:ext>
            </a:extLst>
          </p:cNvPr>
          <p:cNvSpPr txBox="1"/>
          <p:nvPr/>
        </p:nvSpPr>
        <p:spPr>
          <a:xfrm>
            <a:off x="116245" y="1196751"/>
            <a:ext cx="1677880" cy="378565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200" b="1" dirty="0"/>
              <a:t>Task</a:t>
            </a:r>
            <a:r>
              <a:rPr lang="en-GB" sz="1200" dirty="0"/>
              <a:t>: Watch the following interviews on the 1985 Uprising, and answer the following questions on the sheet.</a:t>
            </a:r>
          </a:p>
          <a:p>
            <a:endParaRPr lang="en-GB" sz="1200" dirty="0"/>
          </a:p>
          <a:p>
            <a:r>
              <a:rPr lang="en-GB" sz="1200" b="1" i="1" dirty="0"/>
              <a:t>Michael </a:t>
            </a:r>
            <a:r>
              <a:rPr lang="en-GB" sz="1200" b="1" i="1" dirty="0" err="1"/>
              <a:t>Groce</a:t>
            </a:r>
            <a:r>
              <a:rPr lang="en-GB" sz="1200" b="1" i="1" dirty="0"/>
              <a:t> Interview:</a:t>
            </a:r>
          </a:p>
          <a:p>
            <a:r>
              <a:rPr lang="en-GB" sz="1200" dirty="0">
                <a:hlinkClick r:id="rId2"/>
              </a:rPr>
              <a:t>https://www.youtube.com/watch?v=6QUTjkDBGU8</a:t>
            </a:r>
            <a:r>
              <a:rPr lang="en-GB" sz="1200" dirty="0"/>
              <a:t> (or search ‘Brixton Michael </a:t>
            </a:r>
            <a:r>
              <a:rPr lang="en-GB" sz="1200" dirty="0" err="1"/>
              <a:t>Groce</a:t>
            </a:r>
            <a:r>
              <a:rPr lang="en-GB" sz="1200" dirty="0"/>
              <a:t>’ on YouTube)</a:t>
            </a:r>
          </a:p>
          <a:p>
            <a:endParaRPr lang="en-GB" sz="1200" dirty="0"/>
          </a:p>
          <a:p>
            <a:r>
              <a:rPr lang="en-GB" sz="1200" b="1" i="1" dirty="0"/>
              <a:t>Chris Elliott Interview:</a:t>
            </a:r>
          </a:p>
          <a:p>
            <a:r>
              <a:rPr lang="en-GB" sz="1200" dirty="0">
                <a:hlinkClick r:id="rId3"/>
              </a:rPr>
              <a:t>https://www.youtube.com/watch?v=87JZWEyHkUc</a:t>
            </a:r>
            <a:r>
              <a:rPr lang="en-GB" sz="1200" dirty="0"/>
              <a:t> (or search ‘Brixton Chris Elliott’ on YouTube)</a:t>
            </a:r>
          </a:p>
        </p:txBody>
      </p:sp>
      <p:pic>
        <p:nvPicPr>
          <p:cNvPr id="13" name="Picture 2" descr="See the source image">
            <a:extLst>
              <a:ext uri="{FF2B5EF4-FFF2-40B4-BE49-F238E27FC236}">
                <a16:creationId xmlns:a16="http://schemas.microsoft.com/office/drawing/2014/main" id="{3AB1E657-0E0E-45DD-806D-3EF8E9E239B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13622"/>
          <a:stretch/>
        </p:blipFill>
        <p:spPr bwMode="auto">
          <a:xfrm>
            <a:off x="116244" y="5134917"/>
            <a:ext cx="1677881" cy="1492087"/>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6144C629-45D9-4150-8950-EF509A6CE298}"/>
              </a:ext>
            </a:extLst>
          </p:cNvPr>
          <p:cNvSpPr txBox="1"/>
          <p:nvPr/>
        </p:nvSpPr>
        <p:spPr>
          <a:xfrm>
            <a:off x="10032323" y="230996"/>
            <a:ext cx="2043431" cy="6419332"/>
          </a:xfrm>
          <a:prstGeom prst="rect">
            <a:avLst/>
          </a:prstGeom>
          <a:ln>
            <a:prstDash val="sysDot"/>
          </a:ln>
        </p:spPr>
        <p:style>
          <a:lnRef idx="2">
            <a:schemeClr val="dk1"/>
          </a:lnRef>
          <a:fillRef idx="1">
            <a:schemeClr val="lt1"/>
          </a:fillRef>
          <a:effectRef idx="0">
            <a:schemeClr val="dk1"/>
          </a:effectRef>
          <a:fontRef idx="minor">
            <a:schemeClr val="dk1"/>
          </a:fontRef>
        </p:style>
        <p:txBody>
          <a:bodyPr wrap="square" rtlCol="0">
            <a:spAutoFit/>
          </a:bodyPr>
          <a:lstStyle/>
          <a:p>
            <a:r>
              <a:rPr lang="en-GB" sz="1200" b="1" dirty="0"/>
              <a:t>Extension Task:</a:t>
            </a:r>
          </a:p>
          <a:p>
            <a:endParaRPr lang="en-GB" sz="1200" b="1" dirty="0"/>
          </a:p>
          <a:p>
            <a:r>
              <a:rPr lang="en-GB" sz="1100" i="1" dirty="0"/>
              <a:t>Do any of your family members remember the Brixton Uprisings of 1981 or 1985?</a:t>
            </a:r>
          </a:p>
          <a:p>
            <a:endParaRPr lang="en-GB" sz="1100" i="1" dirty="0"/>
          </a:p>
          <a:p>
            <a:r>
              <a:rPr lang="en-GB" sz="1100" dirty="0"/>
              <a:t>If they do ask them some questions about the Uprisings, and record their memories below:</a:t>
            </a:r>
          </a:p>
          <a:p>
            <a:endParaRPr lang="en-GB" sz="1100" dirty="0"/>
          </a:p>
          <a:p>
            <a:endParaRPr lang="en-GB" sz="1100" dirty="0"/>
          </a:p>
          <a:p>
            <a:endParaRPr lang="en-GB" sz="1200" dirty="0"/>
          </a:p>
          <a:p>
            <a:endParaRPr lang="en-GB" sz="1200" dirty="0"/>
          </a:p>
          <a:p>
            <a:endParaRPr lang="en-GB" sz="1200" dirty="0"/>
          </a:p>
          <a:p>
            <a:endParaRPr lang="en-GB" sz="1200" dirty="0"/>
          </a:p>
          <a:p>
            <a:endParaRPr lang="en-GB" sz="1200" dirty="0"/>
          </a:p>
          <a:p>
            <a:endParaRPr lang="en-GB" sz="1200" dirty="0"/>
          </a:p>
          <a:p>
            <a:endParaRPr lang="en-GB" sz="1200" dirty="0"/>
          </a:p>
          <a:p>
            <a:endParaRPr lang="en-GB" sz="1200" dirty="0"/>
          </a:p>
          <a:p>
            <a:endParaRPr lang="en-GB" sz="1200" dirty="0"/>
          </a:p>
          <a:p>
            <a:endParaRPr lang="en-GB" sz="1200" dirty="0"/>
          </a:p>
          <a:p>
            <a:endParaRPr lang="en-GB" sz="1200" dirty="0"/>
          </a:p>
          <a:p>
            <a:endParaRPr lang="en-GB" sz="1200" dirty="0"/>
          </a:p>
          <a:p>
            <a:endParaRPr lang="en-GB" sz="1200" dirty="0"/>
          </a:p>
          <a:p>
            <a:endParaRPr lang="en-GB" sz="1200" dirty="0"/>
          </a:p>
          <a:p>
            <a:endParaRPr lang="en-GB" sz="1200" dirty="0"/>
          </a:p>
          <a:p>
            <a:endParaRPr lang="en-GB" sz="1200" dirty="0"/>
          </a:p>
          <a:p>
            <a:endParaRPr lang="en-GB" sz="1200" dirty="0"/>
          </a:p>
          <a:p>
            <a:endParaRPr lang="en-GB" sz="1200" dirty="0"/>
          </a:p>
          <a:p>
            <a:endParaRPr lang="en-GB" sz="1200" dirty="0"/>
          </a:p>
          <a:p>
            <a:endParaRPr lang="en-GB" sz="1200" dirty="0"/>
          </a:p>
          <a:p>
            <a:endParaRPr lang="en-GB" sz="1200" dirty="0"/>
          </a:p>
          <a:p>
            <a:r>
              <a:rPr lang="en-GB" sz="1200" b="1" dirty="0"/>
              <a:t> </a:t>
            </a:r>
            <a:endParaRPr lang="en-GB" sz="1200" dirty="0"/>
          </a:p>
        </p:txBody>
      </p:sp>
    </p:spTree>
    <p:extLst>
      <p:ext uri="{BB962C8B-B14F-4D97-AF65-F5344CB8AC3E}">
        <p14:creationId xmlns:p14="http://schemas.microsoft.com/office/powerpoint/2010/main" val="75667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9077564" y="160339"/>
            <a:ext cx="1201465" cy="830997"/>
          </a:xfrm>
          <a:prstGeom prst="rect">
            <a:avLst/>
          </a:prstGeom>
          <a:ln>
            <a:prstDash val="dash"/>
          </a:ln>
        </p:spPr>
        <p:style>
          <a:lnRef idx="2">
            <a:schemeClr val="accent2"/>
          </a:lnRef>
          <a:fillRef idx="1">
            <a:schemeClr val="lt1"/>
          </a:fillRef>
          <a:effectRef idx="0">
            <a:schemeClr val="accent2"/>
          </a:effectRef>
          <a:fontRef idx="minor">
            <a:schemeClr val="dk1"/>
          </a:fontRef>
        </p:style>
        <p:txBody>
          <a:bodyPr wrap="square">
            <a:spAutoFit/>
          </a:bodyPr>
          <a:lstStyle/>
          <a:p>
            <a:pPr algn="ctr" defTabSz="457200">
              <a:defRPr/>
            </a:pPr>
            <a:fld id="{0CD78822-7D1A-452A-B38C-2F1981E6BB51}" type="datetime2">
              <a:rPr lang="en-GB" sz="1600" b="1">
                <a:solidFill>
                  <a:prstClr val="black"/>
                </a:solidFill>
              </a:rPr>
              <a:pPr algn="ctr" defTabSz="457200">
                <a:defRPr/>
              </a:pPr>
              <a:t>Tuesday, 09 January 2024</a:t>
            </a:fld>
            <a:endParaRPr lang="en-GB" sz="4000" b="1" dirty="0">
              <a:solidFill>
                <a:prstClr val="black"/>
              </a:solidFill>
            </a:endParaRPr>
          </a:p>
        </p:txBody>
      </p:sp>
      <p:sp>
        <p:nvSpPr>
          <p:cNvPr id="1040" name="AutoShape 28" descr="data:image/jpeg;base64,/9j/4AAQSkZJRgABAQAAAQABAAD/2wCEAAkGBhQSEBUUEhQVFRQWGBgWFxUWFxQYGBgXGhQYFhgUFBcXHCYeGBwjGhUWHy8gIycpLCwsFR4xNTAqNSYrLCkBCQoKDgwOGg8PGiwiHSQtLzQ1LCwsLSwsLCwqLCksLCwsKSkpLCwsLCw1LCwsKSwpLCwpKSwpLCwpLCwsLCwsLP/AABEIAMgAyAMBIgACEQEDEQH/xAAbAAACAwEBAQAAAAAAAAAAAAAABQMEBgECB//EAEcQAAEDAQUDCQMHCgUFAAAAAAEAAgMRBAUSITFBUWEGEyJScYGRobEUMtEjQmJygpPBFRYkM0NTVJLS8DSDorLCNWNz4eL/xAAaAQEAAgMBAAAAAAAAAAAAAAAAAgMBBAUG/8QALxEAAgIBAgQEBQQDAQAAAAAAAAECAxESIQQxQVETImGBMnGRscEzodHwBSPhYv/aAAwDAQACEQMRAD8A+4oQhACEIQAhC8ufRAekKlaLya3UhUHco211QDsleecG9Z608ohTJVGWyeTONjiN+gQGuDgurKi9JYiOdY5o3nRPLDeIeNUBeQuArqAEIQgBCEIAQhCAEIQgBCEIAQhCAEIQgBcLl5kfQJBeV80yBQDK3XkGJFaL8c6oaCewE+iiisEszxia5oOpIIo3aRxU1q5Sss7jFDGCG5E1pnt7e1VzsjWsyZVbbCpZm8FexwOneQ44Wtzedw3Z7VaitlhBw4QfpEOI7cS5el8CaxOewYSXBrxtBy27clkcS0+I4twa0bmhxPHOtpQ3RtLTyfhY7na0hAq5utd2E7uCWWjljIT8kGsbsFKmmzh3KC021xsEba5F5H2W1I/BJKqjiOKlso7bZNbi+NntGG22TcXHfYtAMcwbip3OG3Lh+KqSQGzT0HuOzb+I7kjuJx9oip1qd1M1q+VH7IbS40/lW5wlsrIebmjf4G6VteZc0OLLJibVTJddElWBMMS2zeOoXKoqgOoXKoqgOoXKoqgOoQhACEIQAhCEALy40C9KG1HolAJ73vOlQDTiqd02f353tOGNvRB2nMl2fgpI4Q+SIOAze8njh0CrXhyqc2Z8ZYDECWEfOpoSPgqrbFWtym66NSzJ4IIeWkmOrmtwbQNQOBrnRKr4s5ZM+oycS5p3hxrUeKuy8lZS4c3R0bs2uqMgesE5va8LKxgjkaJXMAAAFSKCmZ2LmyjOyL8V4x3OPKE7INXPGHtkXcmbs56GZpya4tAP0gCa91Qqf5qWjHhwCnWqMPbv7lIeVb2tDYWMjaNABVQP5S2g/tD3BvwVblRpUX0ISnw2mKlltdh7fNwUsjWsqXRmumbq1xd+dVjarR3Lfc8k7GF+IE51A0Aqfw8VonGzmYxlrOdpizaM+/erpVQ4jEoPHQulRDikpweOm4j5IXQcXPPFAB0K8dXfh3lF83sHSFzf2bXNaMs3HKp3f/K0tutRijLg3EBmRUCgA1z1UVgkEsYfzTRi6QHRNa7Tlkt6qEaloXM6dMI0rw1zMrYr7LG0Vr84ynFgtwfK9nMtbgIDjVu0VFMs1NaLaBJzcbA59KnQBo3uNPJW61gtVkWsiL84nbivTb+edGk9xTt14mMgStDQTQPBq2p2OqAQvV63iYWYwzE0a0IFO7asOaW48SKTb6CUX1J1HeBXoXvL1H+B+C0VllLmAkUJ2A180WqRwbVjcR3E4fOhUs7ZJZWMmf8AyrL+7f4FSwX04EBzXN7QQmN1298rcRZgadOkCT3AKLlDNSMDaXAjuNUTT3QjJSWUMbPNiFVKqN1g4AryyZBCEIAQhCAFHO2rSpFWts+FpQGfncBUVo9jucYdmlHBSOuqC0s599WdehoDTUn4qvDY+fmodNXHc2uQ7SqPKa+MbuZjyjZkabSNnYFrcRKEYedZNTjLK4QzNZ9Dl78pC4c3D0IwKVGRIGXcKJVZ7BJJ7jHOHAZeOigUkloe7Vzj3mncNAuNO3W8yPPSudks2F783bR+6Pi34qGS5526xP8ACvooYrU9vuvc3scU6ujlLOZGsykxEChyNNpqNw3rMI0yeN19CyuNFjxun7fwT8jrFQySvFMIwiopxcc+4JJbrwL53Sg0OKreFPd8vxWk5V3yGt5lh6R97g3d2n0WQVt8lWlVF8ufzLeKkqkqYdOvqfQbVaOcsTnj50RPi1R3Pa3CzxgRPPRGYw0OXEqvYTW7TX92/wBSmNxf4aL6gXTg9Uk/Q68G5TT/APIvuaX9ItTiCKFpINKjonWil5LNxRuld70ri49mgHcF4u5lbTam78P+0qTks6kJjPvRuc0+NQe8FRr5r3IVLzRT5b/cYXhZRJG5p0II79hS27SZ7Fhdm7C5h7RUA+ibWqYMY5x0AJ8Al3JmAts7SfnVd4mqtkszx6F81mzHdMjuu8KWLGdWNINd7ch+CsPvCtl50almX1jkB/MUphbSWSzbHSh/2CMZ8x5rt3mhFmPzZq/YHTB8aBUxtey9vc142tYj7e5oLFBgja0bAB4BJL0kx2imxtB36laGuSzdh6Tw7rF7vF1B5NW2lhYN9LCwaGyso0KZeWDJelkyCEIQAhCEBwlIL2tNTTYMzx3DvNE5tclGlI7JFzkjAd5kd2A0YEBHelo9ms1P2spzO6up7h5rHAJvyotvOWhw2M6I7dvn6JQuFxduufyPNcdd4lvoixHZ2UBfIBXY1pce/QDzVmCxQOy58t+tGQO81S6o4JxdlwF7eclPNxDOpyJ7Nw4qqtanhRyVVLW8KOSweR7yKxyRvB25j0qvT5o7E0tjOOc5OfsbwHw8VFbuUAazmrK3m4+to476bu3UpGrJzrr/AE1v3/gutsqqf+pebv2+R17ySSTUnUnU8SuAbkJ7yWujnJA8joMNe12zw/BUVwdktJq1Vu2aj3NH+Tn+ytibhBw4STXaMyKcVYuyzPjiax2ElooCK55baqG9L2MAxOjLmZCoI28FJFb5HNBEJoRUdNu1d5aIvHVI9MtCnhc0v2ILBdsjJpJHFlJKVAxZUBHRr2qa0Xc4Sc5EQHHJzT7rqaHLQjeo5b7EbgJY3sBNA40LfFpy70wnkIbVoxHYKgeaklF7IzFQw0ugvmsUkxAlwtjGrWkkupoHGgoOATRjaCiU2K/HSvc1sRqw0dVzd5GW/RX7Xb2RNLnmgH90G9Iyi1qTMwlBpyT9yD8nD2jnfoYaba1rXwyQy7ALQZd7MNONdfABQw3hLJmyGjdhkdhJ+yAaItd6yRNLnwkgbWODh31ANONFHyYyRzXjONs59y9bH0jedzSfJJbmb0hwa0eVfxTG1T47K51KVZXxFVUu4Uk7mHxYFcnk2E8rKHYXUIWQCEIQAhCEAsvqWjeKr2GjBM/YwBg7GNz81Je3vMH0m+oVac0sMzusXnxdRRm8RbIWS0wb9DEueXEk6nM9pzU0NrLRRrWV6xaCf9VQq6u3ZZQ8lz/1cYxP47mDiSvOx1SltzPKQ1Oe3Md3Vb8MLpbSGFpyYMDQ5x4cKpLed8PndVxo0e6waD4lRW+3OlfiOQ0a0aNGxo3fiq4Vltza0J7fcuuvcloi9vuAQpbPZnSOwsaXHcPUnYtRdXJACjpsz1Rp371Cqidr2RCjh7Ln5UKLluB05qatj2u38G/Fbqz2ZrGhrRRoFAFKyMAUAoBuXSF26OHjUtuZ6HhuGjQtufcQ8sj+jdrmq1ZLRKI2gRA0aP2muX1VU5Zn9G+2PQpzZPcb9UeiJPxX8kYSzdLfojO31I+QtZO3mYqgl46ee6o93tIWjgAwjCaigp2LtoY0tIcBhpnXSiQ8kZDhkaKlgd0Dwz08vFPgsw98hf67cPfV+DnJ0/pFp+t/ycvDW+0W52LNkOg2VG2nb6L3yfH6Tafrf8nLll+Rt0jXZCXNp3mtaV8QqOcY55ajXj8EU+Wrf9zR0Xl4B1XarO8q7KGMEjS5ri4A0c6hBB2VW3OWmOTetnoi5YyPJ4QYnNGmEgDuySWxTUkbxY3xAwn0Ti77G1jRSuYFSSTU04pNeNnLHEDfijO+vvM7VJciyO63NG05Lqz1nv8AoKOyPFTt5QBSMjpCoWa9Gu2q811UB1CEIBTef6xn1m+qpW//AKcabv8Amrt7ZOYdzmnzCrTR1sUrerjHg6qrs3g/kVXLNcl6MwxV60zBsLI2nXpvp1jkG9w9VRXWsqQAKkmlN52BeeTa5HlItrOOp2i0F08kXP6UvQb1fnHt6qbXHydbEA+ShkPg2uwceKemtMtdi6NHBr4rPodjh/8AHr4rfoV7HYGRNwsaAPXtO1WUqsF5SPlexzWAR0xEOcdRUYaj1RZ7bLMHOjwNYCQ0uBJdTInIigW/GUUsI6UZxxiP9wNqrjill23k+SR7HsDSwN21rWuYy0oFHftsliAewtwVAdVpJaD87XPsWfESjqM+KtOroF93ZJO3ACwNqCK1rl5KxHHOGgfJZAD5+xWA8mOocMxk6mWmtFUuh8rm45HAg1oA2mVcnE12604qOIqWe5HTHVlZyzxPdksuUktGbWRile1xqfRWorIIo8MTRloCSB2k0KqxWt8z3c2cMbCW46AlzhrhrkAN+1dktb4XtEhxRuNA+lC0nQOGme9FpW/7haV5v3ILBds0cr5PkzzhqRV2WezLPVMLwu5kzaO1GbXDItO8HYq1+WuSOMPYRSoBBbXU0rWqtvjkwANe3HvLcj3VWIxjFOBiMYLMMZ/6V4WzsFDglGx1Sx3eKEHyUVsu2SeglLWsBrhaSSTxcQMl7sb5jAXOc0OIqKNyFN9Tnoortlmlia/G0F2zBWmdOsjw9nncw9MsReXlZG8baCm5eZoWvFHCoVK7rwLnPjeAHspWmhB0cK5qKK0Pme/C7Axji3IAuc4anPIBT1roWeIsbfQkdcjCa1d4hSC6I6Uoe2qqNtUrJwyQhzMLnBwFCaUyOwU4IslofOwyMkAOxoAIH0XVzJ7KJ4i5BXJ7dewWu7g3OuXWAzbxPWCmu+1mpa7Uf3UKW67cJ4qkUObXDiMiEvkjwGvUdhPFpzb4KSllZRbFqSyh+hRwPq0LikClfMdWHsVe7nY+dbscA8djm0PmEytjKtSS75ML2HZV0R7+kz1osPfYYyjGSRlpIOwkeGS0vI66gSZnDTJnbtd+CXcp7HzdocdjukPxHitOZPZrCN7WD+Y/+yuRw9WLJOXQ4PDUqNsnLlEV3vfGO1RxtPQZI2v0nYvQadq1oC+WxTFrg7aCHeBqvqEb6gEaEV8c1tcLd4jk2bnA3O1zk+4nuxlbRahxaP8ASfioLntog+Qm6JBOBx91wJqADvCsXV/irV2s/wBpTK02NkjcL2gg7/wVsItrK57l8ItpSjzTf3PbIm4sQ1IArvAqR6lFpgD2FrhUEUPekt2YoLRzBJcxzcbKmpG9tfFPqq2D1LcuhJTTyvmZm7ZnUNlNatdTF/2tSa+X2k8vCTm4HkZYWGncMkvso/T5f/G31TG84ccMjRqWkeSrhtB+5VWmoP0yvoV7ggw2ePi0E9pzUl9WcPs8gPVJHaMx6KPk/Nis8fBtD2jIjyUt8TBsEhPVPnkPVSX6fsTWPC9hRb58d3scdTzde5wC0TRks7bocF3NB1AZX+YFaJmgUa/i9l+SNXxb9l+SpYh8gPqn1KV3FecbLM0OdSgNcj1jwTWwD5EfaHmVR5PRB1ka05g4gfEhN9Ucdn+A86o47P8AB7uyMvmkmIo1wDWg5EgauI4qsXOskjyWl0MhLqjMscdajcp+TspDXQu96JxHa05tP97k3yI3rEY6opp7/nqYhDVBNPD/AD1ILPPHKA5hDhsIoe3sVC2SMszMMTKvkJwsG0nUngFXtdmFntEb4+i2RwY9uw10IG+qtzx1tkZpkI3Z7AcQWXJ4ffl9Q5OSaxh5x9SS4rvMUVHGriS53aVWvT3pfqsPeHJy1IrdLiLyPnOawdgzJVyiorCNiEVFaUNrAegELtiZRoQpEiWRtQs3a4KPc3TGMuDhm0rTpZe1ixN4owhZfEHtNmDgOmwkEbdzh5VXnltaKRRs3ur3NHxIXq77WWvB6xDJB9KmTh4eaXct5PlmDcz1J+AWlxKUa5S7nP42KhXOS64M/wA2cJcBkDTvIrTwW05KXtji5s+/HkN5bsPbsWUsYxRTN3Bjx9kkO8iPBV4J3McHNNHDQj+81zarvBkn0ZyeHtdElJcmtzb2OGQSzkxuAkpQ9HKjSM8+yilu+2StjAlhfiAAq2jq5bRWoKX3Zy0aQBMC09YZjtI1Ca21vPxgwygUNQWnI8CRoutW4y3hI7VEoTWYS7niyWZ75+ee3CA3Cxp1oTUl1NvBNl8/vS87XDUAuc4HNpeW5dYGhqoIL8vAjKIn/Pb/AEq+MdJsxjpNhBZJBanSYRhc0N97MUOumabL59+V7x/cn75n9K9uvi37IX980fwSMVERgo/3uattifFI50YDmPNXMrQh3WadM9oXZrI+ZzcYwxtOLDUEuI0xUyAG7sWR/LV4/uHffR/0oN+Xh+4d99F/So6Fy6GPDXLobe8bEJYnRnIEa7tx8VXhknDQ0xtLhljxdE8SNR2LIfl68f4d330X9KPy9eH8O776L+lZcVnJlwWc8jcshLYsIzcBtyqdpO6pqq1x2J8UeB9MiaEGtamu4Uosh+X7w/h3/fQ/Behyht/8PJ97D8E0rORoWU+xqZLA8WrnW0wluF4JNTxHYvNninic/otewuc5oxUIqa6kUKzg5RW7+Gk+8gXo8pLZ/DS/eQKOhZ2MeElyZoxZJJZWvkAaxhq1gNSXdZx4bldex/OA4gI6GraZ4thqsa7lLbf4WX72BeYrxtkjgHwNa3bjmMh/lY0DzUlFIkoJdTWW28KgtjNSdXbGjt3pfZosbwB7jNOJOrl6s1ke8AOoG9VooO9ObPZQ0ZKRN9kSxtoFxe0LJgFHOOiVIvEoyQGZcaO/zmehS7loP0kbsDf9zkwtRwudwex3gafiq/LmDpxv2EFvgaj1Wnxf6TNH/Ipul49BbdtlaJGuZLG5ujmuJYS0ijgQ7goL2u0wvpqw5sdsI3doVaz2MyDolpPUJzPFoORTm58bh7NMx5jdk0lrqsO8GmQ9FzYpTWnG/Q5EYxsjoxjt13EKt2C3PhdiYaHaNh4EbV6vS6nwPwu0OjthH97FVC1/NCXqjV81U+zNvaA21WcSMHTFSBxGrCo7qDK5AYSA4cN48aqlyKtHTkZsIDgOIND5EKxZhgmc0aCRwHYQHLv0WeJBSPUcNb4takzQiyN3I9kbuUsZyXpXl5D7I3cueyN3KdCAg9kbuR7I3cp0ICD2Nu5HsbdynQgIPY27lz2Nu5WEICD2Nu5DbI3cp0IDy1gC9IQgBCEIAXHBdQgM3ekHTI6wI/Eea83xDz9iDh7zMz3ZOHgmF8WckVGozCo3ZbAx1Hfq5PAPpmD2qE4ak4kLa1ZBxfUxBVqC8ZWZNkeOFXehV7lDcZheS0fJk5Hd9E7uCpsvZ+QeGyADSRoOW4HWneuA4uuWmTweY0yqk4yeGObntJtTHWeU4jTEx594b6+I8UhnjLHFrhmDQ9qdXPf1JWBsUbA4hpLQa0Pbxoucp7ATa6MFS8A0G/MK6yKnWpZy0bF0FZUpJ5a2fy6E3ImImZ7tgbTvJ+AVxkmKd5Ghky+yKH1UsMYsdmw6yv8AU5eAUdy2bp76ep1XT4atwrSfM7PCVOqpRfM0sOgXtcaMl1bJsghCEAIQhACEIQAhCEAIQhACEIQAhCEAIQhAeJI6hZ+3WXBWoxMd7w2ji07CtGopoQ4UKAz0F5YG4ZPlYTkHbQNzhvUD+Ttmlzikw/Ry9HaKxenJtrwcte0eYoVmLZyUnH6qeVn8r/HGK+aqsqhZtJZKrKYWfEjQ2bkpHG4OfN7pBHujQ1zzKnvjlbBDmHNxaYiQBwz1PYFjxyRtTzSS1Slu5rY2eYqU5ufkFFG4Owlz+u8l7u4u07krphWsRRiumFaxBFmyOMxElS57h7xBAaDsaCNVortsWAKSyWAMCtgK0uOoQhACEIQAhCEAIQhACEIQAhCEAIQhACEIQAhCEAIQhAcovJhB2LiEACAbl7DUIQHUIQgBCEIAQhCAEIQgBCEIAQhCAEIQgBCEIAQhCA//2Q=="/>
          <p:cNvSpPr>
            <a:spLocks noChangeAspect="1" noChangeArrowheads="1"/>
          </p:cNvSpPr>
          <p:nvPr/>
        </p:nvSpPr>
        <p:spPr bwMode="auto">
          <a:xfrm>
            <a:off x="1679575" y="-144463"/>
            <a:ext cx="304800" cy="304801"/>
          </a:xfrm>
          <a:prstGeom prst="rect">
            <a:avLst/>
          </a:prstGeom>
          <a:noFill/>
          <a:ln w="9525">
            <a:noFill/>
            <a:miter lim="800000"/>
            <a:headEnd/>
            <a:tailEnd/>
          </a:ln>
        </p:spPr>
        <p:txBody>
          <a:bodyPr/>
          <a:lstStyle/>
          <a:p>
            <a:endParaRPr lang="en-US">
              <a:solidFill>
                <a:srgbClr val="000000"/>
              </a:solidFill>
            </a:endParaRPr>
          </a:p>
        </p:txBody>
      </p:sp>
      <p:sp>
        <p:nvSpPr>
          <p:cNvPr id="1041" name="AutoShape 30" descr="data:image/jpeg;base64,/9j/4AAQSkZJRgABAQAAAQABAAD/2wCEAAkGBhQQERQSEhQWFRQSFRcUFBQYFxUYFBYWFRYYGRgVGBgYGyYfFxwjGRcVIC8gIycpLi0sFyAxNTAqNSYrLCkBCQoKDgwOGg8PGiwjHiQtLC4qKi8tLCwqLzQsLCwpLCwtLCwsLCwsLCosLCwsLy8pKS0sLCwsLCwsLCwsLSksLP/AABEIAMEBBQMBIgACEQEDEQH/xAAcAAEAAgIDAQAAAAAAAAAAAAAABQcEBgECAwj/xABBEAACAQIEAwYEBAMGBAcAAAABAgADEQQSITEFQVEGBxMiYXEygZGhI0JSsRTB8DNicoLR4QhDU5IVVGNzorLC/8QAGgEBAAMBAQEAAAAAAAAAAAAAAAECAwQFBv/EACgRAQACAgICAQIGAwAAAAAAAAABAgMRITEEEkETYSIyUXGBkaGxwf/aAAwDAQACEQMRAD8AvGIiAiIgIiICIiAiIgIiICIiAiIgIiICIiAiIgIiICIiAiIgQXbTHYijhHbBhDXuoQPtqdbX0vluRfTSV93d942OrcSOBx2U5kZhZFVkZBm3Q2YEX36Cbr3i4hEwgzsFvUWwvZm3zKmoN8t9theVt2S4jTwPEUxOLQUv4kGlSLN5kBNs7lvyaWzE8/e2XtPvr4axWPTfyvKJwrXnM1ZEREBERAREQEREBERAREQEREBERAREQEREBERAREQEREBERAREQKu7xeJUlx4qYgZqXD8E9XJexqVcU/hIg6Hy7+55SiON8cqYqq1Wq13bl+VVGyKOSgaWm699/Fc/FKyIfLTp0Uccs6qzfYVPvK1fa53Y3gfT3cfiatThFI1iTZ6i0id/CU2UX5gHMB6Cb/NB7lO0CYrhdJFGVsL+BUW/Mah/Zgb+4PSb9AREQEREBERAREQEREBERAREQEREBERAREQEREBERAREQEREBIPtj2to8MwzYiuTYHKiD4qjkGyD6HU7AGZ/GeMUsJRevXcJTpjMzH6ADqSSABzJnyn297fVuLYjxKl1pISKNEG601PP1Y8z+wgRvG+NHG4mtWZcrV6rVCoJIXMb2udTaRtdtbDYTcV4XSp8NDth38Wp5hUJOcgjysoA0Qm+nMC99raUd5ETta1dPoDuL4C+DNRmLZcXTpOotZdFLgjro5102Pra4ZqPdQan/hGD8ZSrClYX3NMMfDb2KZSJt0QiZj4IiJKCIiAiIgIiICIiAiIgIiICIiAiIgIiICIiAiIgIiICcGa7x/t/g8BiKWHxNXw3rDMpIORRewLtsoJB+mtprPfL3hDA4TwcPUAxOJAy5Tdkom+aqCNr2yg+pI2gaD36d4QxVX+BoG9Gg16rg6VKo0yjqqaj1N+gmd3RdzyVkTHY5bo1moUDs68qlTqp5LzGpuDaaP3a9hH4viwpuKFIhq79F5Ux/eaxHoLnlPq+nTCgKBYAAADYAaAQPKlhES+VVF97AD5T5F7wuH+BxTGU7WtXdgOWVznX7MJ9gyhP+IvsytOrQxyCxrXpVehZFBRvfKCP8ogWx3c4kVOFYJh/5amvzRQp+6mbHKy7gOOGvwzwWtfC1Wpj/A/nUn5s4+Us2AiIgIiICIiAiIgJxeDMfxNvnAyLzkTxD7D0nek1xA7xEQEREBERAREQEROLwOZxIPGdraVLEDDkG5JDNplUZM1yfqPeafx7vhFNkGHpBwVVnz3DKS2qWGl8o+pEpN6x8qzeIWbeJTHFe9/EVVK0kWiDazAlmBDg89NQCtvWQuI7y8e4zCqQ7U/DAAA5klrbBvX0Ej6kM5y1WB3qd2A4uqVKTiniKIKqWvkdCb5GtqLG5B9T10oCp2Jxn8cnD6lMrXdhTQNfIV186tzpgAm45AyzcJ3oYtGqMzZs3h5VOqKqXzADqwtc77zeexHbqji1priCv8UoPmKgAl3KgIetstwOvoYjJErVyVtOk52L7JUuGYVMNS1t5qj2salQ/E5/YDkABJ6cAzmaNCVv3+4PPwlm/wClWpP7XJT/APcsiVn379p6WH4e2FYK9XFWCIb+VVYE1TY6WIFvXrYwNP8A+GziFq+LoX+OnTqAf+2xU/8A3EvyUF/w44EDE4mo1gfBCoDe5BcZiPTRfrL9gIiICIiAiIgIiIHDDSR5fcdBvMvGYtaSNUqHKq6k9PpNIfthUdqQo0hk/jP4d2Y3/DennWoNrG1xbkRJTEbbcT5t/wAo56TIwZ8o9ZHJiFqCmyMGDgeZSCpANiRbQmZ3DhZMv6dPpCGVETgmQOYkTju1WFof2lemD0BzN9FuZr2N718MulNXqH2Cj76/aJnSNxDd4lWYjvgqVLrQpICN2YswH0sPvILiPbfHVdBVYA/9PIij5jzTOclY+VZyVjuVx8X4smFovWqGyopa3M2Gw6k7TAw3bDD1KauG1ZQSlrst+TcgRKJx5qFs2c1GGrKxLN6kHf6yZ7N8UU6Dn6/v0mU5ueOmM5p3xHC0sT2sOY5F0tYBut99PSYFfj9ZjfNbfbTe0hVqg6z08SPeZW9pl4Y7C+Lcncm5PMn1mmcf4ZkueZGp6WG/0m7sb6kyM4hh7j/fWUtKkq4IBIt72+c4ZPKRe1za/Tb+V5JcbwLocyKLD9uh+fP1kTSqBwb72sRzBtaRHKnrOtvfNcZhpcC39fOcKCmozXvcciNLaEbThBsOnX00nc6n3FvkeZ6e0lXpandp3itVcYXEvmuMtGqbAki5Ku3MkWsfS0tET5XGJCgsNMnwnrY6fcT6a4FxQYrD0a62tVpq+mtiwBI+RuPlN8dpmOXVitM9s+RXG+zmGxQzV6FKqyqwVnQEqCNgdx8jJWdKwurex/aatVCd3OIKcSw9jlDsyMBexDI3l9rgfQS/RPnrsp5MdhiOVdPu1v5z6GEmQiIkBERAREQETyr4laYu7KoG5YgD6maP2x7yqdAUxhalOo2c+JuwCqNgdjc6XB0kxGxsva+jnwOJH/oufot/5SruyvFKdKmq1Dly4ulXudsiqVY+vy6TM4n3oVa1ABAoWopR7qdAwIve9gbTUMZTTQ075bDRjqOuvOVraJnSstubtWcJg6FDBgCpTrMXUgZPBLuTbW+xB0nv2f7e1KZrEUjWbFVmr0xmypTUqBks1z+Un5zW+HcA8MCpWZKJdC6EkvUcWBHlHw3uN7aTMweLFNKdWjTVAaXmq1/MQ5I1praw5jQGLfbhpE/HbZ63ajHVTbPTog7eGucnfTMx309Jg1MEav8Ab1a1bc6uQhHooO4109J2w9TOgcH4rFioN+QDgb6aTvWNwbnX4iBfW3w1Ftz/ANDPmM3meRMzWZ1+z0KYMet9vCnw2nTTLkU+UAsBfPmI256dOk1jjPDHpVBlI8Ei4bY3vsT7TbWq5blrWGrkfluNKinoech+Lcbp2Ksoc2I0+ENa2YH10uPeV8fLk9/md9sfLxY/TczETHTXGZaosr2AOttL8rX5XP1ijiDc6WRNNPNfpYWvf0mQUR1sbZW0IOgBPU8vedxT8M5UKkBhtcqwFr67nTS5nrTLwNxp4YSiACcuXMb9X/zan9554rDtSbxKYIDWLrbVujj/AEEzaqH4guhPMHKRfVQfacqhHwouV75ABcjzEeSx0N9JG0xfnbJ4Z2gVwDpqNufuekl6GPB2Ivz5zSsfgTTY1EBuD+IgGreo6Ecxz952wfFwQCDpe4A3GnPqJeJn4axbjbeqmIG/9aTGq1L7c+u4mvUOKnrY8gd/vtPU8XGmoJ59T6CT7J9oe+Mo3BOlh8ydP3mkcRwhD5qQI69Bbl9psmK4lmJAFra+595C1K1yCbXucp5G19DJrM72Rf1Y2Hq5wD/XtO9Wra/XkPX+jMd08I5hotzcft9yftMnhPBK/Eq3hYVS36jsq9SzbKNvU8gZrraYx+88MaqCx8NVz5uQBO2tgB9fqZZ/dP2u/hyMHWYCk39ix2R+a35Bv395t3YHu0o8MTM1quIcWeoRooO6IDsOp3PptK67a9lv4HEsqg+DUu9I8rc0v1U6e1p0466dUVisahfAkX2ox5oYOvVX4kptl9zoPuZXHZbvKqYen4VcGqFFqbk2YW2VjbVfXcevKR7Qd4uHxWCq0stRatRbBSAV+IG+YG1tJfSWm9k0H8bhs23jJ9b6fe0v0T51wOJ8KrTqfodX/wC1gZ9D0awdQym6sAykbEHUH6RI7xESAiIgdXcAEnYC5+UqntB3lVqpYUT4VL8pH9oR1Lflv0H1my9oe8inQY0qC+PUFwbXyAjlcat8tPWVzxvBYjEXYYVaZcEr4aBVJ6asRf03k/dCE4lxY1M2clswtmY3Jv76yJV9R7i/2nBoMBncWBNtvzDdb8j6ek4Slpm5MSV1udN9OUvExpVMUcWyVGynKL7AaW9jOtLHmojA2YMS2oGYG+hB3kbVrZiG62J/aenDhuP63k6VSWFxbMdGpoV/OwOYLp8I2JFp74jiNEHN5sS9reJUOWlpztzkRQwpdgpOQNqWIJt/eIm21qFPBUqdY0qVRqgDIz+awO1QUwcqi+1xe+8rekTPDSmTUcpXAY2oArupFEizVAmWnSqa2IJ3VttLjbWYmN7R5coVdQLgnYHqo/SR1mAONVaj3r5npMpuTTNl1BDBdFtpb/aeGLw/6tAxJRgDZSfykWFv22nmeR4NJt7zyjJ5eWtdU4Y2L4o9TV2JGumyi+pH+0xM3pYW9t9/WdqiW0ykkD0Psb7CcBCf6/nK1rFeIjTzLWted2nc/d2o1shv9R1Htv8AMyRoNn2A85FiTlIPQ3IUfOY1DhrML2sPiLHRbAfFc7jTlPepgyqh6fn5stgEK2vmUnU8rESs2r0iPu5ykXA11Jtc2vzIh6aC2UFQNcuYGxG5zCwtfXaY9euSBlIVSR5iRy1KZLG55a+vpPfA8Mq4qorUaVSooF9FuoYHS4I0YXPtzsZMV20iu3j/ABl7+Gua1tbgDXnnN7jfUDcEdZE4vhJF3p28VbeKqgi5sDdQfhJGvO83nBd22MdreEtFGuWLOAxJO4yEkc+XPlJ/Bd0pUWeuAOiITqdzdjr7zWKW+IaxW8dQqIVswBBF7322G5Ft52xOJyjz2623N+oMuRe5fAlsz+M5Op/EygnrZACL+8mcD3ccPokMuFpsw2Z71D/8yZrGKflp9HmJmVCYTPXH4KtVY2GRQztfa3lGnvJ/hfdhxLEWvTXDKD8VVhc/5Fu31tL8oYVaYsiqo6KAB9BPWaRiiGlcVY5VnwbuNwqWbFVKld+YB8On7WHmI+csHhnCaOGpinQppSQbKihR76bn1mXE0iIjpqSP45wKljKRpVluNwRoyt+pTyMkIkig+0vZ58DXNFyGBGZHH5lJIBtyOliJFS+O0vZiljqeSoLMNadQfEh/mDzEovEUCjsh3RmU+6kj+UtEjzEursVxSmMFhkaoofw10JAOrFVHzOgHOUqJKdnmviaCliFNZOQNjewNjpcX06XvEi/YiJUJi8Tp5qNRQ/h5kZc/6LgjN8t5lSh+23bepiarrmPhhiFpgnKADYFgPiY7/OXpS151VW1orG5YOMLYKrY1KdTlmpPnUjp6e03nsvxRKwNJj5ag0PNWGxHQiVdQHiZi58qb6jQ9Ou3KZfZ/i7UagsdLzu9Yy0mvzH9Oad0tE/q2Dtt2UazYgXVVa1dQPKSP+cANdt/r1mnDCsjMgvqDYX1IGunWXZwrHpWs5AOYZXBseVtfQjT5TQu1vY44bEDw9KVU5qJ2Ctb4L8ja9uo9p5NNxacU9/Dqia9z01Whw8uhcI/ltmy0yRYXJOblb16SW7NlKFR3qYbOEQm9RSwGUc1FgN766T14fXqKh/EOVKhUsC58FiR520tla9td77G09vGFOoKTtTKv+GpZixQkA59FF6eulue1p0UtPMSxne3tUw7Y5nxAoFwF+JLIiWGlyAPTQTXzj2aoE811AuCDdSmy9OukmOE8YbA0SFqa1nuQhZUUNoAds21zYc7az2452Z8CuCcQGau2ZyhB0I8p1+G/Q6y+/hbW+XhgsXiKxbw7eVQTYCwFwL6+pA+c9amPpBQgp3OxB2B1BFifMRczHp1/Aa9IM62tVYNplvcqzc72BsJ51cDVGJVlUMpIY3YMo0DWJtsRplNzqJna0V5mUxX2nUQzEw6OtQkkJT+F3GWw5g231EyKGGVACAQT/wAxtSrXAAyDkRc35TJwdU1C5cmxPlQbU10sgPMb79Zw9M03uNjsFF2Ym98xOy7W6GeJ5F4m2qzw5M9PS2odKralma2o0bUoWsoyqPytY79ZIcJ7NV8Uw8NMignNUfZGuNEGxBA1A29J37M8LGJxCUwTkXVz8ThU+JGfndiBLXw+GWmoRFCqosFGgA6ATTx/H9/xW6Riw/U5npq3C+7PCUsxqKazOczZzenfqE2+t5tVHDqihUUKo2VQAB7AaT0ienFYr07orFeILRESyxERAREQEREBERASmO8bhIoY5iPhrgVR7m4b7i/zlzyvO9rBXGHqgbF0J/xAEfsZMCtgsmeyWBNXG4dQNqgc+yeY/tI1UklwPiBw2Ip1h+Rhm9VOjD6XlpF5xOlKqGUMpuGAIPUHYxKDsZQ3bfgOGo13fC4gMcxZqWQsEOpIWpsRe+mtusszvO442Fwd0JBquKZYbhbEkA8ibW+ZlDVsYXO9vQTp8elpmZjr5Y5bRHbpVqZjoABroPufeFeSD4jDkgpSKWAFi2YEjdtevTb0nhjMdmOnhgW5AXGt+QAWd2O8xMVrTj+nPasT+K1uWy9lu0BUgH2I6iWSRSxuH8Gr5kqDyt0I29mBlFUq+UhlO0sbsPxvOvhtuRcHoRt95y+d43tHvXuFsOTU+stX7QcHq4B3ovcg2YFSQtRVJsSNiRfnt854UMQXZaf4fn0DubWO+V9CRa1gPSW52k4AOI4YWsK1O5pk9bWKn0P20PKU9i8Iyu4KsCjEEH4kIt6m1tNfaeditGTUz3DrniJjX8pF+Eu1Pwn8NzmaoHUXYgCxAOhTLq1juNbGebCpVzKxTOigv5rkZSBmAA1BHT7SS4hSP8MKqozG2aoj3DG62LjWy35uNdfea/hgVanUpMoYn8O5sTYahlB9wb78pauX6k2ms61xywjcsnFYcJTzKy1jYF184RQbWvsWIOhOw9ZJcPr1CKbU1Z6Sgr4TaZeZU2t+q4b2mXjOBs4FVBldgMyX8tyPNZvnMfhWBGDztUqhMw1UsPk1uZ5XnBfPF6TMTz+i0T7fl7SFTiCKTlQllv4h1BtyJG1/brPXxRUUAqR4gAVbgliRqFtuD9dZxTwZC28TMCbksBqDz/abf2M7IhLV6o1Uk0VI+ENvUtyJ1sOQ9Znjx48kar3/AKZ29s15m/O0v2Q7ODB0bEDxHsX52A+FAfQfe8n5xacz061isah0VrFY1BERLLEREBERAREQEREBERASB7ccN8fBVQN0AqL7pqR9Lj5yenDLcWMCgFE72k12v4WmGxT06d8tg1iNFza5QeYmBwrCCtXpUibCo6qSN7E8pZK0ewlVmwNLNyzKp6qGIH20+USbwmFWki00FlQBQOgE5lUMPj3AqWNotQrrmRrHQ2ZSNmU8iJXtTuKp38uLqAdDTQn6gj9pac1ntp2yXAIAAGquCQCbKqj8zc99AJpXJavFZVmsT2iOE9zuCokNUNSuRycgJ/2oBf5kzZa1fBYZcrHD0gNMv4a2H+GUlxjt7icSTnqtb9Kkog+S7/O8gWxxM3+jmyc2/wAsfqUrxC1e2uN4VXoVcgptXyN4b0kKsGAuLsAARfe99JWHCsaabAg2/wBZiPiWPOdEaxnbgxWpExadsMl4tO4Xf2T4/wCLTDfJ/Q9Zj94HZPx0OJo6VUQhgv8AzKfNT1PMf7zTe7rAYrEVW8DSmLCo7EhB0H95vQfO0ubC8NKplZs3ysP3njeVgnFl3j/p14rTavKgcBx56IQArkVrBbDMwYfCWtmIGtgdjNmPBqdUIyeRPiygWYnXc8rbW2FtpO9pO6Q16xqUHpqr6ujhrZtNVyjnrcaTK7O92tahcVcSGU/lVCbEaXDMenpObNjtbWTH2XrxuvaMo4QpTCICFFxc7i/5rHfXraa1S7J1q+I+F3YHVlt5rbNc/D630+8t7D9lKQ+MtUtyY2X6DeS1HDKgsqhR0AsJM4va3tWNfrudzP8AyP4R431sNpt7cygeBdk1pWerZnGoH5FP8z6zYhObRNceOuONVaRWI6IiJokiIgIiICIiAiIgIiICIiAiIgVb3kUcuMB/XSU/QsJj9geICljFUgEVQUubXU7gjpqLfObB3n8OBSlX5qfDPqGuR9CD9ZXi1SpDDdSCPcG4kpX7E8sNVzIrfqUH6i8SEPWUT3w1nHECrXCmnTKdCLEfZs0vaa1247E0+J0QpOSrTuaVS2xO6sOamwuPS4muG0UvEyreNxp87gz2RUtqSD1P7WA/nJLi/Y3GYRylWg5HJ0UvTb1DKPsbH0nTAdlMXXIFPDVjfmUKr82awH1np3mt6/m1+0uSsTWetsOnVUKykBiRoctrfM3PTptJnsf2JrcRqAKpWgD+JWI8oA3Vb/E/Kw25zcuzPcwbh8c4tv4NM7+j1P5L9ZaeEwiUkWnTUKiAKqgWAA2AE5JzVxx6453955bek3nd4/h48K4VTw1JaNFQiILAD7knmTuTzmZETi7bkREBERAREQEREBERAREQEREBERAREQEREBERAje0HBVxdE0mNuanow2M0Qd2FbOAXTJm1IvfL7SzYgdKVMKoUbKAB8haJ3iAiIgcCDESBzERJCIiAiIgIiICIiAiIgIiICIiAiIgIiICIiAiIgIiICIiAiIgf//Z"/>
          <p:cNvSpPr>
            <a:spLocks noChangeAspect="1" noChangeArrowheads="1"/>
          </p:cNvSpPr>
          <p:nvPr/>
        </p:nvSpPr>
        <p:spPr bwMode="auto">
          <a:xfrm>
            <a:off x="1679575" y="-144463"/>
            <a:ext cx="304800" cy="304801"/>
          </a:xfrm>
          <a:prstGeom prst="rect">
            <a:avLst/>
          </a:prstGeom>
          <a:noFill/>
          <a:ln w="9525">
            <a:noFill/>
            <a:miter lim="800000"/>
            <a:headEnd/>
            <a:tailEnd/>
          </a:ln>
        </p:spPr>
        <p:txBody>
          <a:bodyPr/>
          <a:lstStyle/>
          <a:p>
            <a:endParaRPr lang="en-US">
              <a:solidFill>
                <a:srgbClr val="000000"/>
              </a:solidFill>
            </a:endParaRPr>
          </a:p>
        </p:txBody>
      </p:sp>
      <p:sp>
        <p:nvSpPr>
          <p:cNvPr id="1042" name="AutoShape 30" descr="data:image/jpeg;base64,/9j/4AAQSkZJRgABAQAAAQABAAD/2wCEAAkGBhQSERQUExQVFRUWFx0YGRgYGBccHBcYHBwcFxwaFxQcHCYfFxwlHBccHy8gIycpLCwsFx8xNTAqNSYrLCkBCQoKDgwOGg8PGjAkHyU0LCwtLCksLCwsLy8sMDIsLCwsLCwvLDEsLCwsLCkpLCwsLCwsLCwsLCwsLCwsLCwsLP/AABEIAOEA4AMBIgACEQEDEQH/xAAbAAABBQEBAAAAAAAAAAAAAAAAAQQFBgcDAv/EAD8QAAEDAQUFAwgJBAMBAQAAAAEAAhEDBAUSITEGQVFhcSKBsQcTMnORocHRFDM0QlJykrLhYsLw8SMkgtKT/8QAGgEAAgMBAQAAAAAAAAAAAAAAAAQCAwUBBv/EADMRAAEEAQMCAgkDBAMAAAAAAAEAAgMRBBIhMQVRE0EUIjJhcYGRsfAzocFC0eHxFSOy/9oADAMBAAIRAxEAPwDbEIQuKxCEIQhCEIQhCRCQuQuJULnaHEDsjNNqlWQN8HORHuUHPpSAtO3VABO5eRaBI1zTCpaGNBBe0b88h096a19oqWRkyOAy9pVLsho5KsbC53AtSrrVkTGhiF4c84gYg4T8VAu2mbn2XGTOZATW8tugxzT5qTmIxxlx9FLnMjqy5MNw5XGmtVpp1iGgnefcu9KrinrHVUeh5Q2Fha+m5vCDinvgR/KeWTyjWeAHMqN7mnwK7HmxbespP6fkC/UPyVs8+JjeuigbLtTY6jpFVodwfLf3ZSpOvXa5uTgd+RkEdU02VrhYIKUdE9hpwI+ITtCZttEADjn2jou1K0giTlnH+lMPBUCCuyEkpVNRQhCELqEIQhCEIQhCEIQhCEIQhCEhK5vqwc9OPPguRfixgkAblEuA2RS6064JgLnaKAnETAGs6ZKDvraRllyd2qkZNBExu5NHNUS+tpa1pPbdDNzBkB1H3j1WfPnMjFHc9lp4vTpZzbdh3P8ACvF57eUGHAw+cJyxN9Fv/rf3Sompf73zheAD+E/HVUiUix5c+SQ7/st2PpUMY23953VtL51Oa4VbWxurh0/hVlCWM3uTAxB3Uvab73MHefgPmop9QuJJMleUqrc4lMsjazhIlSJVFWIXay26pS+re5vQwO8aFFCxufmIA4kwP5Tk3LU/pPf/AAptDuQqnuj9l37qbuvbqqCBUb5zKJaAHd7dD7lc7vtzK8BpiBJboZPL5Kg2G7gzMwXcU4DnE5S0DfME9I0WlBlSR+1usPJxIZDcYr87LQG1MLiBJ3AJxTrEmBGWv8KqXbtAWZPE/wBW8deKsFnqB8YXdmJkbytaGcP9n6LEmgdGfW+qkEqb07SNJJ3Su6dDgeEtVcpUIQuoQhCEIQhCRCELzVqhokpXOAElNqzs+1m06EblFxoIAteHNw65tPu/lQt7X0GyxkOd+LgPifBeb4vbCXMZAJyJG4cBzVefUAEkgDisfIya9Vq1sbF1es5QN71cVVx36Hnz96ZJ1eNpD3yNIjqmqwnmySvVximAISpEKCsQhCEIQhK0TyU7ZrqYADmevyU2tLlVJKI+VApVZhZGbmN/SPkuIuxkzpyERx5qfhFUDKafJe7EJYNI0HdlPtCcryymAIAgL0mBsEi42bSJUIXVFCdWC8HUjLTkdRuKaoXWuLTYXHNDhRVyu61MqtEGNJ+RHFP6NYkmRl4dVQ7LanU3Ym/7Cu10WxlSnib3jeDzWziz+Ia4KxcqAx7jhPkLhStIcYhdloAg8JE7JUIQuoQkSrnXeQ0karhNC0crnUpHVufEHeoa+rwFJnZME7j93iVLuteGmXvyAE9Vl20d9urVCJyBPTjHcszOmETduStLAxjPJR4HK8W++dQw9XfLj1US+oTmST1KRWnyeWAVLQ9zgHBlPQgES4gaHkCsGJhnkDb5XqJHNxYi+uFVZSrYrddlKpSqsaxklrm5NaIdHGMtQscV2VinHqzdqrCzRlA0Kr87IRKcXeP+Wn+dviFr14ChRpuqPpsDW5mGNJ1jSOaMbE8dpddUuZmd6M5rdN2sZQtbq3TZrZQBaxmF4lr2tAIOk5c9yhvJ5YmuoVcbWuIqxm0H7reIV/8AxxD2s1bHe/glx1Zpic/QbaQCPiqvc9mAbiIzOnIclJSrtWvGzMeWONMObEtwjKcxuUfSvGh9Jc4lmAsAHZymc8oyVxw2soax+fNIHOdIS7Qfz5KsylWg0qVNwDg1hBEg4Rp7FD2q8rOalIgsgOOLs7sJHDPMqb8IMFl4/Pmq25pcaDD+fJVX2Inor/ZvNVG4mBhGk4Ru7lF3xaqOE024ceNogNz9Js5xwQ/B0t1a1xmcXO06Pz6KqShaFWp02tLnNYABJOEfJRN4XlZ3UqgaWSWGOzGcZZwuvwtA3cPz5obnauGH8+SqaJVy2doNNnbLRq7UA7zvhOKNei97qYa0ubqCwdNYzQ3B1NB1codnUSA3hUYp3dd4uovDhmPvDiPnwT3aW7W0ntLBAcDlwI4cs1DpRzXQyVe4TbXNnjutitCoVWluNsQRMry21ycgY3qsbO24B3m3zhObevDvVkZVI7UANPDVbcM/iNBGyxJofCcQU7SoQm0shcRaRMf69q91HgCSmNdpY0kxAac+Wqre4tU2i1EbVXjJbSach2nfAfH2LOLc2KjxzKs9ptMlz3HiSqrWqYnF3EyvL5kviOLivXdNi8JtLmtC8mlmilVf+J4b3NE+Lis9C1jYmzYLHS/ql/tJj3AK/pbNU19gq+sv049dyP7rrs9bMbrT/TaHDuhoHgVl992bzdorM/DUcB0mR7itVua4RZvOkOc7zjsZxAZHPSOqoG31mw2xx3Pa13fGE+9qa6hG70dpdyD90l0uVvpLg3gj7V/lQl3fXUvWN8VsF93b5+hUpYsOIRMTGc6b9Fj93fXUvzt8Vq219UssdZzSWkAQQYI7Q0O5Q6aQIpCeP9qzqwJniDef9LyB9BsgADqnm25QCSTrJjQSVE+TbOz1fW/2MUtshanVLHSc8lziHCTmSA4tBJ35AJpsVTDRamt0FpeB0AGS0Gi3xubxWw+SyydMczHe1Ys/NJeeyJq131hVDcQAjBMQI1DhKoV7l9K0PYXYsDomImOQ0U9tbtDaaVqeynVc1oDYADYEgTqOaqdotDnvL3klzjJJ1KyM58ZcQ0Ub3K3OmwzBodIQW1sPP7dlsVxuJs1EnU02z7FRicyr3dBH0ekRpgHgqGTmnM32I/h/ZZWF+o/87q47Lj/rj8xVdvH7U/1vxCsey32cfmcq7eX2p/rPiF3IH/RH8vsuY/68nz+6uVts3nGOZMYhE8FV7x2b81TL8cxuwxqeqsl61S2jUc0wQ2Qeaple9ar2lrnktO4gfJX5hiHtjetlRhiU+waHmrRsz9nb1d4r3ZLowVn1cU4pgRpMHv0XjZn7O3q7xXC6rY82qswuJaJgHdBjLhkrGFoZHqHw+ireHF8mk/H6qM2ntuOoGgEYAdREk8BrGShlYdsW9qmd8OHsI+ZVeWVlg+K61rYleC2kNdBkahXG77UKlNjsyTq3gRr3KnKZ2atJDyyQJEieI193gu4r9L67qGZHqZq7K10a2KcoI1C6ppQqgEyczvjJOlvMNhYZFFcLVUEQQTvy3KE2grgUokkuMZ8NT4KZtGEmM5iOXFVfaWrL2iZgSepMeACSy36WkpvEbqeAqffFtnsA6el13D4qLXuqe0epXheXcbK9rGwMbQRC0hu2Vlp2fBTecTaWFowOGYbAzjiFm6JTGPkugvT5pfKw2ZOnWTt2Vn2P2lFGq816jywsjMud2pG7PdvS7cXzQtLqTqLpLQ4OkEZZEa9/tVYlEqXpTzF4R4/dc9BjE/jjY9vLsutjqBtRjjoHtJ6AhaZV24sTgQ55IOoNNxB7oWWpZRj5b4AQ0c91HKwY8oguJ27LR7d5QLPTpxQBc6IaMOFo68uQUXsbtRRoUqgrPIc6oXeiTMgSchxBVMStaSYAk8Fd6fKXh/b6KkdLgEZZZ35N7rUDtxYj98//AJu+SpW2F5Uq9oD6JluAD0YzBO6OYXCyXMdX/p+ZT82Cn+Bq7Lkyzs0uAVMGNBiyamEmvhSsd0baWZlnpMc84msAIwu1A4xCp122tz3Qc4znlOYPw6LtaLqaR2QAeZK83fd5ZmZDt/COXHvUJZpJdLXeXZSighiDnNJs91drivqlTohr3EGSdCdVDW20h1dzx6JfMxukbk0Qrnzuc1rSOEoyBrXFwPKuh2lofiP6XfJcbTf1nLHAHMtI9E8OiqMolXnPkO1BUDAjHmVZbjvulTota9xBE7idTPBNLvvVjLTUeT2HTBg8QdFCpFV6U/1RtsrfRGDVud1N7R3jTrYMDpwyDkRrHyUKkCVUyymR2oq6KIRN0hC6Wathe13Az8D7lzQoA1uFMixRV7aHOaAG96dUmn7xn4JldVqmz03HcIPUZfBPaNQOEr0sZBAN8rzTwQSK4TaqIdkRrPQqm7Q1gyq8uPowO+AfEq3Bwh0gknQws32xkWggmd/t488lmZ7qjv3rV6bHrlr3KEe6SSvKELz69ahardVz2erZqbvM0pfTBPZGsQfesqWqbA2jFYmD8DnN98/3LV6ZpMha4eSxOs6hE17TVH8+ygfJ7dVOo2satNr4LWjEJgwZiUm0tzUxb7MxjGtZUwAtAABh5nLopzZKgKNO0l2QFepPRv8AtdL5suK3WJ3DznubPinhA30dorex91nHKd6W597Uf/KZ7YXVRp2Y4KNNr3uaxpDQCCTujkD7SnVj2es1jo4qjWHCJe9zcXsEGBOgATbbe0w+yM41g79JaP7vcpDbY/8ASrdB+4K0tYHSPoW0fxaoaZDHEzUace/vAXK03BZbZRxU2tAcOy9jcJB00gTmIIK47KXJTbRcHMa5we4EkAkxA7hyTnYdsWKl/wCv3uTu5dKvrn+KmyNjiyShZCqlkkYJIdRoH7GkjaFmc808NPGNW4fjCYWu5WMr0C0dlzoLTmJAnLkntK6SLU6sXCDoM50AzXK8LcHWmhTGrXyesZBD2jTb2gbivqoRucHUxxO2/wBFx2jsLGUZaxrTiGYAHFQ9w0g6uwOAIM5HoVYNqvqP/bfioLZv7Qzv8ClZ2tGS0V2TeO4+jON91ZbVZ7PTAL2U2gmJwjXXhyKbXpcVN1NzmNDXASCNDAnMLxtf9S38/wDa5SdL6gerH7U4Q1znRlooBJgua1rwTyVn6uFxWGm6gwuYwkzmWg/eKp4V42e+z0+/9xWfgAGQ32/kLR6gSIxR8/4KjLouim+pVc5oLWvIa3d7N/RO2W+zm0GzhjcYH4W8J0jhvURZb68zWq5YmF5nkZiR8lMOpWe2DE0gvbliaYew8DvHRNRFpbUdXZu/P4JOUODrkuq2ryUVtLdbKeFzBhDiQRunXLgoRSF83c+kQHOLmnQyfZG4qLpVw6cJBjWFmZH6h2r3LUxgfDG9+9dEIQqVerdsq7FQLTucffBUy2BkIVY2ZcMD5nXd0U4yzAkw48dFvYzyYm7Lz+S2pXJ4Ssd2lEWuv613itapUnBxJOX+blmm3Nmw2t5/Fn7glOqW6IH3rR6MQ2cjuFXUISrzq9WkV/8AJnaexWZwc136gR/b71QFZNh72ZQrv864MY5kSeIII+PtT2C8MnaSs/qcZkxnAcjdXPaJnmbFaY1fiPe938qRZTFQ0avBpP62tVX2z2joVbK5lKq17nObIHAHF8FI3NtXZhZ6QfWYHNY0OB3EABbomj8UtsVQ8/O15l2PJ4AfpN2fI8UFB7Z2rFeFBv4MHtL8XgrPthTxWSqOOH9wWcbRXiKlrqVGGRiGE8mgAHpIV+ufaejaqUVCGuiHtdoTxadCPelIJmSPlYTWrj7J3KgfFHDIBs3n7p9s0IszBwn9xXq5dKvrn+K5Wi+qNFkUy10ei1unedwTPZ+9abaZ848NcXl2e+YzTgkY0sZfAWa5j3h8lcn7lOKF4vNsfSJlgBgQMoaDr3rtelMefszozxkTyiVE0rewW1z8QwGRi3eiB4hP7felJz6BFRpDXyeQg5qDZA5hs/1d/epujLXtIH9Pb3LptV9n/wDY+Kgtm/tDO/wKsj73s7hBewjnn4hNat4WcPplrqYhxkgAQC0744kIlY10ok1DZdie9sRj0Hdedr/qW/n/ALXKTo/UD1f9qbV7ysz4DnscAZg5weKaXttFTDHNpnE4iMtADlqrHPYxzpC4bhVNa9wawNPKqiu+z7h9Hp9/7iqSpGlZrA6mw2kgPE/eqDfwaeYWZiPLHk7ceZpamWwPaAb58hZ+myd7L3rS85XouLQ/z73NmO0CdxOpBCd2bZbzdsdaW1SA6SWBsDMZgunMTnpuUT9Cuj8Q/XV+a9GhdUR5zLh52tHslNsOwDy01x63+FTI31iYw8WKNtv+Vx8oN+Mc1tGm7E4HE4tMgCCIJG/P3Kr3bbGsAGnaz/LEeJHvUxtFZrvbRJsxBqSIh1Q5b8iY0VVWVmPd4uokfJbeDEwwaGggX5iiT8FaXV2huIkRx+SYUr6BdBEAmJnx3KHLuQ65/NeUqZCUy3Fbva0nZaqC2pDhkYO8ZhWOzQPvA6BVbye2U/RnuEdqodRMwAFarM2ZkDI8F6TEB8NppeRzaEzgD5r1UrlpzblxVF8oFDFFQch3jLwIV5tES0unhy7woDa2yirS/pBExz0PcUZrC+MhdwHiOZpWYIUlbLnLRLCTxB1/lRq8u5pHK9ox4eLCEqFpOz+ytmqWai99EFzmAky/M/qTONjOyHENPCWy8xuK0OcLvss2lItQZspYKoPm2tMZE06hOE84cY71VLRseRbRZw44HDHijMU9/eCI9iukwJIwCKN7bJeHqkUpINtI33VbU1chGA8Z+AV5NwWGztaKjKYxHCDUzLj1P8BR+0OzTKDDWoDCG5vZmQWnKROhGvcrTgPjGqwa5CVPVI5qZRF8E8FQ6VWW4LkpupNqv7WIYhOgG7r3p+Lts1VpwtYYylmUHuVzMJ7m3de5JvzmNdVcKlhClqVxTaTSJOEdonfh19ucKfN3Wanha5rAXaYsye85qMeG993sB91KTMYyq3tUmEqsW0FxMYw1KYwxqM4g5SOCf0bkomkCWCcAMydYmdV0YT9Rb2XDms0h9cqnIVpuS56T6DHOYC4zJk/iI4pyy5rM/EGtaSMjDjIPPPJSbgvcAbG6i7OY0kUdlTFHX2eyP84Ze8HuVto3UxtsFJ3aaQSJPKYy4Jl5Qbsp0qNIsYGk1I1OmEneeSXfjP8ADc/sm4MlpmawefCoqP8ANyndjLup17TgqtxNwOMGRmIjQyrzW2UsLPSpsbOmJ7h4uVUGE+ZmsED4p3J6kzHk8MtJPuWUpFcNtbrstKnTNAMDi+DhdiywnmYzVQS80JifpJv4JvHnE8YeBXxSJUi6UKJe5rRq4hvtICoAs0rya3Wn7GxTslIGQTLj/wCjI90KwU6odomNOiabGtaQWgBug4Qn1KmANF7GEFrQ3sF4CZwe9z+5KSseycpyUZbKWNjmk6jIdd4HIqWTUvIcQGjkpSt1cqLHaeFQntIJB1GRUDethwHEPRPuKuO0NlLauL8WZjcd/wA1B2+lipu6T7M15qeLSS3svUYsx2d3VaWwbK/Y6Hqx8VkC1/ZX7HZ/Vj4prpP6jvgq+t/pt+P8KI2JuStQqV3VW4Q6MOYzguM5dU+dVBvNoGoszp73gqtV/KTWBcBTpiCRJLjpykJNhra+rbnvqHE51J0nvZpwEbkyzIiGiGPfdKSYs5D8iah6vl8K+yeeUrWzdX+LFZtofslb1TvBVnyknOzdXeLFZdoXf9Sv6p3grx+pN8B9kq79KD4n7hNdkbwbWsjAIljQx44EZewjNMbaa1gLnU6QrUnZkycTInIjeM9RwzUFd2y1roNFopvpthmPU5tjFBbhz6K3bM7QttlIkth7cnt3ZjUcjB14KEbjI1rH2144KlOxsT3PjIewncb7fnkVHXVfOK043gNxtw8hoQpe+ro88GuaYezSdDvg8FCWu4Ca7qdKAMIeJ3AmIGu9PbPbqlme2lWIc12hBJLc4EzqFyMkNLJhtfKhI0Eh8B3rhM71v2qWupVKYaTrrOs9CrLR+ob6sftTLaOxB9Fzo7TBIPLeOkJ7R+ob6sftTDGPbI7Ub22VEj2OjbpFb7pts79mp9D+5y83VdjqdSq9xEPOUHdJOeXNetnPs1Pof3OXC6LzfUrVWOIIaTGQEZxHNSbp0x3z5fRRfq1SVx5/VQVC8W1r3aWGWsYWTxIaZjvMdy7eUz6il60/scnNqsLWXpQe3I1Kb8XMtET1IPuTbyl/Z6XrP7HJWQEQSh3c/wALQgLTkwFu2w/awoDye/bB6t3wVr2y2eqWptIUy2WEk4jGscAVVPJ8P+4PVu+Ctm2O0NSyCmaYYcZcDiBOgGkOCqxNHoZ8Ti1fm+J6e3w/aoVfzWf31cFSyuaKmGXAkYSTplwCjVJ35f8AUtTmmoGAsBAwggZ55ySoxYs2jWfD4XoIBJoHi+17uEqsOxF3GpaMUZUxPeZAz9p7lXVpuyF1CjQaH5Of2zlGugPQbuaYwovEkB8gk+pT+FCR5nZTdGcUAFucxyhPk3scxynLonC9RGKC8a7lIudZhMYTB93euqRTItc4UReFmFRj2mSdztwO5U2rT1aehV/fSc0ESMJ38FAX/dkjzrBkIB5/1QsrLhJGpaeHOGu0nhZq5sGOBjxC1LZq96LbJRa6tTaRTAIL2gg56glZ3etiLXFwHZPuKYLIx8h2M4kDleiyMZuYxoJql7rHtO/MfFSGzl7/AEa0NqES3NrgNcJ19hAPcotCWZIWODhynHxtewsdwdlrNpdY7Y1jnPpvDTiHbgjkRIO7Q8FE7Z7U0/Mvo03h73iCW5hrd+ehJ0jms8hC0ZOpOc0gNAJ5KyouksY8OLiQOAtM2X2oo1aDaVVzWva3AQ4wHCI7JORy3J7ZfodiY4sfTYDme3iJjQASSd+Q4rJkIZ1JzWi2gkcFck6Q1zjpeQ08hXuxbYh9ux4SKTmFnNoBycRumNOatNanQrFr3FjsOhxd+efis4uahDMW93gMk/hWxZrg31wDe6UyMJmseGarZWnaC+2ebdTYQ4uyMaAb8+Kf0rwp+ZA84ycAHpDXD1VHSqYzXai6vcqfQW6Q21cLhttNtnphz2ggHIuAPpE6SurLRZqWN4fTaTm44geek+4KlLlagSxwGpBAXRnFrQNI2QcFrnE6jupGhtLTrXmx+INpMY5oc4gTkTJnSSYzVlt1tsdYAVKlB4BkAvYYOk6rInNgkHcfehKs6i9oIIBs2tKTpMbyCxxFClpdOpY6VqoupOoMGGoHFrmxo2JM9Y71I221WKsAKtSg/DpiezKe9ZGhSb1ItsaBRUXdIDiDrNhXLbOhZG0Gmz+Zx4xPmy0mIPA6KmFKu1isbqtRrGCXOMAfPkPgkpZDO+w2vcFowQjGjouur3Kl9kbl8/WlzSWMzPAumAD49y0qnmYnECY/nkuVx3UyzUm0mkTq473OOpPgOQCfspAZgL0OLi+EwDz815PNy/SJSfLySUqGE5E9F1SJU+BSQQhCF1C8VaWIQmU7nSYyA3fypBc6lPUjWMiq3svddBpUy/bnwSQOy7Ufhnd0VFtNDA4tO4+7ctfcyeyRI34hpxE8FSNsLhLf+SmCWiZ4tGufKfFYOZi/1sXoum5vrCN6qSEIWOvRJUiEIQlSIQuoVjs7sIptGhYfcAfinKhaNsgUnHRhLT0MR7vBTQTbTayJWEFKhCFNVIQhMrytmBsD0jp81wmhupNaXGgoa2Omo881wQhJE2tlooUhCF0oWdz3BrQS46Ab10C9kEgCykpUXPcGtBc4mABqStM2P2fbZ24nZ1nDP+kfhafHiuGzeyrbMA+pDqjhqNG8h4EqxMouLhI0OvLgAt7CxDEdbhv27Ly/Uc8Tjw2H1e/ddXWYF2KV2QlWyAAsO0IQhdQhCEIQhIlQhcTe0U3Oy0Ea8T0XjAXQC2ANU6QoFgPKlqIVN2j2CD5qWeGu1LNGu/Kfunlp0VBtFldTcWPaWuG4jNbS6m7HM5f5uTW+7qpVmRVYHcDoR0duWXk9PbJbmbH9lsYnVHw0yT1h+4WNoVrvXYOoyTSOIfhdAd3HRyrNosr6ZwvaWn+oEf7WHJA+P2gvSQ5MU3sH+65ISpIVCYXaz2gsJjfqN3H4e9SlnvVgyJIG4xu4HpooaEKbXEKp8TX8q1g70qrNG2OaIa6EjrU46uOfNXeKEp6Kb5UvedvwCGntHflkoWpULjJMleEKlzi5NxxBgoIRCkbt2fr1yMDDBPpO7Lfade6Vbro2FYwB9X/lI1bo32auHir4sWSQ7DZLz50MHtGz2Cqlz7P1bQeyMLJgvMwOn4jyC0K5rip2SQxuIkdpx1cPgOQUjDQQGjskDIDThA0XWjTzgzLdOn+eK3MfDbEdtz3XmsvPfkbHZvZeGUMWh7Pv6J4GxkhKtJrQFmk2hCEKS4hCEIQhCEIQhCEIQhCEIQkXOvRxb4/zguqFwi0A0mj2YSCQSAITWtZmPacTGkOMAOAMKTe2QQvPmBhw7lU6O/gph9bjlVW27DWdztCzImWHLvBkexR1q8nBcAaNQARo/Oecge6FdatnDWmJk5cU4a2ABySxwonH1mptvUJ2VTz891mNXyeWoaCm7o//AOgE1fsXawQPND9bPmtSs7XScSS0ntNy3pc9Oh02LTY6vkXRo/JZc3Yu1ET5sAaemz4FO6WwNc+k5jY/MfABaC6m6C3DvmV0q0HE8QRxiFEdOj96D1ac9h8AqZZfJ0yf+SqXZSA0AA95kqbsGzNmpYC2k0k5S7tGeOeQUz9EyEGCPilZZGjiU1HiMZw1JyZssg9d5TbF2Q2Diby3Jx9G5kA6hOEJsRjzSmpIGr0hCsUEiVCELqEIQhCEIQhCEIQhCEIQhCEIQhCEIQhCEIQhCAkQhC4lK4V9W9UIUXcKQ5XdIlQpKKRCEIQhKhCEIQhCF1CEIQhCEIQhCEIQhf/Z"/>
          <p:cNvSpPr>
            <a:spLocks noChangeAspect="1" noChangeArrowheads="1"/>
          </p:cNvSpPr>
          <p:nvPr/>
        </p:nvSpPr>
        <p:spPr bwMode="auto">
          <a:xfrm>
            <a:off x="1668463" y="-144463"/>
            <a:ext cx="304800" cy="304801"/>
          </a:xfrm>
          <a:prstGeom prst="rect">
            <a:avLst/>
          </a:prstGeom>
          <a:noFill/>
          <a:ln w="9525">
            <a:noFill/>
            <a:miter lim="800000"/>
            <a:headEnd/>
            <a:tailEnd/>
          </a:ln>
        </p:spPr>
        <p:txBody>
          <a:bodyPr/>
          <a:lstStyle/>
          <a:p>
            <a:endParaRPr lang="en-US">
              <a:solidFill>
                <a:srgbClr val="000000"/>
              </a:solidFill>
              <a:latin typeface="Calibri" pitchFamily="34" charset="0"/>
            </a:endParaRPr>
          </a:p>
        </p:txBody>
      </p:sp>
      <p:sp>
        <p:nvSpPr>
          <p:cNvPr id="1043" name="AutoShape 2" descr="data:image/jpeg;base64,/9j/4AAQSkZJRgABAQAAAQABAAD/2wCEAAkGBhQSERUUExQWFRUWGCAaGBgYGRwdHRwfHh8cHBwdHB4dHCcfGh0kHiAaHy8gIycpLCwsHB8xNTAqNSYsLCkBCQoKDgwOGg8PGikkHyUsLCwvLCwsLCwsLCwsLCwsLCwsLCwsLCwqLCwsLCwsLCwsLCwpLCwsLCwsKSwsLCwsKf/AABEIAMIBAwMBIgACEQEDEQH/xAAbAAACAwEBAQAAAAAAAAAAAAAFBgMEBwACAf/EAEgQAAIBAgQDBQYCCAQDBgcAAAECAwQRAAUSIQYxQQcTUWFxFCIygZGhscEVIzNCUmLR8HKC4fE1U7IkNHOSosIWJSZDVGOD/8QAGAEBAQEBAQAAAAAAAAAAAAAAAgEAAwT/xAApEQACAgICAgEDBAMBAAAAAAAAAQIRITESQSJR8ANhcROBscEyoeFi/9oADAMBAAIRAxEAPwAjn1OKfPqaZfgqF036G4/2wN4j47ioKmWOCghWZT+2bmb9dhf74Qp+I6kTxd/I7+zONKlr6dJFwPpbGgVPCwzOnmzOZGgun6qNWvcKPjYkdelrY4W0ejilXIj7I5DNNWTySoJpE0qWIG7XJIHgLDlgLnPZJWxK8uqKVFuzFX6cybHAzs2ypajMYUdQyDU7A8iFHX52w0cWZC8eZxQxMy09UyjQjEKRf3hYG3K+C5dFup4ZSgP/ANOt/wCP+ePfY7WWqZo9jriJAPIlfH64vVcGvMf0XCAtGrh5EAv8I1N7x3sdhinxDTNl+ZxtRoq94AIwRcXb3TtffxxW6Zd3H3kMcIcY1NXX9zIUSOPUxSNQuorsATz574RJ4JK3M2Qg65ZrEW5Lff5BRi7xGrZfmBeGUtKPeZrADU3MWHTyw0cLcb1NfI8aRwQEIWlqAtyo9PEnlf1xd4ZmuPlFC32lZuHrTEh9yBREoHLbn/T5YocIcN+2ThGYqijVIw6KPzJ2wImh/WOdeu7H3jzbfn8+eNLydYMuo1So1d5Vi76dmVLbDxHP6k4EpJuzq7jFJCTPSBpjHAXdC2lBfc72G3nhhyXgC8LzzalML7xgA3C2LdefTBSjyuko43zCKUyoqlYlbo52+ZHL64tUedGnhoFc39oZ2l89fX6kYEFeWGf1G1USkOMKuoeZ6bQkMK6vfUX0jz8eeFjiCs9uq1aBGDSaVsbbtyvt0w0ZhlJo6Ou8JJVRP8JsfzOBHAJSN5qlgZGhQlEUHn4k8h4fM4TttJ9kiopOUUMmfUUS5fLSRm7UoRnP8x3JxnJk2GH3JeJaapNQghELyoS7Frhj/W5wtZfkZWqgjqEIVyNjtcYP1ak1Q/ovimpfkK0Tey5ZJNykqToTxC9SPv8AbDFJSKZIa5/2cVOGPm3JR6/6YQ+KKhxUPESe7iYiNeijbYYbchzwSUiq6kJTDU/85Fyot4X3+Qxk88flhnF1y9i7U8K1kxeZ0F5CWsWGrfflihl3Dc9QzrHGLx/EGNvkBzvib26qqJ2nTXdTqOkmyi+wtgpVcTiKvWeI3Uqol6X8dvEf1xHxsdzWFRS4cyaLvJKeqj0SyLZGb90+XT54FNwnVapR3ZYQ/EfHwsOZ8caHn+bxqUeZBJA+6Sr8SH1xHxFVgQrW0koLRgBxf4l/mHjhUcucrv2LfEOWGajpZYIidKlHCryt4j1x9y6iebKnijF5El1FLWNvTDLlvEntVI/sloqj4tG25628jirl+ezLC0lUYacklFcqdZI5kKOdsVL0TlKq9Mi4Byh0jfvVKBnW2oWvbc7HElXT01a00k0ZiWFyDLewYD8TirRcRU/tCO9XLLpB+JbKLjoPHADibiJpz3aKUgU+6o6/zN54qaisljFynZdTi2BS8Xc6qY/Ct9x57+OKGecSI0Hs9LF3UV9TX3LHz8sAwL44pbA5npX0orJW39MeRHh2quFETLu8t+usHO/JT0thFmkwlkymnoI5FkoqZhHew5sfLDdnHEEVEvcQ7sv97nAfs4sag776eWKPHbXrZPKw+2LV3ZzflKgvScYLoGo2bqN8dhMHpjsD9GIv00OuScGGuzaZCCIklZpT5XNl9W5el8ahV0dSFre9QJTiDRAqkHYA32HLpjJ874xmgmrIIHURSykll5/5WH9+GPfDnaJNTxTJOJZ0lTSmpzZTvuNV738vDHU8soybsvdkUWg1lSeUUBA9W3/LDjwDULX09PJIby0btfxtY6fsR9MJHZasksr0hZlp5lJk0gXNgLDURtzxbhSfKMwaCKxjqCqgsL+6Ta4/mFziOrs0o3a7LuS1WhM0zFuZZooj53tt/wCkfLBnh+kFXBQ1TkXpw2snxUED774RuO2amlehjd/Z1IfQSD7x94m9vE3wX7MM3kZZKXTeEgvI5J91dgQB11cvmcXvJXHx5fKBPFmRTaPbZCtqhyVXfUAfhv8AK2CJH6PygAbT1pufER9Ptv8A5sFOJ82NTl0krR2EdQNKsCPcFgPqPxxRfiahzLSKpGglVdKupuoHh5DBusiUm6tCJTKbg9Bh74dyR8y72WeRiI1CqepPO3oB+OAsnDRPfmBhLFB8Umw+g64dcsqfYhQ03JpSXl/zCwB+w+WOSzl6Os5ePjsXqw+3rHSUq6IaZCzlza7DYk/f5k4DcQ581Q0QCaVhTQtjfl1/DDXmdN7BSVjcnqJTHH/h6n/q+2BPDgqaeMotOG9rGmNnsOh3uenXC0SNVa+exozILU0MD1jmniWzOD8bkCwCjmL+Nr+XXEGcZ+kGWDuIu5E5KxL+9p5F28yPXmMKhymeStjpqlyzAhSS1wq8zb5fXDxnlVAk8ZRBPMLRQg/sofM9NXXx2HLHRS7OTik0t9mdVHDM8MKTSJoVzZQdm8Qbcxhu4TztKju4ag+/GQ0Tnnt0x74izqjjnMVQslRIPjkJsFJ/hUGwHp9ThT4ooo6eZTA+pGUOtjuvljnKPF4Ot81T2N3Eea0pqXhqIStj7sq8zfrgOuYQ0khWN+/hkX31ty+fU4+1kc9XLSQzRhWcX1/vMvUnwsMBc3p44p5I4iWVW0gnmSNjy88GbzdChFVTY2ZdmFJTQyTw6w591UZup5e7+Zwk1EhJJO5NyfnizUZTMsixshDsAVXqb4OQcIJCNdbKIl/5am7n+/LEXKWEtCXGGb2DqPPyKSSmkTWDuhv8HnhcjiLOEBJBYbX2vfGmaaaSiYxaKeBm0FmXU5t89vvgRl/Byd5FLBMJoxIoba1t74TtA5xziglndbHRzIoowQqr+sUEG9t9wLYrcVVUMRSOaNpVcd6t2s66uYJ8MHIqyUz1Ess3dUsbFEuBu3LbyB+uEzijJ6jvtbsZu8ICON735DblivCs5QptWVqhxJA7U1AqoDYyAs7DqbE/3vgK1cRtyxqOZd7l1FElPF3jX/WG1x4sT6nbAijqaOtcSvCImh/WSk7A25LbqScZq3kali6wU4cjpoaaP2tik05utv3F6XH988U4+E3FVFGSHjkNw45FRucTVHG8VSzLVQgx3OgrsyjoMR1/FDSvDDQqyBBoS+7HVz9OWK1Eyc0NaUWuqmJmiMckfdhAdxbYfnjHcypjFK6HmrEfTD9T8HJDKo9sQVS+9pttfwO+FXiJJPaH78DvCd7DY+mGsMkFeEy1wBWBKuxt7wti32g5L3c/ei5Em59cLr00lPIrMrIdiLixth8p+JqSqQJMwv0DbWxG6doWnZnwTHYexwlSf8/7jHYPP7M6fqr0Vs84Op6GiQ1JZqyUXWNWACD+bbe3Xz2we7R8nlemoI4YXcJCL6FJtsOdhgf2m5MZp4auEmSOpCgWubHw++DnaFx3U0csMNNIFURDUNIO/Lrh2no8ybdNB7s+oWgoIFdCjkyEhhY9fHfAPJZFzOJVYj2iknBB6lA/9MXM244kgoKOplXvZJVN99I94c+XhjLeHOJXpKr2hRe5Opb2BB3t9cSsBjBu32M/EOTmszx4L6dRF2tfSAtycSZjmv6HElNApMxcN3zgWK9BbyH4nF/hOqeokr8wWM6ymiNV3Oph08eQ+uKnaRl8jUlLUyIVlChJAeYP++Lt2K8qL1/Z6y7iCfM6GphdDJNsV0KALdLm+xvfC1UcE1cKNI8DKqi5NxsPrg72Y00jU1d3bBXYKqsTYA2O9+mA3Ehq4D3M1T3gdbkK5YWv1xGsDhiTUQ7wvP3eVVkgA3dRY8j8O3pgFmnEDzVKzv8AEpU2HIBbcsMPCsEM2VvA88cLPLq9472FunnbFHNeDFjTUlTFKSQqqvMkmw645ybpIcXG3exjz+lbMkim7xYKZB7pl2LsdjYeHS5574XuJqerhEBeXXFH+ydDt9fTEvaIf1kFIvwwxqAPFjt/frjznFPNS0AppUGlpLq+u/mQP764s6skMJfwCM5z8VVTE1jFawZwd9zu3yGDGZ54IGipIGDwJIj6z8XO5BOJezzKYnjqmkjR9C3XUL22blhVyuMNImoAguLjoQTywG6VjpNtehg45yxlru90Fo30tsD73K42wVzvhpJFoykAgMr2ZRzAO/vedgce+POK5aGaOKnChe7vuL2388C+FOLZWkklq5riNWZFNt2O23oNvnjtSvPZx8qTQaWuHtNbVDcUsfcxjztv98KXB2XmeqQHcX1ufIbn74scG5q/tDR6Q61B99WNue5N8X82z+Ci76GngaOZgUZmPIfy74D8hpONoI58tOk/fVEknev70ax29xBstz1J54W+JMs0qKiORpo5DbU3xA+DYv8At9NWxR99L3E6KFLEXVgOWKWfZjTw0q0sEhmJk7x3tYXtYBcauVljapdhfh+aIZXKZ0Z0jkuVU2O9rfjj1w/VJVk0tLEaeIkPNIX98gfur5nl9cKmXcR6aWem0FjMRY35Hbp1x44Zq1gqozIWUBt9JsR5Hy8cZYqwyjdsbs/4npplkppInRIr9yRzJAtuPM+OPHZ1Uu76Xf8AVJuFPMt0+Q5/TE/aCYTHrdD3pt3ci8mB53PljP452U3UlT4g409ihBSgPGfcSV0FXK+hhFyUEXWw5Hbx5/PCFW1byO7ubs5uTyvfyHTywTrOMKmSEwM91NrnqQOnpg3wlFAKKonlgWUxsLA87G30wlbZv8FoBcHUazVkSONSkm4PphkyKJYfbp4lBliZljFvhF+YH98sWOGcypZauIQ0ghe5Ja/Sx2wF4eiqWrKhqbSdJYsG5MLna3ji6yByuynlWTy1OqYG7I2pt/fPUkYLRKuYZnGVU6EALX5nRufqdse854xRacxQxiKaTaYqtreIHW58fDCzQ5q8KSLHYd6ulm/eA8AemNodSkrG3tBonkp0nddLK5Uj+Un3cZvNDgrDn0iRSxE61kA+Ik2t1GHbJ4UkyaQ6FuBuQBfmL788Xk0T/GNMysg47G70nAtC0an2dd1B6+HrjsdOTOFoodkmYyiV6CVAwgLOHJ+C21gPMk73wn9p+a99mMluSWX6Ybex+pLtXTHeVrH66j+P4Yz2ly6WqzDu9LF5JveFuQvuT5AY5rQ0qk2PfG2WxQZPTakvNpUAkna4ubb7YzrLMueeQRxIXduQA/uw88P/AG114LwQKfgFyPsMWOFXTLsparteWa9j1teyqPnv8/LF49IsG0i/TZNV0+XrTwNHFOWLOe8F/QbeFhhLzXiOqjgmo6pS7M19Tk3X08RhcqcykkkMruxcm97nb08MPXHFMWyyjnk/a6VBJ5kEdcTJeNPJDwX3T0FTA86QtMwALHoAN7Yq5lwZFDC0grYpCovpHM+Q3wByvJ5Z1Z442dU+Igcr8sVY/ebSB7xNrct8By6Oijm0yfLyCyqTYE2J8Bfn9MPsXCVLM4NHVDvFNwrb7jfpvhJzXKZKNwk66WZbgAg7fLDX2Z0yx9/VuLLChAJ8Tuftb64KjbFJ4tMY87yOOW0lXDL3gABaE3DW+4wrdoOaRvJFFER3UMdhz2J9fK2PHCHEtXPW2jkJV2LMG3VV5n022wH40pXFfMrNfe97W578sN6ZzhGpUNfZ7KDTVoXc6P8A2thHyWNmqIVsSTIot/mGCPDWfvRSFlW6kWZT+8MM441pIrTJRFZG5NpsL9bE/ljms4G0039yl2puPbV8RGPxOFzIK6JKiMzKHjJsQel+vyxWzXNJK2p1G2uRgoF7AdAPTF4cKCI1IqXZTCgKlBdSx5C+G4psnKo8T1xZl7UVVdD7pOuNvLngvxQi1lIlcg99QFmHn44jyrMIK+kSmqZBHLEf1cjdR4Ymr5YKOhlpYZRPLORrYfCoH57ffGoCtteyhwLlkcjTTTANFBGSQeRJG3547h2qoJIzFOhSRmJ7zwvyA8ABixmC+yZOkY2eqfU3joG/9PrhSybKmqZ44RtraxPgOp+QwnFUjO22xwn4MnpJFqaUiZFOoW529PzGDLZLR1d659SqovNEo3LDoRzGBnE/HT0tQkFKQIqdQhH8RHP6cvW+Pj9pi95EwiChtp9viB229OeJVPJGpPJdpuKYa0mlkjEURFoT1UjlfzwFyfhtGqaimlOqRY27sg7XHpz2wHz+ogaodqYnRe4vtvzNvK+Isjzw088c25s1z4kHY4m3k6caXiG+EqdZI6unKjvGj1Ibb3XmBgjwPUtFRVbKod1sQpF7n064nlWkomSu1yFplYxxgCxLeJ6AXxQo62Sny8VFOxWSSWz9R1tYYaxRzb5X+wOn4jqhUe0dyEZVsBoIXzOCPZ5XN3lSwtq7ot8xc4j4oz6tiBgneN+8jDEKvIHp5HEXAdcsEzyS2VGiNi3I78h44j2Rrx0WuIcpFZAK2FSGAtKtuviMVshpYaejarlj75telFPwjzOPsHaTOZQbKY9x3QFgRibIKtahainYBO8u8a+DeAxNMXko09f0eBLDmMUiiFIpkXUujqMEOBE15bUxnoG/DArhPh2ojrFYoURb62bZbevXHmj41jpTVJHGXWR2072FuX+uJTYWstI1DJJL08R/kH4Y+YUcp7SqWOGNG1alUA2G2Ow1o5uMr0M+RZXQESPljhZYxYlSxB8mvzB8RhTk7YGjLr7LGJgSpYG1yPlfDNwvPRx0E9VRwtGpBBvzOn5nbfGGyVBdmY82Yk/M4SWLFBJ3ZbzTMnqZmlkN2b7eAGHPKpRX5aKIOFnhbUgY21i99j44K9mvCSRaKipA7yW4gjYfu2uXI8bcvAeuM5ziU+0zFdv1jWttbc2tbGcXVnS1J0hyyHswkDh6wrHCm5GoEtboLcgepxX7SOLEqnWGHeKI8xyJ5WHkME14ZdMsllqpJGk0aghc+4D8IIvuT1v6YzqMbYmkWPk7NE7Ksx7mnrXtfQFa3jYNj3xXlENTTrmNIBzBkUeu5t0IPPFHs796mzAD/kj8HxS7KOIdMzUsm8U4IAPINb8x+AxKtAk6laLPbBLaoga19UIt9cW89U0mTQwX/WVBu9vA+8R8hpGI+2ejtLTBeQjI+lsKlJ3iCOVo5JYkbkb6TbmL9Ol8WWCxTe9DtlGWSUNArxxs09Sy3IW5SO99/C4/HyxR7QfczJTb4hG35HFOs7Rap5WkRzEptpjFiAB8sR8Z8RR1c0Ukd7rGA1xbcH74DppoUYyUrY2cfZAkymWIDvYlGtR1Ui4Nsespy6GqhoFmXUpRwBcjcW/1wN4n4hNJXU8w3SSFRIPEdfpg5mEkcP6PeE3jM+3pID/XGa7BbqhLr+Gjl+YwsRrgaQaWIuLE2sfMYfIaeOP29ZheIuGPkHA5eFjgNNmaCqnoar9k0l4mPNCdx8r4aMxok0T96T3bQLrK87Le9vlhJeXz7ka9mVcR8NCkk296Nt0boR/XA34rBRcnkBh2biqhmiNMUdIVX3Ha5a/44E0GZ01FCJUtNUNfQCNo/M+eObjnZ6VNpaL9dRJDAsuYsZJSmmGAHdR4m39jCCtQUYMhKsORHTFySWarn31Syuf7t4AYK1XZ3WKpbShIF9IYFvph46OetsocH5atVWxxygsrElt9zsTz9cfP0KZq32ePbVKVHWwBO59AMEezOIjMVDCxUNsfTBnhhRAKyvf9wskd+rE9PsPrhJWw5yJ+bZYKeeSFWD6DbUBzPX+mKtZSshUMpBttcEXGLVFGXlXUbs7i/qTvg32hSXrSo/cRV+1/zwLzZ1/8lnPI+8yujf8AgYqT/fpi/wAF0ntFH3ZGwqVPyFicDclzKampS0sIlpXawDEfF5Ymi4/Kyxd3EsUEZuUXmb9SfLG2rOTi6pAjjCt77MJrcg2gf5fd/HFztIlEZpqYcooRf1b/AGwSGUUDVPtftiiPVrMZ+K/O3jz8sKnFGae1VUkw2VjZb89I2GEvZlmkugh2cAe1g2v7vLEGeq4qpWswPeGxAPj0ti12YJ/24b2904MZ12oSw1EsfcxsEcqL87DB422bk0w5nuVGop4Fao7hNF3J67DY7jC7SdmUMt9FYr6eelb2++J+02rMtHSSWA1EkgcuWK/ZLJ78yeK4SwgZ4lb/AOBKP/8APX6D+uOwp1cIWRxYbMR98dhWdeA1cL8S1dPDMI4u9gJLOCCAl+dj09MQ8GZbTvLJU1TIsMV37sndzzAtzKj78vHGmVk6yxTU7hVmNP3kipyBI5DCBkU2VzQxU80ciTcjIBzYny+mInRyUrHLKa+mrK1aqKoZnSNgIWFtItvb88LfBPDK941ZUlVXWe5VzYM1zZjfoDy+vTFiTs/qqGQzUUiyHSRpYDVpPT/bGe5tJUraKfvF0m4Vr2Hphcr2H8M0viKGaHLaySoZWeaVbFTcadgoHlzxk7TYNVHFZbL1o9J92TXrve4uTb8MBKWnaR1RBdnIUDxJ2GLWDKVKhr7OIKmWZooX7uJheoawsEF/HqdwPr0xQ4rzKE1t6FBEkVgjL+8V/e/vnz64aOKf/llElFDfvJhqnmA2P8oP29PXGclrbDGx+5qvYZrs8qKpkV3Mjk6VHmTjSs5epy+GnhpoQ8MafrSV1BmPPz53N/PCT2b08QqGqJmAWnQuATuW6WHW259bYY+DuJ5pI8xlDHXp7xAdwvPYA/LBG3YP45o4xFS1KxCKSXdojy23uR4YIShlpv0qYoyWTQItPugX06/phMmrp8wqIxI5d3IRfAAnoOnjjUqmdZJJstVf1aUwVTbbUPP/AMv3xopfPZXgyDNc7lqmUym+gWUAWsPDFulzKRFjDOxWNgyJfYEG+KDxd2SP3hsfLD9V8Oxn9G0pQB5RrlYD3iOe5+uA/ISqOxVz7PHrJzKwCkgCy+X54nmz6qaPQ0zFNOm1+ngeuLvGXDYo6nRHfu2AKX39R9cGaTglBVrDI5ZBD3shG1vAfXAfK8HVOFWxMoaJ5XWOMXdzYD1/LDrntLAmXzwRAM1Mya5Lbs7H3rHwHLEmQQUy961BKGqChCCQWK+JXxOAg4uMlNVw1OkOQApCWLMDyJGHFJbBJ28Hrsxe0872F1hJU+GA/Dc1VJV95EWkkB1MC/xC+4N8ScFZ2lNOe8+CRSjHwv1wdyvhyngnE3tiCK9wFNmYX2U+V7Yt4oDBVXnUtHmDzNEqyEG8d7gagOox4zLiT2imgpYkK2fU387sduXmTiPtAlWSskdGDKbbjcchix2b5aDO9TL+zplLn/Fbb8z9MX8Gbomy7hyWCvgimAB1BtjcWG/5YHcVz662duY1kfTbDVxtqqZKKSO4adLAjpvf7A4D8R5dG1YlPTqAwsrMT8T8yST/AHfHN4wNO2myxxke6oqKn66DI3qf9ziHL1EWUSuQC0sgUEjew52++DvG/CklU8ZjZNaRhHQsBp64G8W5eYaOnpkBcIC8jqDpv6/XFbAndIUstyOWqk7uBdR5k8gB4k9MHsw7NKtI7gK5A3CG5+nXBTsqzKNe9hLBZH+E/Kw++KEkVdl1QCS8gZvEkPc+J5HFLbtgLIs1ehnMhjJcCxVtsDM1rTNLJKQAXYtYchfGj53mYomF4VlqZzrlZhcC/JE8bcsK/aHQRx1KaFCM6BnQfusfwwlhhbPGf8WLUU0ECoV7r94nntblgj2Xzaao3Nhp/rglJkVFltLFLURNUSSkeg2vtvYAfU4iSly+sEa014JJHCkAm4FiTte2I8IyaqhR4jQLVTAWI7xuR88dh0qezKlRirVLhhzFh13x2LQ+Ye4bz2hqaqZ4RKJ5Yzq18rDw6YUOzfIO8rnkf9nTEk/4rnSPxPyGEiOpZTdWKnxBIP2xpy1iUGSnu3V5Zt3IIPvN/QfgcKMc0cKrQtcV8aTPXtLDIyCP3VsdjbnccjvifKs4kzPMqXvwpAIBW2xABJJB9MK0WXO0feAe6XCDxLEXtb6fXD1wHlqLm+iPlBEdR53ewDH6m3yxpNNkbDvGWcUNHMkUtGkmpbkqqgjf74y/Pp4WqXenBSIkFBa1tt/vjR+Mzlk1W4qJXSdF09dI2uOlsZVBTtJII4wXZmsoA3O+2LSNdDrkPHaSR+zZgveRclk5svr4+uF2io6d5nLymKEXKnTqdhfYAcrkeOH+i7MqeOmCVDqKmX4TfZSBfSv8XmcZ9mVFJR1GiRRqRgRcbGxuPUHB7wJVtjLxPl9OkaRQvHGdAkIkDd61xsGPJb89OK3AdLUFKpoiix90RIz8uRsAfHmcAaWmmrqqw96WZtyfufIAfYY16r4QQUqUaziKFBrm07vIRuSfBb/kOmLReXszbgrNYaWp7+e5CKdAAvdiLD02wx5H2lVctQt0VkLXIRLsF68t9hbAjN8xy5YzFTwNIx271za3mB/oMEeyaACeeU/DHHa/qbn7A4Cb0hbyA8ypkqM0KRBtEko2IIIuRq2Pzw/U8gkztv4aaIj0sP8AXGcSZ7ItW1Utu8LlluL28PtghknF7QNUyuuuSoUi97WJv/pjWrFxY0k/pOkRucsE4B8dDN/S30ODedZglN7XUSLrBKQhb2JAG4B9SfpjPOA+KRRzkyX7txZrb8uRtj1xhxiasGNVCxiRmB3u3gSPrjL2Ti2/sXaLiTLqdzNDDL31iFQn3QTtiTimJaWgjhZVNTUN30psLqDvYeHQfI4GdnOTe0VWpgDHENbXHh8I+Z+wxT4qzZqmqkkYEXNlB6KNgPzxcJWWKtlHK8saeVY0F2c2H9+GJc8y000jxEqWXYleWHzs8yFo6d6o6RI4IiL7BR/EfX8vPFLNKOhoHPtGurqG98g7Lc9T/ZxuDqxc+kIMS3FsNdbVCnypIEDCSd7ykqRsOm49B9cGeHHgFJNV01OpqEO6sdQQeKj03xZWpnly+pkrwApH6nUAraulhztyxkg3dF/LJ40y2Crfc08TBR/MfdH9PnjLFrWEizE+8HDn1vfE8+fzGAU2r9UrXAxRjF1wWxRjVjh2gxs9bGY73qI0026k7YK8bZuKOlhoI2u2gd6fLw/zG/yHngjkJhajp62bnSxsvzGw+fh5nGXZlmb1E7zOfedr+ngPQCwwvuBZf4GyHs+Z6aKamkBmtdluOvK3gcMsUc0eWTDMCAQDouRqvb3fnfljLFzGSI6o3ZD/ACnFiasqKogM8kpHIG5t52/PEXsXFtjXwxxyuqOOsAfSfckIuVPn/XAbjbIpkladm71JDqEg5eQ8rbbYBNiw+by9wYNbGIkHT6eHl5YybM/p07Q1ZZx/Ty06wV0JdV2DAXG33vg3kvC1JJJFV0TEBG3U8t/XcYW8p4lofZUgqYGfT+8AOflvfBbK+OKaMx09LF3MRa7vIfn57nxON0cuL6CvE0n/AGqT/L/0rj5ghX5Ss8hlWVbNa23gAPyx2M07EmqMhzvhuWmCsxVkbZXRgyn5jB3hjKYkoKmrqEDj4Igf4vEfMgfI4k43gEQgo6eM9yTrRidRkZ9r36emPfaFOtPDTUCH9mod/Nv97nHVejl9xWy/O5oFIjawJvyBsehFxsfMYYOz3iuGkmkkn1EutgQLnc3N9/TBPL8oeTJ4ookBlqJzY26A7knoABipxQ9PQQexQqkk53mmIBIJ6L4H8PXESsheq1ymsnZhJOZpW2Fm3Y8rDTg3kWQwZNTtU1FmmI6dL8kTz8T+WMgpqhkdXRirKbgjoRjSpM0hzaiPtDmGWnFy9joPnbz8OYxqpmWSPtAtUxRV8M40qBZCbFTfmv8ANfCln/FU1aIxKEvGLXA3PqcV87yJ6bu9TowkXWuk328x0OKdLTs7KiKWZjYKBuSemM/Yuw9wtxN7GJikYMrppSQn4PHb++Qwe4OlK0eYzsSW7vTcm5JN+p9RiiezOsC6iqXtfRqGrAQ1ssSyQ3ZQ2zofI/jgWdkk1gpAWHnh/wCHU9myaolOzTEhf+gf+7CdlOVy1MgjhXU3M+AHiT0GHsVVfRwKhigmijHIbkev9bYKdFdGdc9jh/4d4TjagkeVQZZUZo781VRsR6nf6YonMVzSaCFKdYfeLSMtr6Rz5AbevW2HCDLZv0hr9z2YQmJAGGw26eZxorOSTkY1COp6YYsn4Kkq41kSWIar2Uk328sL2ZIUlePlpcj6HBXgaKVq2IxC5U3boAvUnFrszlikMmVcHVVK94quFG6jVz8iOuDPFUCJTd5WxRs9wFaI2LHzv/rijn+Y0VDPJIiiepdiQD8MZP2v9/TCBm+fzVcmuVy3gOg8gOmFx9hQw5zxMauohWO6QKUVY7+Y3I+2L3GmWPU5oYoxdtKjyAtuT4AYUMujd5EWP4yRp6b+N+mNTkpmWKSOKeNq5wO9cmzWtyXw2/rg3extpaIESHKhTuh1CRikrX+LxNuWx+2BPGeWVM9cI9ZkWUXhubKB4Dpir2gQmGCjgPxLGS3rsD974g4W4klkqaONzdYnsu2+4I3PXwxeqDG15HN2a1G4Lw6v4e83wAqaR4nMbrZ1NiMO+b8N06VrzS1qIe81lB8Q3vbngbJxnGuZmoCAwmye8N7WA1b8j+WNKNCjJ7KvClckgFFUMVhZiwtt752Go+AO9vHAXPckemmaJ+h2PiOhGNJ4nyegcozfqO8F0mT4CfPoDj3nXCr1VGLssk0Q9yRf318D54vF6QeauzJiLjDN2ez6a1B/GrL9sVOFMljqJ2ilZlOk6Ryuw6HBLhXhepWtjLRsqxtdmIsLb8j1vgik1TTFvM4dErqdrMw+5wV4EyyOer0SrqQRsxB8rYI8RZHHPHV1UJLMk5GkctNxdvHHzs2gZXqJiCESFhqPK/Pn8sVIkpWsChUAamtyubfXES7kDxIGPJe++LOTw66iJfFxi6RWzfMrZUhjU2uEH4Y7ALNWhEpD1JjYBQV0k290f747B5Vg5cbM0p6msjjhnKMYoD+rLr7oJ5AdSMB81zJ6qd5XF2c3sOgHQfLGpUNJUzRT09dIneTLeKPUNSld/hGyjlthd7MqMJUVDsP2MTXv0N/9DjrH+QNWHK/iY5bQUUaKC7oCSei7F/mb2wN4y4PkqqxZKYArPH3lybC4tf63GEvOeIJaplaVtWgELtawv5Y0Hs+zaWajmV3RUhTRG7bW1A/EfAbYyRKE6u4DrIULNESo5lSG/DFHKM8kjHcX/UyOveIRzFwD5jbGiZBkUmXuZqmrQwaD7uonXcbWB/LGXVMoMjMBYFiQPAXuMbrJq9Gj9ovAqgd/TDZFAeMfuqBsQPC2BXZXTD2p5m5QxM3zO34Xw81NPL7TDV95HHTmBVm1nZuZsB42PPA6GnpaYySxuvslWujUD8Dbj/ym59MXTsqESizKplqjPGZHcNrOkk2W/K3hba2PvG+aJPVmREZAVW4YWN+txhv4T4W9nqda1cbJY+6hBLgePgBzwGq8vjmgra6e5JkKw723BsPUcvocBWzpavB7oJTR5U0q+7LVNpU9Qo6j7/XFfs4nkNZpDExlWMgJ2tbn9bYloaiGtooqeSVYZoLhS3wsDj7JJFltNMqTLLUzDTdOSL13/vpiekW8AOPiJ6aec09gHLKCRchbm1vD/bE/Ass7VkfdHUVuxVmIUgDe+PHFnD8dNHSshYmaPW1z125fXHmjy9Rlz1Kl1mWUKCGI228MSTwFvJ64sySoWokkkhZA7Fttxv5jAqnr3hJ7pyhIIJB3seeNE4PzuWPLp6mqcyoNo1fe9tufW7ED5HAn2zLK5HMiGmlClvdOxt4dD6bYuexJizS8N1UwBSCVgeR0mx+ZxDXZJNTkCaNkJ5XHPGj1tPWVFBRGjZl/V+/ZgvIAC/3wO4rZostjhqZFkqe8uLHUVXfmcJpkWxayLIGqI53VgvcJrN778ztb0x7yPIJ6rXKrWWP3mkdiB48/G2+GDsyoDLT1iA2MiBbnpe+LfHUfs9HDBTkezkkOyndmHQn1ufl5YPFVY1K3QscWcQLVSIyggIgTfxBNzgdw9U6KqI9BIp+4xVji1Mq9WIH1NsGI+EJmrGplsWT43/dUWuWJ8METpYDnEmTpPVV0ofaJFcabEEkAWvhZ/Qt6RqjV8Mgj0+Nxe98MORUyFK2lhlV3dVCN8IfSbsFv9vHFbN6BqejjppCqyyza9N/hFtILW5XOK3mw30WuEM1SeJqCoPuP+yY/ut4YDU2cVFBK6Ry/AxXY6lPS9uWGJez+GGxqqxUPgux+V9/ti7m2V5Zl+jvYpJWcalvuD9wMbJsWZ+1YxfvNR1k6tXW/O+2CFRxfVSR6GnYryI2Fx5kYs1dImYVbeyIIkCAkNYAaRvy5Yl4LyuJu+qKgBoacX0/xN09fTzGIJyRUyOeshu9PG7A8xoJVh+ePOf8AGVVIhhcCJT8SKum/kevywXqO1SYt+rijVByBudvtghk/EtPmTos0IWeMhlI5G3nz+RxMrNHKXugJkvZtLJF308iU8dr3bnbz6DFyDhAU7pUxSipij95tHxfS++Lfa/mx1xUy7KF1sPEnZb+lifngf2WVTidk5qQLj1Nj9cdZroy0D894rSed5QjANawJF9gB4eWOxQ4sywQ1k8a/Crm3od/zx9weKGmw1FndJRsJIA9TUf8ANkJVQTzsvM/PFzhidvYMwqCPfkJGw6kdPm2B2c5NDBlVPKV/XzNfVc8tzy9LYGZJxrUUqd3EU0XvZlvufPHRWsnFsCmK3MEYcKeqSLI5F1L3k0ttNxe1wNx6A4gr+0R5onjeCG7LbWBYjzGFAjGVheh9rz7Xk0cnOSlbS3jp5fhb6YRRvhpybh7TQy1NRI8UZFo1U/tD5jqOn1PTH3gDJVmnM0u0FONb35XG4H5/Lzxi7LvaDUSd3RxyLo0wjbVcnYc16WwnGQ2tc26C+2CWe5w9dVs9iS7BY18ByUf344KcZZTDTCCmjXVUBQZWB5luQt6/a2I9jTFulkYMNBIY7Cxsd+m2HHjtxBT01GOarrf1Pj89RwMzLKRl01OzESPYSPHysR0v6/hgpWV9BmD65GeCYgC7ctuXl+GJdZIxLRsRk4Zsw4IkjgeoSRHiUne9iQNrjx32wMyPhqerJ7lPdHxOxso9T+WCmtlbGLj3eky8/wD6bfZcRZLTs+UzIBcmdQo8SdIGGqjyU+xrBVRpVJF8DQPdgPC232wJbiMxBDT0LimhJdi+1yNtRPkd/XAllUjEHaLOIIKegQ7IoZ/M9L/PUfphALWwaqp3zKvOmytM3uhjsABsL+gxRzbKDBO8LMrFDYleV7Xtjrol3ocK6rY5HTsrMuiUqbEjb3udvlhHZyx3JPmcFKWhq5ae0ayvAGvZRddXXbxwMemcNpZGU35EEfjjWmLQ78G5iIqGt0tplKgIAfeO1thz64+8KVSz0k9FMwU27yIsbWYdN/P8cX81zj9FQQwQJH3zJrlZhc7/AOt/kMUc1qkraBqlkWOeJwpKiwcG39cTQhOiuHB8GH2ONUznNYmnlord0Z0UmUHdnIBUH+W1h9cZRJqHMEeoti1W5tJUSd5IRqsBsLbKLDGTpFcbZ1bSPDIyMCrobH/TBbhfhl60ysSQsak6ud2t7q7/AFOB7zS1UygkvI1kHiegv/XGnrKuWrS0yIW7xwJGsbC/NifEtYDyGAWToyCaZixLElvEm5++HnjRvaMto6jqvuN8x/UYVOJ6HuaudPBzb0O4+xw25EgnyWeIkDu2uCfL3vwvhheyrk0fsuVTVB2kqD3UfpyJH/qP0xDwQ6yRVNGzBTMLoTy1Dp9hjxxrnUTimgp21QwxjcdWP52H3OFhdWr3b6r7W538rY0jRjiwhXcLVULEPBJ6qCQfQjBbg/hqaKU1UymGKJSSzi19ugOGjI5M3SIGRoNP7vfGzfb88K/HtfmBstVZYzuoj+A/Pr88SrwB5C/HmTtWrHV0o733Qrqu525G2CPAeRChhaeqtGfiOroANh68/mcAOGco9kpvbKiaWKM/DHGbFieQ+eJRm9JmbiGRp4nP7Nnk1KT0uOV8K7yTHYoZ9mftFTLNuNbkgeA6fa2OwVr+zusjkZBGXAOzDkR44+Y1oXJh7j7SaqipeaxqgI9SB+Ax57SOFY0jWeBAgU6ZFUfQ/lhXyyveor4pJDqZpVJPz6eQw/Pm6tmNTRy/s51Gm/RtI/H8sV4YKtCtnVBGmUUrhFEjv7zAbn4uv0xU4K4Y9qkLSe7Txe9I3Ibb6QfPr4DBzj6j7igpITvpYj6A/wBcAzXVf6NEax2p2Ykuo3bxB8r9etsJVgh4414m9rlCx+7BF7sajYbbaref4YN8FFZ8vqaNWCTM2oXNtQ2/pbCBqxLE5BuCQRytscVkjTeDQuHuFjQM1ZWaVEQPdpcEs3If6f6YocKIZ6iavqfgiu5v/F0HyH5YUaqukf43Z7ctTE/jhm4OzOF6aejmcR96bq55X22P0H3wawLFgWuq5K2pLc3layjw6AegGCvGXdxd1SRKCYh77Ablj0v9/ngnRZRDlgeoknjmkCkRIh6nrz/23wF4KoWrMwQvvZjLIfQ3+7WGA8uw2MnG7GGko8vT4n06/wAPu5P0x67RpPY6Sno4fdVgS5G2q1ufqSScAuPJ5mzBpjG4WMqEJU2sm/h1Nzg/2iQe3UkFXB74UHUBzANr7eRFjhKivsReHc8kpZ0kRiAGGoX2IvuCMbdmTRs3s0hslVG2n/EPiA+RDfI4wzIsnkqZ44kUklhc25C+5PhYYce0ziT/ALXCkDb025YdH22+QAv6nFathi8FDgzKGizdY3/+yzk/5VNj+GF3Nq8yTSv/ABuzfU41GSqhlppMzTaT2Zo2X+fYb+Y5ehGMdJxkrLKXBYNdyGokpcj72IXkN2Xa/wAT25ddsA6PtCmleOKqjQKZF1PosbA3tv8ALfwww59n0mW5bS90F1kKvvC4tp1H74SMw4o/SE8AqQI4x7p7vxY7tv8AL6YmxXkKccZXO2YFzG8kbldOkE3UAbA9OuPnHeWRQCIRK0TSLrePVcL4fO/4YJcT1s+WtCkMzvEy39+x5HkDa9rWxDXSx1NFNXTqe9Ld3EAxt0A+h1HAk23Z1W1ZJn+VzZhSUk0KF3CFJALcxbf6g4ucE8ILFBPJXQgAG41jcKouT8/ywP4HnlmpKmmicpKpEkZBsfAj02++CfaLmhgpoqQOWdgDIxNyQvj/AIm3+WEkbboHcG5rRpUSTyFYmJKxJY2RT1v4n+uBtd2iVQndkk9wubKQCAL7W28MLDHHmU4KG0NXaZBaqWXpNErfO1j+WFRJDyubHpj1WZlJIFWR2cL8Oo3tfwxArYVHNSySuLYduyvK1lqWkYA90uw8z1wkubjDh2Y50sFS0bmwlFgfMcsQUtYAfGvET1VVISx0KxVFvsADbl4nnhn7Pya2CekmJZAoZCdyp8jhQ4lySSnqJEZT8RKm2xBOxHjh/wCz+i9ho5qqcaLjYHmQOQ9ScJ06OWUzz2pU9qCl0/CrWP8A5dvzxlccpUhhsQbj5Y0rIeJoa2laiq2CMfgc8r3uPmMCYuyqoMtmeIQ33k1jl5DGTSwwyT6NeyKuMtNFIebID9sdhej4+oaVRAJCREAt1BI2HiOeOxFLBafoxzKqvuJ45CCQjA2HlifOs8M1U1QgKG4K+Itgbj4cMzxodp8ybOJYIQhQR3MjXuLbXPl4D1x2b8fNFUCOmC+zxDu9BGz25n8hi5lmWvHlbGktJNN+0ZSLqv8ACOtwNvmcBeEuGvfaoqVKQwDUdQtqI5Dfn/tjKtEPXaDl8SPDJGndmVNTJ4Hb6f6YL1c0GVQQqIElnlXUzP0/vl8sKddmRrK0O+weRQB/CtwAPpgx2q6vbFBBCiNQp+t8JJEss513FXQNVJGsMsbBWVeRvb+uFzOuGmp4YJWZT366go5jYHf6jB7O8gpxSQSQLIhmdUCsTvfYm34YYuMeE/amjRJ40MUYUIx39fwwYmeTMqfLZXieVUJjj+JhyHrjxRV0kLa4ZGRvFTb/AHw9ZxlLUGUPExUvLKLlTtbY/gMZ2rYVAb6Y40falVKhSQJLcEAsNx57bH6YC5LxZUUrMYn2Y3ZSLqT6dPlgzxDwSIKOKoUklgveA9CwuCPK+2A1Nw470klVqUJG2kg3uTty+uCqorUvYSru0iqdSid3CG5mJbE/Pn9MLQPXqcMvB/DMNRFPLO7osIBOm3KxJ6YuQ8L0VSGWkqJDKqlgrra9vljYXRFe2LFPnUkcMsCn9XLbUP8ACb7eGKKNYg2vY8sTjLpSjSBGKKbM1jYHzOPeV5TLUvohQuwF7DwHM74WDm22PE/aTTVKqlVR6gvKzXt02vbCxxHX08swNNF3UQUC3Uncknc+nywGVN7eGPYXfBpHaLb2aNPJ7fk4fnLSn3vGw5/+mx+WOly3vFy2g394d7KB/Nc/hfAfsyzoQ1Rif9nONJvy1dPruPnhx4clE1dWVZIWOId0jHkANift98RRt0dFLAC4dQU+cMtOHaFSyMedh1JP+IYtycLS5hW1MkraEU6VsQd/3V+Q3I88e+J8xSnoY2oSFSV2DSW99iOZv5m++BecVEkWU0ZiLAO5aRlJB1cxc+t/pg5uhJ9gniHhOekNpFunR13U/wBMA77Ww5ZF2nSIvd1S9/GdrkDVbz6Nghm/CdHUU71dJJoVQSVPw3G9rc1Pli16Ep+wTlVLlS08b1DSNKR7yqTsbnoOWGGbJ8rjpFq+4d42IA3Ore/QnyxmFwcPpbXw+f5HH/V/riAaBXEmZ5e8CilhMcmsXuP3bHrc9bYVnfkcQ3xI1iMWqMpNqhlo+0GpjQLqSQDl3ihiPnzwLzziuoqyO+e6jko2UfIdcaVQwQU+TxyzwpJZASCBc6jtv88LuZ5HTVlN3tDTyLLqA02NiDzt0+mIqQZZENeeNC4d7Py0Ymq5THFz06iB897DCqchnppEeeF0QMCSRtz8caTx1k0tbSU5pfeUblQbXuBY+BtvjN2yrCE3MuEoO9buauLu7+7dhf0+RuMdiWLslqyASyAnpfHYn7/6LzfoTFx5bHY7HQPQwcDVDLVqFZgCNwCQD6+OGrtPmbuEGo2Lbi5sfXxx9x2MtkMyB3xu1NTrJBCZFVzpG7AN088djsV6OYG40H6+gHTv+X0wi9ojH9Izb/w/9Ix2Owv+F6CHFbk5TQXJNyb/AEOEePmMdjsY5z2bRxN/3CoHQRLbywoJ/wABb/x/zGOx2DE7PR64M/4bmH+AfgcR9mSDv5TYXERsfDljsdiS0AYeAEDZXVhgCNT7Hf8Adwtdk3/fz/4Tflj7jsJaXzsj2hUk/aP/AIj+OPWOx2CztHREp3w+wG3D7W2vOL+e/Xxx9x2KFdFeq/4HF5VBt98GMnUNkUoYagGa197bjlfljsdgsfRmo5HD5T7ZCbbXl3t197r44+Y7GLHoROuNAof+Az/4v/cMdjsR9BM6vvj0cdjsMETXONtslj//AJYm7NnP6MY3Nxqt5bdMdjsc3186GRcM1DS084kYyDwclunnir2aVLaXXU2kMbC5sN+g6Y7HY5ROr0MdXVOHb32+px2Ox2OjOZ//2Q=="/>
          <p:cNvSpPr>
            <a:spLocks noChangeAspect="1" noChangeArrowheads="1"/>
          </p:cNvSpPr>
          <p:nvPr/>
        </p:nvSpPr>
        <p:spPr bwMode="auto">
          <a:xfrm>
            <a:off x="1820863" y="7938"/>
            <a:ext cx="304800" cy="304800"/>
          </a:xfrm>
          <a:prstGeom prst="rect">
            <a:avLst/>
          </a:prstGeom>
          <a:noFill/>
          <a:ln w="9525">
            <a:noFill/>
            <a:miter lim="800000"/>
            <a:headEnd/>
            <a:tailEnd/>
          </a:ln>
        </p:spPr>
        <p:txBody>
          <a:bodyPr/>
          <a:lstStyle/>
          <a:p>
            <a:endParaRPr lang="en-US">
              <a:solidFill>
                <a:srgbClr val="000000"/>
              </a:solidFill>
              <a:latin typeface="Calibri" pitchFamily="34" charset="0"/>
            </a:endParaRPr>
          </a:p>
        </p:txBody>
      </p:sp>
      <p:sp>
        <p:nvSpPr>
          <p:cNvPr id="20" name="Title 1"/>
          <p:cNvSpPr>
            <a:spLocks noGrp="1"/>
          </p:cNvSpPr>
          <p:nvPr>
            <p:ph type="ctrTitle"/>
          </p:nvPr>
        </p:nvSpPr>
        <p:spPr>
          <a:xfrm>
            <a:off x="2099620" y="1241972"/>
            <a:ext cx="8179408" cy="1595256"/>
          </a:xfrm>
        </p:spPr>
        <p:style>
          <a:lnRef idx="2">
            <a:schemeClr val="accent5"/>
          </a:lnRef>
          <a:fillRef idx="1">
            <a:schemeClr val="lt1"/>
          </a:fillRef>
          <a:effectRef idx="0">
            <a:schemeClr val="accent5"/>
          </a:effectRef>
          <a:fontRef idx="minor">
            <a:schemeClr val="dk1"/>
          </a:fontRef>
        </p:style>
        <p:txBody>
          <a:bodyPr>
            <a:noAutofit/>
          </a:bodyPr>
          <a:lstStyle/>
          <a:p>
            <a:r>
              <a:rPr lang="en-GB" sz="3600" b="1" u="sng" dirty="0"/>
              <a:t>Module 8:</a:t>
            </a:r>
            <a:br>
              <a:rPr lang="en-GB" sz="3600" b="1" dirty="0"/>
            </a:br>
            <a:r>
              <a:rPr lang="en-GB" sz="3600" b="1" dirty="0"/>
              <a:t>Why did Steve McQueen decide to shine a light on the Brixton Uprisings in 2021? </a:t>
            </a:r>
            <a:endParaRPr lang="en-US" sz="3600" dirty="0"/>
          </a:p>
        </p:txBody>
      </p:sp>
      <p:pic>
        <p:nvPicPr>
          <p:cNvPr id="12"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4088"/>
          <a:stretch/>
        </p:blipFill>
        <p:spPr bwMode="auto">
          <a:xfrm>
            <a:off x="1973263" y="312739"/>
            <a:ext cx="2820920" cy="81406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TextBox 1"/>
          <p:cNvSpPr txBox="1"/>
          <p:nvPr/>
        </p:nvSpPr>
        <p:spPr>
          <a:xfrm>
            <a:off x="2099620" y="5745728"/>
            <a:ext cx="8179409"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dirty="0"/>
              <a:t>Write this module title down and double-underline it. Then stick in the starter sheet and complete the task.</a:t>
            </a:r>
          </a:p>
        </p:txBody>
      </p:sp>
      <p:pic>
        <p:nvPicPr>
          <p:cNvPr id="1026" name="Picture 2" descr="Heroes or anarchists? The 1981 Brixton riots are now being hailed by the  Left as a heroic uprising. The truth is rather different | Daily Mail Online">
            <a:extLst>
              <a:ext uri="{FF2B5EF4-FFF2-40B4-BE49-F238E27FC236}">
                <a16:creationId xmlns:a16="http://schemas.microsoft.com/office/drawing/2014/main" id="{B38BE8F1-3E78-4BE2-9D0D-A3B1D646331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26690" y="3168453"/>
            <a:ext cx="3739257" cy="224605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1401100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extBox 4"/>
          <p:cNvSpPr txBox="1"/>
          <p:nvPr/>
        </p:nvSpPr>
        <p:spPr>
          <a:xfrm>
            <a:off x="8116914" y="388243"/>
            <a:ext cx="3897806" cy="347787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GB" sz="2000" dirty="0"/>
              <a:t>In 2021 the Oscar winning British director Steve McQueen released a series of films telling the story  of five key moments in Black British history. He also released an accompanying documentary series called </a:t>
            </a:r>
            <a:r>
              <a:rPr lang="en-GB" sz="2000" i="1" dirty="0"/>
              <a:t>Uprising</a:t>
            </a:r>
            <a:r>
              <a:rPr lang="en-GB" sz="2000" dirty="0"/>
              <a:t>, which told the story of the 1981 Brixton Uprising. This series won the prestigious title of best documentary series at the 2022 BAFTA awards.</a:t>
            </a:r>
            <a:endParaRPr lang="en-US" sz="2000" b="1" u="sng" dirty="0"/>
          </a:p>
        </p:txBody>
      </p:sp>
      <p:sp>
        <p:nvSpPr>
          <p:cNvPr id="7" name="AutoShape 4" descr="Image result for hiroshima shadows"/>
          <p:cNvSpPr>
            <a:spLocks noChangeAspect="1" noChangeArrowheads="1"/>
          </p:cNvSpPr>
          <p:nvPr/>
        </p:nvSpPr>
        <p:spPr bwMode="auto">
          <a:xfrm>
            <a:off x="1690922" y="4438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 name="TextBox 18">
            <a:extLst>
              <a:ext uri="{FF2B5EF4-FFF2-40B4-BE49-F238E27FC236}">
                <a16:creationId xmlns:a16="http://schemas.microsoft.com/office/drawing/2014/main" id="{F2784253-8902-A640-94A1-967807A4753D}"/>
              </a:ext>
            </a:extLst>
          </p:cNvPr>
          <p:cNvSpPr txBox="1"/>
          <p:nvPr/>
        </p:nvSpPr>
        <p:spPr>
          <a:xfrm>
            <a:off x="222671" y="3996831"/>
            <a:ext cx="11792049" cy="1938992"/>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GB" sz="2000" dirty="0"/>
              <a:t>‘These events were just </a:t>
            </a:r>
            <a:r>
              <a:rPr lang="en-GB" sz="2000" b="1" dirty="0"/>
              <a:t>pivotal moments </a:t>
            </a:r>
            <a:r>
              <a:rPr lang="en-GB" sz="2000" dirty="0"/>
              <a:t>and were moments that somehow got </a:t>
            </a:r>
            <a:r>
              <a:rPr lang="en-GB" sz="2000" b="1" dirty="0"/>
              <a:t>brushed under the carpet </a:t>
            </a:r>
            <a:r>
              <a:rPr lang="en-GB" sz="2000" dirty="0"/>
              <a:t>for the broader, wider public and they </a:t>
            </a:r>
            <a:r>
              <a:rPr lang="en-GB" sz="2000" b="1" dirty="0"/>
              <a:t>needed to come out into the light</a:t>
            </a:r>
            <a:r>
              <a:rPr lang="en-GB" sz="2000" dirty="0"/>
              <a:t>.</a:t>
            </a:r>
          </a:p>
          <a:p>
            <a:endParaRPr lang="en-GB" sz="2000" dirty="0"/>
          </a:p>
          <a:p>
            <a:r>
              <a:rPr lang="en-GB" sz="2000" dirty="0"/>
              <a:t>These are historical moments, not just for Black British people, but for British people in general because these events have </a:t>
            </a:r>
            <a:r>
              <a:rPr lang="en-GB" sz="2000" b="1" dirty="0"/>
              <a:t>reverberated throughout the nation</a:t>
            </a:r>
            <a:r>
              <a:rPr lang="en-GB" sz="2000" dirty="0"/>
              <a:t>. We need to </a:t>
            </a:r>
            <a:r>
              <a:rPr lang="en-GB" sz="2000" b="1" dirty="0"/>
              <a:t>shine a light on it </a:t>
            </a:r>
            <a:r>
              <a:rPr lang="en-GB" sz="2000" dirty="0"/>
              <a:t>[and], we needed to give it the platform it deserved.”</a:t>
            </a:r>
            <a:r>
              <a:rPr lang="en-US" sz="2000" dirty="0"/>
              <a:t> (Steve McQueen- </a:t>
            </a:r>
            <a:r>
              <a:rPr lang="en-US" sz="2000" i="1" dirty="0"/>
              <a:t>Daily Express interview, 21</a:t>
            </a:r>
            <a:r>
              <a:rPr lang="en-US" sz="2000" i="1" baseline="30000" dirty="0"/>
              <a:t>st</a:t>
            </a:r>
            <a:r>
              <a:rPr lang="en-US" sz="2000" i="1" dirty="0"/>
              <a:t> July 2021</a:t>
            </a:r>
            <a:r>
              <a:rPr lang="en-US" sz="2000" dirty="0"/>
              <a:t>)</a:t>
            </a:r>
            <a:endParaRPr lang="en-GB" sz="2000" dirty="0"/>
          </a:p>
        </p:txBody>
      </p:sp>
      <p:pic>
        <p:nvPicPr>
          <p:cNvPr id="3074" name="Picture 2" descr="Small Axe (TV Mini Series 2020) - IMDb">
            <a:extLst>
              <a:ext uri="{FF2B5EF4-FFF2-40B4-BE49-F238E27FC236}">
                <a16:creationId xmlns:a16="http://schemas.microsoft.com/office/drawing/2014/main" id="{05167DFB-2E4A-41DF-823F-F0A74C1ED44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2671" y="327391"/>
            <a:ext cx="2395201" cy="352788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Uprising (TV Mini Series 2021) - IMDb">
            <a:extLst>
              <a:ext uri="{FF2B5EF4-FFF2-40B4-BE49-F238E27FC236}">
                <a16:creationId xmlns:a16="http://schemas.microsoft.com/office/drawing/2014/main" id="{8671498B-F6C8-4728-9E5C-D8B3BEEF729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8572" y="327391"/>
            <a:ext cx="2348655" cy="3527882"/>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Bafta TV Awards 2022 winners list: Who won in every category as Channel 4  sale takes centre stage">
            <a:extLst>
              <a:ext uri="{FF2B5EF4-FFF2-40B4-BE49-F238E27FC236}">
                <a16:creationId xmlns:a16="http://schemas.microsoft.com/office/drawing/2014/main" id="{3403B683-863E-4D26-9D19-F87DD21671B9}"/>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8385" r="24134"/>
          <a:stretch/>
        </p:blipFill>
        <p:spPr bwMode="auto">
          <a:xfrm>
            <a:off x="5091273" y="327391"/>
            <a:ext cx="2987107" cy="3538727"/>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3AE84438-7613-4DBD-81B2-EFC2726FCADC}"/>
              </a:ext>
            </a:extLst>
          </p:cNvPr>
          <p:cNvSpPr>
            <a:spLocks noGrp="1"/>
          </p:cNvSpPr>
          <p:nvPr>
            <p:ph type="ctrTitle"/>
          </p:nvPr>
        </p:nvSpPr>
        <p:spPr>
          <a:xfrm>
            <a:off x="199975" y="6039904"/>
            <a:ext cx="11792050" cy="460970"/>
          </a:xfrm>
        </p:spPr>
        <p:style>
          <a:lnRef idx="2">
            <a:schemeClr val="accent2"/>
          </a:lnRef>
          <a:fillRef idx="1">
            <a:schemeClr val="lt1"/>
          </a:fillRef>
          <a:effectRef idx="0">
            <a:schemeClr val="accent2"/>
          </a:effectRef>
          <a:fontRef idx="minor">
            <a:schemeClr val="dk1"/>
          </a:fontRef>
        </p:style>
        <p:txBody>
          <a:bodyPr>
            <a:noAutofit/>
          </a:bodyPr>
          <a:lstStyle/>
          <a:p>
            <a:r>
              <a:rPr lang="en-GB" sz="2400" b="1" dirty="0"/>
              <a:t>Why did Steve McQueen decide to shine a light on the Brixton Uprisings in 2021? </a:t>
            </a:r>
            <a:endParaRPr lang="en-US" sz="2400" dirty="0"/>
          </a:p>
        </p:txBody>
      </p:sp>
    </p:spTree>
    <p:custDataLst>
      <p:tags r:id="rId1"/>
    </p:custDataLst>
    <p:extLst>
      <p:ext uri="{BB962C8B-B14F-4D97-AF65-F5344CB8AC3E}">
        <p14:creationId xmlns:p14="http://schemas.microsoft.com/office/powerpoint/2010/main" val="28158958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9077564" y="160339"/>
            <a:ext cx="1201465" cy="830997"/>
          </a:xfrm>
          <a:prstGeom prst="rect">
            <a:avLst/>
          </a:prstGeom>
          <a:ln>
            <a:prstDash val="dash"/>
          </a:ln>
        </p:spPr>
        <p:style>
          <a:lnRef idx="2">
            <a:schemeClr val="accent2"/>
          </a:lnRef>
          <a:fillRef idx="1">
            <a:schemeClr val="lt1"/>
          </a:fillRef>
          <a:effectRef idx="0">
            <a:schemeClr val="accent2"/>
          </a:effectRef>
          <a:fontRef idx="minor">
            <a:schemeClr val="dk1"/>
          </a:fontRef>
        </p:style>
        <p:txBody>
          <a:bodyPr wrap="square">
            <a:spAutoFit/>
          </a:bodyPr>
          <a:lstStyle/>
          <a:p>
            <a:pPr algn="ctr" defTabSz="457200">
              <a:defRPr/>
            </a:pPr>
            <a:fld id="{0CD78822-7D1A-452A-B38C-2F1981E6BB51}" type="datetime2">
              <a:rPr lang="en-GB" sz="1600" b="1">
                <a:solidFill>
                  <a:prstClr val="black"/>
                </a:solidFill>
              </a:rPr>
              <a:pPr algn="ctr" defTabSz="457200">
                <a:defRPr/>
              </a:pPr>
              <a:t>Tuesday, 09 January 2024</a:t>
            </a:fld>
            <a:endParaRPr lang="en-GB" sz="4000" b="1" dirty="0">
              <a:solidFill>
                <a:prstClr val="black"/>
              </a:solidFill>
            </a:endParaRPr>
          </a:p>
        </p:txBody>
      </p:sp>
      <p:sp>
        <p:nvSpPr>
          <p:cNvPr id="1040" name="AutoShape 28" descr="data:image/jpeg;base64,/9j/4AAQSkZJRgABAQAAAQABAAD/2wCEAAkGBhQSEBUUEhQVFRQWGBgWFxUWFxQYGBgXGhQYFhgUFBcXHCYeGBwjGhUWHy8gIycpLCwsFR4xNTAqNSYrLCkBCQoKDgwOGg8PGiwiHSQtLzQ1LCwsLSwsLCwqLCksLCwsKSkpLCwsLCw1LCwsKSwpLCwpKSwpLCwpLCwsLCwsLP/AABEIAMgAyAMBIgACEQEDEQH/xAAbAAACAwEBAQAAAAAAAAAAAAAABQMEBgECB//EAEcQAAEDAQUDCQMHCgUFAAAAAAEAAgMRBAUSITFBUWEGEyJScYGRobEUMtEjQmJygpPBFRYkM0NTVJLS8DSDorLCNWNz4eL/xAAaAQEAAgMBAAAAAAAAAAAAAAAAAgMBBAUG/8QALxEAAgIBAgQEBQQDAQAAAAAAAAECAxESIQQxQVETImGBMnGRscEzodHwBSPhYv/aAAwDAQACEQMRAD8A+4oQhACEIQAhC8ufRAekKlaLya3UhUHco211QDsleecG9Z608ohTJVGWyeTONjiN+gQGuDgurKi9JYiOdY5o3nRPLDeIeNUBeQuArqAEIQgBCEIAQhCAEIQgBCEIAQhCAEIQgBcLl5kfQJBeV80yBQDK3XkGJFaL8c6oaCewE+iiisEszxia5oOpIIo3aRxU1q5Sss7jFDGCG5E1pnt7e1VzsjWsyZVbbCpZm8FexwOneQ44Wtzedw3Z7VaitlhBw4QfpEOI7cS5el8CaxOewYSXBrxtBy27clkcS0+I4twa0bmhxPHOtpQ3RtLTyfhY7na0hAq5utd2E7uCWWjljIT8kGsbsFKmmzh3KC021xsEba5F5H2W1I/BJKqjiOKlso7bZNbi+NntGG22TcXHfYtAMcwbip3OG3Lh+KqSQGzT0HuOzb+I7kjuJx9oip1qd1M1q+VH7IbS40/lW5wlsrIebmjf4G6VteZc0OLLJibVTJddElWBMMS2zeOoXKoqgOoXKoqgOoXKoqgOoQhACEIQAhCEALy40C9KG1HolAJ73vOlQDTiqd02f353tOGNvRB2nMl2fgpI4Q+SIOAze8njh0CrXhyqc2Z8ZYDECWEfOpoSPgqrbFWtym66NSzJ4IIeWkmOrmtwbQNQOBrnRKr4s5ZM+oycS5p3hxrUeKuy8lZS4c3R0bs2uqMgesE5va8LKxgjkaJXMAAAFSKCmZ2LmyjOyL8V4x3OPKE7INXPGHtkXcmbs56GZpya4tAP0gCa91Qqf5qWjHhwCnWqMPbv7lIeVb2tDYWMjaNABVQP5S2g/tD3BvwVblRpUX0ISnw2mKlltdh7fNwUsjWsqXRmumbq1xd+dVjarR3Lfc8k7GF+IE51A0Aqfw8VonGzmYxlrOdpizaM+/erpVQ4jEoPHQulRDikpweOm4j5IXQcXPPFAB0K8dXfh3lF83sHSFzf2bXNaMs3HKp3f/K0tutRijLg3EBmRUCgA1z1UVgkEsYfzTRi6QHRNa7Tlkt6qEaloXM6dMI0rw1zMrYr7LG0Vr84ynFgtwfK9nMtbgIDjVu0VFMs1NaLaBJzcbA59KnQBo3uNPJW61gtVkWsiL84nbivTb+edGk9xTt14mMgStDQTQPBq2p2OqAQvV63iYWYwzE0a0IFO7asOaW48SKTb6CUX1J1HeBXoXvL1H+B+C0VllLmAkUJ2A180WqRwbVjcR3E4fOhUs7ZJZWMmf8AyrL+7f4FSwX04EBzXN7QQmN1298rcRZgadOkCT3AKLlDNSMDaXAjuNUTT3QjJSWUMbPNiFVKqN1g4AryyZBCEIAQhCAFHO2rSpFWts+FpQGfncBUVo9jucYdmlHBSOuqC0s599WdehoDTUn4qvDY+fmodNXHc2uQ7SqPKa+MbuZjyjZkabSNnYFrcRKEYedZNTjLK4QzNZ9Dl78pC4c3D0IwKVGRIGXcKJVZ7BJJ7jHOHAZeOigUkloe7Vzj3mncNAuNO3W8yPPSudks2F783bR+6Pi34qGS5526xP8ACvooYrU9vuvc3scU6ujlLOZGsykxEChyNNpqNw3rMI0yeN19CyuNFjxun7fwT8jrFQySvFMIwiopxcc+4JJbrwL53Sg0OKreFPd8vxWk5V3yGt5lh6R97g3d2n0WQVt8lWlVF8ufzLeKkqkqYdOvqfQbVaOcsTnj50RPi1R3Pa3CzxgRPPRGYw0OXEqvYTW7TX92/wBSmNxf4aL6gXTg9Uk/Q68G5TT/APIvuaX9ItTiCKFpINKjonWil5LNxRuld70ri49mgHcF4u5lbTam78P+0qTks6kJjPvRuc0+NQe8FRr5r3IVLzRT5b/cYXhZRJG5p0II79hS27SZ7Fhdm7C5h7RUA+ibWqYMY5x0AJ8Al3JmAts7SfnVd4mqtkszx6F81mzHdMjuu8KWLGdWNINd7ch+CsPvCtl50almX1jkB/MUphbSWSzbHSh/2CMZ8x5rt3mhFmPzZq/YHTB8aBUxtey9vc142tYj7e5oLFBgja0bAB4BJL0kx2imxtB36laGuSzdh6Tw7rF7vF1B5NW2lhYN9LCwaGyso0KZeWDJelkyCEIQAhCEBwlIL2tNTTYMzx3DvNE5tclGlI7JFzkjAd5kd2A0YEBHelo9ms1P2spzO6up7h5rHAJvyotvOWhw2M6I7dvn6JQuFxduufyPNcdd4lvoixHZ2UBfIBXY1pce/QDzVmCxQOy58t+tGQO81S6o4JxdlwF7eclPNxDOpyJ7Nw4qqtanhRyVVLW8KOSweR7yKxyRvB25j0qvT5o7E0tjOOc5OfsbwHw8VFbuUAazmrK3m4+to476bu3UpGrJzrr/AE1v3/gutsqqf+pebv2+R17ySSTUnUnU8SuAbkJ7yWujnJA8joMNe12zw/BUVwdktJq1Vu2aj3NH+Tn+ytibhBw4STXaMyKcVYuyzPjiax2ElooCK55baqG9L2MAxOjLmZCoI28FJFb5HNBEJoRUdNu1d5aIvHVI9MtCnhc0v2ILBdsjJpJHFlJKVAxZUBHRr2qa0Xc4Sc5EQHHJzT7rqaHLQjeo5b7EbgJY3sBNA40LfFpy70wnkIbVoxHYKgeaklF7IzFQw0ugvmsUkxAlwtjGrWkkupoHGgoOATRjaCiU2K/HSvc1sRqw0dVzd5GW/RX7Xb2RNLnmgH90G9Iyi1qTMwlBpyT9yD8nD2jnfoYaba1rXwyQy7ALQZd7MNONdfABQw3hLJmyGjdhkdhJ+yAaItd6yRNLnwkgbWODh31ANONFHyYyRzXjONs59y9bH0jedzSfJJbmb0hwa0eVfxTG1T47K51KVZXxFVUu4Uk7mHxYFcnk2E8rKHYXUIWQCEIQAhCEAsvqWjeKr2GjBM/YwBg7GNz81Je3vMH0m+oVac0sMzusXnxdRRm8RbIWS0wb9DEueXEk6nM9pzU0NrLRRrWV6xaCf9VQq6u3ZZQ8lz/1cYxP47mDiSvOx1SltzPKQ1Oe3Md3Vb8MLpbSGFpyYMDQ5x4cKpLed8PndVxo0e6waD4lRW+3OlfiOQ0a0aNGxo3fiq4Vltza0J7fcuuvcloi9vuAQpbPZnSOwsaXHcPUnYtRdXJACjpsz1Rp371Cqidr2RCjh7Ln5UKLluB05qatj2u38G/Fbqz2ZrGhrRRoFAFKyMAUAoBuXSF26OHjUtuZ6HhuGjQtufcQ8sj+jdrmq1ZLRKI2gRA0aP2muX1VU5Zn9G+2PQpzZPcb9UeiJPxX8kYSzdLfojO31I+QtZO3mYqgl46ee6o93tIWjgAwjCaigp2LtoY0tIcBhpnXSiQ8kZDhkaKlgd0Dwz08vFPgsw98hf67cPfV+DnJ0/pFp+t/ycvDW+0W52LNkOg2VG2nb6L3yfH6Tafrf8nLll+Rt0jXZCXNp3mtaV8QqOcY55ajXj8EU+Wrf9zR0Xl4B1XarO8q7KGMEjS5ri4A0c6hBB2VW3OWmOTetnoi5YyPJ4QYnNGmEgDuySWxTUkbxY3xAwn0Ti77G1jRSuYFSSTU04pNeNnLHEDfijO+vvM7VJciyO63NG05Lqz1nv8AoKOyPFTt5QBSMjpCoWa9Gu2q811UB1CEIBTef6xn1m+qpW//AKcabv8Amrt7ZOYdzmnzCrTR1sUrerjHg6qrs3g/kVXLNcl6MwxV60zBsLI2nXpvp1jkG9w9VRXWsqQAKkmlN52BeeTa5HlItrOOp2i0F08kXP6UvQb1fnHt6qbXHydbEA+ShkPg2uwceKemtMtdi6NHBr4rPodjh/8AHr4rfoV7HYGRNwsaAPXtO1WUqsF5SPlexzWAR0xEOcdRUYaj1RZ7bLMHOjwNYCQ0uBJdTInIigW/GUUsI6UZxxiP9wNqrjill23k+SR7HsDSwN21rWuYy0oFHftsliAewtwVAdVpJaD87XPsWfESjqM+KtOroF93ZJO3ACwNqCK1rl5KxHHOGgfJZAD5+xWA8mOocMxk6mWmtFUuh8rm45HAg1oA2mVcnE12604qOIqWe5HTHVlZyzxPdksuUktGbWRile1xqfRWorIIo8MTRloCSB2k0KqxWt8z3c2cMbCW46AlzhrhrkAN+1dktb4XtEhxRuNA+lC0nQOGme9FpW/7haV5v3ILBds0cr5PkzzhqRV2WezLPVMLwu5kzaO1GbXDItO8HYq1+WuSOMPYRSoBBbXU0rWqtvjkwANe3HvLcj3VWIxjFOBiMYLMMZ/6V4WzsFDglGx1Sx3eKEHyUVsu2SeglLWsBrhaSSTxcQMl7sb5jAXOc0OIqKNyFN9Tnoortlmlia/G0F2zBWmdOsjw9nncw9MsReXlZG8baCm5eZoWvFHCoVK7rwLnPjeAHspWmhB0cK5qKK0Pme/C7Axji3IAuc4anPIBT1roWeIsbfQkdcjCa1d4hSC6I6Uoe2qqNtUrJwyQhzMLnBwFCaUyOwU4IslofOwyMkAOxoAIH0XVzJ7KJ4i5BXJ7dewWu7g3OuXWAzbxPWCmu+1mpa7Uf3UKW67cJ4qkUObXDiMiEvkjwGvUdhPFpzb4KSllZRbFqSyh+hRwPq0LikClfMdWHsVe7nY+dbscA8djm0PmEytjKtSS75ML2HZV0R7+kz1osPfYYyjGSRlpIOwkeGS0vI66gSZnDTJnbtd+CXcp7HzdocdjukPxHitOZPZrCN7WD+Y/+yuRw9WLJOXQ4PDUqNsnLlEV3vfGO1RxtPQZI2v0nYvQadq1oC+WxTFrg7aCHeBqvqEb6gEaEV8c1tcLd4jk2bnA3O1zk+4nuxlbRahxaP8ASfioLntog+Qm6JBOBx91wJqADvCsXV/irV2s/wBpTK02NkjcL2gg7/wVsItrK57l8ItpSjzTf3PbIm4sQ1IArvAqR6lFpgD2FrhUEUPekt2YoLRzBJcxzcbKmpG9tfFPqq2D1LcuhJTTyvmZm7ZnUNlNatdTF/2tSa+X2k8vCTm4HkZYWGncMkvso/T5f/G31TG84ccMjRqWkeSrhtB+5VWmoP0yvoV7ggw2ePi0E9pzUl9WcPs8gPVJHaMx6KPk/Nis8fBtD2jIjyUt8TBsEhPVPnkPVSX6fsTWPC9hRb58d3scdTzde5wC0TRks7bocF3NB1AZX+YFaJmgUa/i9l+SNXxb9l+SpYh8gPqn1KV3FecbLM0OdSgNcj1jwTWwD5EfaHmVR5PRB1ka05g4gfEhN9Ucdn+A86o47P8AB7uyMvmkmIo1wDWg5EgauI4qsXOskjyWl0MhLqjMscdajcp+TspDXQu96JxHa05tP97k3yI3rEY6opp7/nqYhDVBNPD/AD1ILPPHKA5hDhsIoe3sVC2SMszMMTKvkJwsG0nUngFXtdmFntEb4+i2RwY9uw10IG+qtzx1tkZpkI3Z7AcQWXJ4ffl9Q5OSaxh5x9SS4rvMUVHGriS53aVWvT3pfqsPeHJy1IrdLiLyPnOawdgzJVyiorCNiEVFaUNrAegELtiZRoQpEiWRtQs3a4KPc3TGMuDhm0rTpZe1ixN4owhZfEHtNmDgOmwkEbdzh5VXnltaKRRs3ur3NHxIXq77WWvB6xDJB9KmTh4eaXct5PlmDcz1J+AWlxKUa5S7nP42KhXOS64M/wA2cJcBkDTvIrTwW05KXtji5s+/HkN5bsPbsWUsYxRTN3Bjx9kkO8iPBV4J3McHNNHDQj+81zarvBkn0ZyeHtdElJcmtzb2OGQSzkxuAkpQ9HKjSM8+yilu+2StjAlhfiAAq2jq5bRWoKX3Zy0aQBMC09YZjtI1Ca21vPxgwygUNQWnI8CRoutW4y3hI7VEoTWYS7niyWZ75+ee3CA3Cxp1oTUl1NvBNl8/vS87XDUAuc4HNpeW5dYGhqoIL8vAjKIn/Pb/AEq+MdJsxjpNhBZJBanSYRhc0N97MUOumabL59+V7x/cn75n9K9uvi37IX980fwSMVERgo/3uattifFI50YDmPNXMrQh3WadM9oXZrI+ZzcYwxtOLDUEuI0xUyAG7sWR/LV4/uHffR/0oN+Xh+4d99F/So6Fy6GPDXLobe8bEJYnRnIEa7tx8VXhknDQ0xtLhljxdE8SNR2LIfl68f4d330X9KPy9eH8O776L+lZcVnJlwWc8jcshLYsIzcBtyqdpO6pqq1x2J8UeB9MiaEGtamu4Uosh+X7w/h3/fQ/Behyht/8PJ97D8E0rORoWU+xqZLA8WrnW0wluF4JNTxHYvNninic/otewuc5oxUIqa6kUKzg5RW7+Gk+8gXo8pLZ/DS/eQKOhZ2MeElyZoxZJJZWvkAaxhq1gNSXdZx4bldex/OA4gI6GraZ4thqsa7lLbf4WX72BeYrxtkjgHwNa3bjmMh/lY0DzUlFIkoJdTWW28KgtjNSdXbGjt3pfZosbwB7jNOJOrl6s1ke8AOoG9VooO9ObPZQ0ZKRN9kSxtoFxe0LJgFHOOiVIvEoyQGZcaO/zmehS7loP0kbsDf9zkwtRwudwex3gafiq/LmDpxv2EFvgaj1Wnxf6TNH/Ipul49BbdtlaJGuZLG5ujmuJYS0ijgQ7goL2u0wvpqw5sdsI3doVaz2MyDolpPUJzPFoORTm58bh7NMx5jdk0lrqsO8GmQ9FzYpTWnG/Q5EYxsjoxjt13EKt2C3PhdiYaHaNh4EbV6vS6nwPwu0OjthH97FVC1/NCXqjV81U+zNvaA21WcSMHTFSBxGrCo7qDK5AYSA4cN48aqlyKtHTkZsIDgOIND5EKxZhgmc0aCRwHYQHLv0WeJBSPUcNb4takzQiyN3I9kbuUsZyXpXl5D7I3cueyN3KdCAg9kbuR7I3cp0ICD2Nu5HsbdynQgIPY27lz2Nu5WEICD2Nu5DbI3cp0IDy1gC9IQgBCEIAXHBdQgM3ekHTI6wI/Eea83xDz9iDh7zMz3ZOHgmF8WckVGozCo3ZbAx1Hfq5PAPpmD2qE4ak4kLa1ZBxfUxBVqC8ZWZNkeOFXehV7lDcZheS0fJk5Hd9E7uCpsvZ+QeGyADSRoOW4HWneuA4uuWmTweY0yqk4yeGObntJtTHWeU4jTEx594b6+I8UhnjLHFrhmDQ9qdXPf1JWBsUbA4hpLQa0Pbxoucp7ATa6MFS8A0G/MK6yKnWpZy0bF0FZUpJ5a2fy6E3ImImZ7tgbTvJ+AVxkmKd5Ghky+yKH1UsMYsdmw6yv8AU5eAUdy2bp76ep1XT4atwrSfM7PCVOqpRfM0sOgXtcaMl1bJsghCEAIQhACEIQAhCEAIQhACEIQAhCEAIQhAeJI6hZ+3WXBWoxMd7w2ji07CtGopoQ4UKAz0F5YG4ZPlYTkHbQNzhvUD+Ttmlzikw/Ry9HaKxenJtrwcte0eYoVmLZyUnH6qeVn8r/HGK+aqsqhZtJZKrKYWfEjQ2bkpHG4OfN7pBHujQ1zzKnvjlbBDmHNxaYiQBwz1PYFjxyRtTzSS1Slu5rY2eYqU5ufkFFG4Owlz+u8l7u4u07krphWsRRiumFaxBFmyOMxElS57h7xBAaDsaCNVortsWAKSyWAMCtgK0uOoQhACEIQAhCEAIQhACEIQAhCEAIQhACEIQAhCEAIQhAcovJhB2LiEACAbl7DUIQHUIQgBCEIAQhCAEIQgBCEIAQhCAEIQgBCEIAQhCA//2Q=="/>
          <p:cNvSpPr>
            <a:spLocks noChangeAspect="1" noChangeArrowheads="1"/>
          </p:cNvSpPr>
          <p:nvPr/>
        </p:nvSpPr>
        <p:spPr bwMode="auto">
          <a:xfrm>
            <a:off x="1679575" y="-144463"/>
            <a:ext cx="304800" cy="304801"/>
          </a:xfrm>
          <a:prstGeom prst="rect">
            <a:avLst/>
          </a:prstGeom>
          <a:noFill/>
          <a:ln w="9525">
            <a:noFill/>
            <a:miter lim="800000"/>
            <a:headEnd/>
            <a:tailEnd/>
          </a:ln>
        </p:spPr>
        <p:txBody>
          <a:bodyPr/>
          <a:lstStyle/>
          <a:p>
            <a:endParaRPr lang="en-US">
              <a:solidFill>
                <a:srgbClr val="000000"/>
              </a:solidFill>
            </a:endParaRPr>
          </a:p>
        </p:txBody>
      </p:sp>
      <p:sp>
        <p:nvSpPr>
          <p:cNvPr id="1041" name="AutoShape 30" descr="data:image/jpeg;base64,/9j/4AAQSkZJRgABAQAAAQABAAD/2wCEAAkGBhQQERQSEhQWFRQSFRcUFBQYFxUYFBYWFRYYGRgVGBgYGyYfFxwjGRcVIC8gIycpLi0sFyAxNTAqNSYrLCkBCQoKDgwOGg8PGiwjHiQtLC4qKi8tLCwqLzQsLCwpLCwtLCwsLCwsLCosLCwsLy8pKS0sLCwsLCwsLCwsLSksLP/AABEIAMEBBQMBIgACEQEDEQH/xAAcAAEAAgIDAQAAAAAAAAAAAAAABQcEBgECAwj/xABBEAACAQIEAwYEBAMGBAcAAAABAgADEQQSITEFQVEGBxMiYXEygZGhI0JSsRTB8DNicoLR4QhDU5IVVGNzorLC/8QAGgEBAAMBAQEAAAAAAAAAAAAAAAECAwQFBv/EACgRAQACAgICAQIGAwAAAAAAAAABAgMRITEEEkETYSIyUXGBkaGxwf/aAAwDAQACEQMRAD8AvGIiAiIgIiICIiAiIgIiICIiAiIgIiICIiAiIgIiICIiAiIgQXbTHYijhHbBhDXuoQPtqdbX0vluRfTSV93d942OrcSOBx2U5kZhZFVkZBm3Q2YEX36Cbr3i4hEwgzsFvUWwvZm3zKmoN8t9theVt2S4jTwPEUxOLQUv4kGlSLN5kBNs7lvyaWzE8/e2XtPvr4axWPTfyvKJwrXnM1ZEREBERAREQEREBERAREQEREBERAREQEREBERAREQEREBERAREQKu7xeJUlx4qYgZqXD8E9XJexqVcU/hIg6Hy7+55SiON8cqYqq1Wq13bl+VVGyKOSgaWm699/Fc/FKyIfLTp0Uccs6qzfYVPvK1fa53Y3gfT3cfiatThFI1iTZ6i0id/CU2UX5gHMB6Cb/NB7lO0CYrhdJFGVsL+BUW/Mah/Zgb+4PSb9AREQEREBERAREQEREBERAREQEREBERAREQEREBERAREQEREBIPtj2to8MwzYiuTYHKiD4qjkGyD6HU7AGZ/GeMUsJRevXcJTpjMzH6ADqSSABzJnyn297fVuLYjxKl1pISKNEG601PP1Y8z+wgRvG+NHG4mtWZcrV6rVCoJIXMb2udTaRtdtbDYTcV4XSp8NDth38Wp5hUJOcgjysoA0Qm+nMC99raUd5ETta1dPoDuL4C+DNRmLZcXTpOotZdFLgjro5102Pra4ZqPdQan/hGD8ZSrClYX3NMMfDb2KZSJt0QiZj4IiJKCIiAiIgIiICIiAiIgIiICIiAiIgIiICIiAiIgIiICcGa7x/t/g8BiKWHxNXw3rDMpIORRewLtsoJB+mtprPfL3hDA4TwcPUAxOJAy5Tdkom+aqCNr2yg+pI2gaD36d4QxVX+BoG9Gg16rg6VKo0yjqqaj1N+gmd3RdzyVkTHY5bo1moUDs68qlTqp5LzGpuDaaP3a9hH4viwpuKFIhq79F5Ux/eaxHoLnlPq+nTCgKBYAAADYAaAQPKlhES+VVF97AD5T5F7wuH+BxTGU7WtXdgOWVznX7MJ9gyhP+IvsytOrQxyCxrXpVehZFBRvfKCP8ogWx3c4kVOFYJh/5amvzRQp+6mbHKy7gOOGvwzwWtfC1Wpj/A/nUn5s4+Us2AiIgIiICIiAiIgJxeDMfxNvnAyLzkTxD7D0nek1xA7xEQEREBERAREQEROLwOZxIPGdraVLEDDkG5JDNplUZM1yfqPeafx7vhFNkGHpBwVVnz3DKS2qWGl8o+pEpN6x8qzeIWbeJTHFe9/EVVK0kWiDazAlmBDg89NQCtvWQuI7y8e4zCqQ7U/DAAA5klrbBvX0Ej6kM5y1WB3qd2A4uqVKTiniKIKqWvkdCb5GtqLG5B9T10oCp2Jxn8cnD6lMrXdhTQNfIV186tzpgAm45AyzcJ3oYtGqMzZs3h5VOqKqXzADqwtc77zeexHbqji1priCv8UoPmKgAl3KgIetstwOvoYjJErVyVtOk52L7JUuGYVMNS1t5qj2salQ/E5/YDkABJ6cAzmaNCVv3+4PPwlm/wClWpP7XJT/APcsiVn379p6WH4e2FYK9XFWCIb+VVYE1TY6WIFvXrYwNP8A+GziFq+LoX+OnTqAf+2xU/8A3EvyUF/w44EDE4mo1gfBCoDe5BcZiPTRfrL9gIiICIiAiIgIiIHDDSR5fcdBvMvGYtaSNUqHKq6k9PpNIfthUdqQo0hk/jP4d2Y3/DennWoNrG1xbkRJTEbbcT5t/wAo56TIwZ8o9ZHJiFqCmyMGDgeZSCpANiRbQmZ3DhZMv6dPpCGVETgmQOYkTju1WFof2lemD0BzN9FuZr2N718MulNXqH2Cj76/aJnSNxDd4lWYjvgqVLrQpICN2YswH0sPvILiPbfHVdBVYA/9PIij5jzTOclY+VZyVjuVx8X4smFovWqGyopa3M2Gw6k7TAw3bDD1KauG1ZQSlrst+TcgRKJx5qFs2c1GGrKxLN6kHf6yZ7N8UU6Dn6/v0mU5ueOmM5p3xHC0sT2sOY5F0tYBut99PSYFfj9ZjfNbfbTe0hVqg6z08SPeZW9pl4Y7C+Lcncm5PMn1mmcf4ZkueZGp6WG/0m7sb6kyM4hh7j/fWUtKkq4IBIt72+c4ZPKRe1za/Tb+V5JcbwLocyKLD9uh+fP1kTSqBwb72sRzBtaRHKnrOtvfNcZhpcC39fOcKCmozXvcciNLaEbThBsOnX00nc6n3FvkeZ6e0lXpandp3itVcYXEvmuMtGqbAki5Ku3MkWsfS0tET5XGJCgsNMnwnrY6fcT6a4FxQYrD0a62tVpq+mtiwBI+RuPlN8dpmOXVitM9s+RXG+zmGxQzV6FKqyqwVnQEqCNgdx8jJWdKwurex/aatVCd3OIKcSw9jlDsyMBexDI3l9rgfQS/RPnrsp5MdhiOVdPu1v5z6GEmQiIkBERAREQETyr4laYu7KoG5YgD6maP2x7yqdAUxhalOo2c+JuwCqNgdjc6XB0kxGxsva+jnwOJH/oufot/5SruyvFKdKmq1Dly4ulXudsiqVY+vy6TM4n3oVa1ABAoWopR7qdAwIve9gbTUMZTTQ075bDRjqOuvOVraJnSstubtWcJg6FDBgCpTrMXUgZPBLuTbW+xB0nv2f7e1KZrEUjWbFVmr0xmypTUqBks1z+Un5zW+HcA8MCpWZKJdC6EkvUcWBHlHw3uN7aTMweLFNKdWjTVAaXmq1/MQ5I1praw5jQGLfbhpE/HbZ63ajHVTbPTog7eGucnfTMx309Jg1MEav8Ab1a1bc6uQhHooO4109J2w9TOgcH4rFioN+QDgb6aTvWNwbnX4iBfW3w1Ftz/ANDPmM3meRMzWZ1+z0KYMet9vCnw2nTTLkU+UAsBfPmI256dOk1jjPDHpVBlI8Ei4bY3vsT7TbWq5blrWGrkfluNKinoech+Lcbp2Ksoc2I0+ENa2YH10uPeV8fLk9/md9sfLxY/TczETHTXGZaosr2AOttL8rX5XP1ijiDc6WRNNPNfpYWvf0mQUR1sbZW0IOgBPU8vedxT8M5UKkBhtcqwFr67nTS5nrTLwNxp4YSiACcuXMb9X/zan9554rDtSbxKYIDWLrbVujj/AEEzaqH4guhPMHKRfVQfacqhHwouV75ABcjzEeSx0N9JG0xfnbJ4Z2gVwDpqNufuekl6GPB2Ivz5zSsfgTTY1EBuD+IgGreo6Ecxz952wfFwQCDpe4A3GnPqJeJn4axbjbeqmIG/9aTGq1L7c+u4mvUOKnrY8gd/vtPU8XGmoJ59T6CT7J9oe+Mo3BOlh8ydP3mkcRwhD5qQI69Bbl9psmK4lmJAFra+595C1K1yCbXucp5G19DJrM72Rf1Y2Hq5wD/XtO9Wra/XkPX+jMd08I5hotzcft9yftMnhPBK/Eq3hYVS36jsq9SzbKNvU8gZrraYx+88MaqCx8NVz5uQBO2tgB9fqZZ/dP2u/hyMHWYCk39ix2R+a35Bv395t3YHu0o8MTM1quIcWeoRooO6IDsOp3PptK67a9lv4HEsqg+DUu9I8rc0v1U6e1p0466dUVisahfAkX2ox5oYOvVX4kptl9zoPuZXHZbvKqYen4VcGqFFqbk2YW2VjbVfXcevKR7Qd4uHxWCq0stRatRbBSAV+IG+YG1tJfSWm9k0H8bhs23jJ9b6fe0v0T51wOJ8KrTqfodX/wC1gZ9D0awdQym6sAykbEHUH6RI7xESAiIgdXcAEnYC5+UqntB3lVqpYUT4VL8pH9oR1Lflv0H1my9oe8inQY0qC+PUFwbXyAjlcat8tPWVzxvBYjEXYYVaZcEr4aBVJ6asRf03k/dCE4lxY1M2clswtmY3Jv76yJV9R7i/2nBoMBncWBNtvzDdb8j6ek4Slpm5MSV1udN9OUvExpVMUcWyVGynKL7AaW9jOtLHmojA2YMS2oGYG+hB3kbVrZiG62J/aenDhuP63k6VSWFxbMdGpoV/OwOYLp8I2JFp74jiNEHN5sS9reJUOWlpztzkRQwpdgpOQNqWIJt/eIm21qFPBUqdY0qVRqgDIz+awO1QUwcqi+1xe+8rekTPDSmTUcpXAY2oArupFEizVAmWnSqa2IJ3VttLjbWYmN7R5coVdQLgnYHqo/SR1mAONVaj3r5npMpuTTNl1BDBdFtpb/aeGLw/6tAxJRgDZSfykWFv22nmeR4NJt7zyjJ5eWtdU4Y2L4o9TV2JGumyi+pH+0xM3pYW9t9/WdqiW0ykkD0Psb7CcBCf6/nK1rFeIjTzLWted2nc/d2o1shv9R1Htv8AMyRoNn2A85FiTlIPQ3IUfOY1DhrML2sPiLHRbAfFc7jTlPepgyqh6fn5stgEK2vmUnU8rESs2r0iPu5ykXA11Jtc2vzIh6aC2UFQNcuYGxG5zCwtfXaY9euSBlIVSR5iRy1KZLG55a+vpPfA8Mq4qorUaVSooF9FuoYHS4I0YXPtzsZMV20iu3j/ABl7+Gua1tbgDXnnN7jfUDcEdZE4vhJF3p28VbeKqgi5sDdQfhJGvO83nBd22MdreEtFGuWLOAxJO4yEkc+XPlJ/Bd0pUWeuAOiITqdzdjr7zWKW+IaxW8dQqIVswBBF7322G5Ft52xOJyjz2623N+oMuRe5fAlsz+M5Op/EygnrZACL+8mcD3ccPokMuFpsw2Z71D/8yZrGKflp9HmJmVCYTPXH4KtVY2GRQztfa3lGnvJ/hfdhxLEWvTXDKD8VVhc/5Fu31tL8oYVaYsiqo6KAB9BPWaRiiGlcVY5VnwbuNwqWbFVKld+YB8On7WHmI+csHhnCaOGpinQppSQbKihR76bn1mXE0iIjpqSP45wKljKRpVluNwRoyt+pTyMkIkig+0vZ58DXNFyGBGZHH5lJIBtyOliJFS+O0vZiljqeSoLMNadQfEh/mDzEovEUCjsh3RmU+6kj+UtEjzEursVxSmMFhkaoofw10JAOrFVHzOgHOUqJKdnmviaCliFNZOQNjewNjpcX06XvEi/YiJUJi8Tp5qNRQ/h5kZc/6LgjN8t5lSh+23bepiarrmPhhiFpgnKADYFgPiY7/OXpS151VW1orG5YOMLYKrY1KdTlmpPnUjp6e03nsvxRKwNJj5ag0PNWGxHQiVdQHiZi58qb6jQ9Ou3KZfZ/i7UagsdLzu9Yy0mvzH9Oad0tE/q2Dtt2UazYgXVVa1dQPKSP+cANdt/r1mnDCsjMgvqDYX1IGunWXZwrHpWs5AOYZXBseVtfQjT5TQu1vY44bEDw9KVU5qJ2Ctb4L8ja9uo9p5NNxacU9/Dqia9z01Whw8uhcI/ltmy0yRYXJOblb16SW7NlKFR3qYbOEQm9RSwGUc1FgN766T14fXqKh/EOVKhUsC58FiR520tla9td77G09vGFOoKTtTKv+GpZixQkA59FF6eulue1p0UtPMSxne3tUw7Y5nxAoFwF+JLIiWGlyAPTQTXzj2aoE811AuCDdSmy9OukmOE8YbA0SFqa1nuQhZUUNoAds21zYc7az2452Z8CuCcQGau2ZyhB0I8p1+G/Q6y+/hbW+XhgsXiKxbw7eVQTYCwFwL6+pA+c9amPpBQgp3OxB2B1BFifMRczHp1/Aa9IM62tVYNplvcqzc72BsJ51cDVGJVlUMpIY3YMo0DWJtsRplNzqJna0V5mUxX2nUQzEw6OtQkkJT+F3GWw5g231EyKGGVACAQT/wAxtSrXAAyDkRc35TJwdU1C5cmxPlQbU10sgPMb79Zw9M03uNjsFF2Ym98xOy7W6GeJ5F4m2qzw5M9PS2odKralma2o0bUoWsoyqPytY79ZIcJ7NV8Uw8NMignNUfZGuNEGxBA1A29J37M8LGJxCUwTkXVz8ThU+JGfndiBLXw+GWmoRFCqosFGgA6ATTx/H9/xW6Riw/U5npq3C+7PCUsxqKazOczZzenfqE2+t5tVHDqihUUKo2VQAB7AaT0ienFYr07orFeILRESyxERAREQEREBERASmO8bhIoY5iPhrgVR7m4b7i/zlzyvO9rBXGHqgbF0J/xAEfsZMCtgsmeyWBNXG4dQNqgc+yeY/tI1UklwPiBw2Ip1h+Rhm9VOjD6XlpF5xOlKqGUMpuGAIPUHYxKDsZQ3bfgOGo13fC4gMcxZqWQsEOpIWpsRe+mtusszvO442Fwd0JBquKZYbhbEkA8ibW+ZlDVsYXO9vQTp8elpmZjr5Y5bRHbpVqZjoABroPufeFeSD4jDkgpSKWAFi2YEjdtevTb0nhjMdmOnhgW5AXGt+QAWd2O8xMVrTj+nPasT+K1uWy9lu0BUgH2I6iWSRSxuH8Gr5kqDyt0I29mBlFUq+UhlO0sbsPxvOvhtuRcHoRt95y+d43tHvXuFsOTU+stX7QcHq4B3ovcg2YFSQtRVJsSNiRfnt854UMQXZaf4fn0DubWO+V9CRa1gPSW52k4AOI4YWsK1O5pk9bWKn0P20PKU9i8Iyu4KsCjEEH4kIt6m1tNfaeditGTUz3DrniJjX8pF+Eu1Pwn8NzmaoHUXYgCxAOhTLq1juNbGebCpVzKxTOigv5rkZSBmAA1BHT7SS4hSP8MKqozG2aoj3DG62LjWy35uNdfea/hgVanUpMoYn8O5sTYahlB9wb78pauX6k2ms61xywjcsnFYcJTzKy1jYF184RQbWvsWIOhOw9ZJcPr1CKbU1Z6Sgr4TaZeZU2t+q4b2mXjOBs4FVBldgMyX8tyPNZvnMfhWBGDztUqhMw1UsPk1uZ5XnBfPF6TMTz+i0T7fl7SFTiCKTlQllv4h1BtyJG1/brPXxRUUAqR4gAVbgliRqFtuD9dZxTwZC28TMCbksBqDz/abf2M7IhLV6o1Uk0VI+ENvUtyJ1sOQ9Znjx48kar3/AKZ29s15m/O0v2Q7ODB0bEDxHsX52A+FAfQfe8n5xacz061isah0VrFY1BERLLEREBERAREQEREBERASB7ccN8fBVQN0AqL7pqR9Lj5yenDLcWMCgFE72k12v4WmGxT06d8tg1iNFza5QeYmBwrCCtXpUibCo6qSN7E8pZK0ewlVmwNLNyzKp6qGIH20+USbwmFWki00FlQBQOgE5lUMPj3AqWNotQrrmRrHQ2ZSNmU8iJXtTuKp38uLqAdDTQn6gj9pac1ntp2yXAIAAGquCQCbKqj8zc99AJpXJavFZVmsT2iOE9zuCokNUNSuRycgJ/2oBf5kzZa1fBYZcrHD0gNMv4a2H+GUlxjt7icSTnqtb9Kkog+S7/O8gWxxM3+jmyc2/wAsfqUrxC1e2uN4VXoVcgptXyN4b0kKsGAuLsAARfe99JWHCsaabAg2/wBZiPiWPOdEaxnbgxWpExadsMl4tO4Xf2T4/wCLTDfJ/Q9Zj94HZPx0OJo6VUQhgv8AzKfNT1PMf7zTe7rAYrEVW8DSmLCo7EhB0H95vQfO0ubC8NKplZs3ysP3njeVgnFl3j/p14rTavKgcBx56IQArkVrBbDMwYfCWtmIGtgdjNmPBqdUIyeRPiygWYnXc8rbW2FtpO9pO6Q16xqUHpqr6ujhrZtNVyjnrcaTK7O92tahcVcSGU/lVCbEaXDMenpObNjtbWTH2XrxuvaMo4QpTCICFFxc7i/5rHfXraa1S7J1q+I+F3YHVlt5rbNc/D630+8t7D9lKQ+MtUtyY2X6DeS1HDKgsqhR0AsJM4va3tWNfrudzP8AyP4R431sNpt7cygeBdk1pWerZnGoH5FP8z6zYhObRNceOuONVaRWI6IiJokiIgIiICIiAiIgIiICIiAiIgVb3kUcuMB/XSU/QsJj9geICljFUgEVQUubXU7gjpqLfObB3n8OBSlX5qfDPqGuR9CD9ZXi1SpDDdSCPcG4kpX7E8sNVzIrfqUH6i8SEPWUT3w1nHECrXCmnTKdCLEfZs0vaa1247E0+J0QpOSrTuaVS2xO6sOamwuPS4muG0UvEyreNxp87gz2RUtqSD1P7WA/nJLi/Y3GYRylWg5HJ0UvTb1DKPsbH0nTAdlMXXIFPDVjfmUKr82awH1np3mt6/m1+0uSsTWetsOnVUKykBiRoctrfM3PTptJnsf2JrcRqAKpWgD+JWI8oA3Vb/E/Kw25zcuzPcwbh8c4tv4NM7+j1P5L9ZaeEwiUkWnTUKiAKqgWAA2AE5JzVxx6453955bek3nd4/h48K4VTw1JaNFQiILAD7knmTuTzmZETi7bkREBERAREQEREBERAREQEREBERAREQEREBERAje0HBVxdE0mNuanow2M0Qd2FbOAXTJm1IvfL7SzYgdKVMKoUbKAB8haJ3iAiIgcCDESBzERJCIiAiIgIiICIiAiIgIiICIiAiIgIiICIiAiIgIiICIiAiIgf//Z"/>
          <p:cNvSpPr>
            <a:spLocks noChangeAspect="1" noChangeArrowheads="1"/>
          </p:cNvSpPr>
          <p:nvPr/>
        </p:nvSpPr>
        <p:spPr bwMode="auto">
          <a:xfrm>
            <a:off x="1679575" y="-144463"/>
            <a:ext cx="304800" cy="304801"/>
          </a:xfrm>
          <a:prstGeom prst="rect">
            <a:avLst/>
          </a:prstGeom>
          <a:noFill/>
          <a:ln w="9525">
            <a:noFill/>
            <a:miter lim="800000"/>
            <a:headEnd/>
            <a:tailEnd/>
          </a:ln>
        </p:spPr>
        <p:txBody>
          <a:bodyPr/>
          <a:lstStyle/>
          <a:p>
            <a:endParaRPr lang="en-US">
              <a:solidFill>
                <a:srgbClr val="000000"/>
              </a:solidFill>
            </a:endParaRPr>
          </a:p>
        </p:txBody>
      </p:sp>
      <p:sp>
        <p:nvSpPr>
          <p:cNvPr id="1042" name="AutoShape 30" descr="data:image/jpeg;base64,/9j/4AAQSkZJRgABAQAAAQABAAD/2wCEAAkGBhQSERQUExQVFRUWFx0YGRgYGBccHBcYHBwcFxwaFxQcHCYfFxwlHBccHy8gIycpLCwsFx8xNTAqNSYrLCkBCQoKDgwOGg8PGjAkHyU0LCwtLCksLCwsLy8sMDIsLCwsLCwvLDEsLCwsLCkpLCwsLCwsLCwsLCwsLCwsLCwsLP/AABEIAOEA4AMBIgACEQEDEQH/xAAbAAABBQEBAAAAAAAAAAAAAAAAAQQFBgcDAv/EAD8QAAEDAQUFAwgJBAMBAQAAAAEAAhEDBAUSITEGQVFhcSKBsQcTMnORocHRFDM0QlJykrLhYsLw8SMkgtKT/8QAGgEAAgMBAQAAAAAAAAAAAAAAAAQCAwUBBv/EADMRAAEEAQMCAgkDBAMAAAAAAAEAAgMRBBIhMQVRE0EUIjJhcYGRsfAzocFC0eHxFSOy/9oADAMBAAIRAxEAPwDbEIQuKxCEIQhCEIQhCRCQuQuJULnaHEDsjNNqlWQN8HORHuUHPpSAtO3VABO5eRaBI1zTCpaGNBBe0b88h096a19oqWRkyOAy9pVLsho5KsbC53AtSrrVkTGhiF4c84gYg4T8VAu2mbn2XGTOZATW8tugxzT5qTmIxxlx9FLnMjqy5MNw5XGmtVpp1iGgnefcu9KrinrHVUeh5Q2Fha+m5vCDinvgR/KeWTyjWeAHMqN7mnwK7HmxbespP6fkC/UPyVs8+JjeuigbLtTY6jpFVodwfLf3ZSpOvXa5uTgd+RkEdU02VrhYIKUdE9hpwI+ITtCZttEADjn2jou1K0giTlnH+lMPBUCCuyEkpVNRQhCELqEIQhCEIQhCEIQhCEIQhCEhK5vqwc9OPPguRfixgkAblEuA2RS6064JgLnaKAnETAGs6ZKDvraRllyd2qkZNBExu5NHNUS+tpa1pPbdDNzBkB1H3j1WfPnMjFHc9lp4vTpZzbdh3P8ACvF57eUGHAw+cJyxN9Fv/rf3Sompf73zheAD+E/HVUiUix5c+SQ7/st2PpUMY23953VtL51Oa4VbWxurh0/hVlCWM3uTAxB3Uvab73MHefgPmop9QuJJMleUqrc4lMsjazhIlSJVFWIXay26pS+re5vQwO8aFFCxufmIA4kwP5Tk3LU/pPf/AAptDuQqnuj9l37qbuvbqqCBUb5zKJaAHd7dD7lc7vtzK8BpiBJboZPL5Kg2G7gzMwXcU4DnE5S0DfME9I0WlBlSR+1usPJxIZDcYr87LQG1MLiBJ3AJxTrEmBGWv8KqXbtAWZPE/wBW8deKsFnqB8YXdmJkbytaGcP9n6LEmgdGfW+qkEqb07SNJJ3Su6dDgeEtVcpUIQuoQhCEIQhCRCELzVqhokpXOAElNqzs+1m06EblFxoIAteHNw65tPu/lQt7X0GyxkOd+LgPifBeb4vbCXMZAJyJG4cBzVefUAEkgDisfIya9Vq1sbF1es5QN71cVVx36Hnz96ZJ1eNpD3yNIjqmqwnmySvVximAISpEKCsQhCEIQhK0TyU7ZrqYADmevyU2tLlVJKI+VApVZhZGbmN/SPkuIuxkzpyERx5qfhFUDKafJe7EJYNI0HdlPtCcryymAIAgL0mBsEi42bSJUIXVFCdWC8HUjLTkdRuKaoXWuLTYXHNDhRVyu61MqtEGNJ+RHFP6NYkmRl4dVQ7LanU3Ym/7Cu10WxlSnib3jeDzWziz+Ia4KxcqAx7jhPkLhStIcYhdloAg8JE7JUIQuoQkSrnXeQ0karhNC0crnUpHVufEHeoa+rwFJnZME7j93iVLuteGmXvyAE9Vl20d9urVCJyBPTjHcszOmETduStLAxjPJR4HK8W++dQw9XfLj1US+oTmST1KRWnyeWAVLQ9zgHBlPQgES4gaHkCsGJhnkDb5XqJHNxYi+uFVZSrYrddlKpSqsaxklrm5NaIdHGMtQscV2VinHqzdqrCzRlA0Kr87IRKcXeP+Wn+dviFr14ChRpuqPpsDW5mGNJ1jSOaMbE8dpddUuZmd6M5rdN2sZQtbq3TZrZQBaxmF4lr2tAIOk5c9yhvJ5YmuoVcbWuIqxm0H7reIV/8AxxD2s1bHe/glx1Zpic/QbaQCPiqvc9mAbiIzOnIclJSrtWvGzMeWONMObEtwjKcxuUfSvGh9Jc4lmAsAHZymc8oyVxw2soax+fNIHOdIS7Qfz5KsylWg0qVNwDg1hBEg4Rp7FD2q8rOalIgsgOOLs7sJHDPMqb8IMFl4/Pmq25pcaDD+fJVX2Inor/ZvNVG4mBhGk4Ru7lF3xaqOE024ceNogNz9Js5xwQ/B0t1a1xmcXO06Pz6KqShaFWp02tLnNYABJOEfJRN4XlZ3UqgaWSWGOzGcZZwuvwtA3cPz5obnauGH8+SqaJVy2doNNnbLRq7UA7zvhOKNei97qYa0ubqCwdNYzQ3B1NB1codnUSA3hUYp3dd4uovDhmPvDiPnwT3aW7W0ntLBAcDlwI4cs1DpRzXQyVe4TbXNnjutitCoVWluNsQRMry21ycgY3qsbO24B3m3zhObevDvVkZVI7UANPDVbcM/iNBGyxJofCcQU7SoQm0shcRaRMf69q91HgCSmNdpY0kxAac+Wqre4tU2i1EbVXjJbSach2nfAfH2LOLc2KjxzKs9ptMlz3HiSqrWqYnF3EyvL5kviOLivXdNi8JtLmtC8mlmilVf+J4b3NE+Lis9C1jYmzYLHS/ql/tJj3AK/pbNU19gq+sv049dyP7rrs9bMbrT/TaHDuhoHgVl992bzdorM/DUcB0mR7itVua4RZvOkOc7zjsZxAZHPSOqoG31mw2xx3Pa13fGE+9qa6hG70dpdyD90l0uVvpLg3gj7V/lQl3fXUvWN8VsF93b5+hUpYsOIRMTGc6b9Fj93fXUvzt8Vq219UssdZzSWkAQQYI7Q0O5Q6aQIpCeP9qzqwJniDef9LyB9BsgADqnm25QCSTrJjQSVE+TbOz1fW/2MUtshanVLHSc8lziHCTmSA4tBJ35AJpsVTDRamt0FpeB0AGS0Gi3xubxWw+SyydMczHe1Ys/NJeeyJq131hVDcQAjBMQI1DhKoV7l9K0PYXYsDomImOQ0U9tbtDaaVqeynVc1oDYADYEgTqOaqdotDnvL3klzjJJ1KyM58ZcQ0Ub3K3OmwzBodIQW1sPP7dlsVxuJs1EnU02z7FRicyr3dBH0ekRpgHgqGTmnM32I/h/ZZWF+o/87q47Lj/rj8xVdvH7U/1vxCsey32cfmcq7eX2p/rPiF3IH/RH8vsuY/68nz+6uVts3nGOZMYhE8FV7x2b81TL8cxuwxqeqsl61S2jUc0wQ2Qeaple9ar2lrnktO4gfJX5hiHtjetlRhiU+waHmrRsz9nb1d4r3ZLowVn1cU4pgRpMHv0XjZn7O3q7xXC6rY82qswuJaJgHdBjLhkrGFoZHqHw+ireHF8mk/H6qM2ntuOoGgEYAdREk8BrGShlYdsW9qmd8OHsI+ZVeWVlg+K61rYleC2kNdBkahXG77UKlNjsyTq3gRr3KnKZ2atJDyyQJEieI193gu4r9L67qGZHqZq7K10a2KcoI1C6ppQqgEyczvjJOlvMNhYZFFcLVUEQQTvy3KE2grgUokkuMZ8NT4KZtGEmM5iOXFVfaWrL2iZgSepMeACSy36WkpvEbqeAqffFtnsA6el13D4qLXuqe0epXheXcbK9rGwMbQRC0hu2Vlp2fBTecTaWFowOGYbAzjiFm6JTGPkugvT5pfKw2ZOnWTt2Vn2P2lFGq816jywsjMud2pG7PdvS7cXzQtLqTqLpLQ4OkEZZEa9/tVYlEqXpTzF4R4/dc9BjE/jjY9vLsutjqBtRjjoHtJ6AhaZV24sTgQ55IOoNNxB7oWWpZRj5b4AQ0c91HKwY8oguJ27LR7d5QLPTpxQBc6IaMOFo68uQUXsbtRRoUqgrPIc6oXeiTMgSchxBVMStaSYAk8Fd6fKXh/b6KkdLgEZZZ35N7rUDtxYj98//AJu+SpW2F5Uq9oD6JluAD0YzBO6OYXCyXMdX/p+ZT82Cn+Bq7Lkyzs0uAVMGNBiyamEmvhSsd0baWZlnpMc84msAIwu1A4xCp122tz3Qc4znlOYPw6LtaLqaR2QAeZK83fd5ZmZDt/COXHvUJZpJdLXeXZSighiDnNJs91drivqlTohr3EGSdCdVDW20h1dzx6JfMxukbk0Qrnzuc1rSOEoyBrXFwPKuh2lofiP6XfJcbTf1nLHAHMtI9E8OiqMolXnPkO1BUDAjHmVZbjvulTota9xBE7idTPBNLvvVjLTUeT2HTBg8QdFCpFV6U/1RtsrfRGDVud1N7R3jTrYMDpwyDkRrHyUKkCVUyymR2oq6KIRN0hC6Wathe13Az8D7lzQoA1uFMixRV7aHOaAG96dUmn7xn4JldVqmz03HcIPUZfBPaNQOEr0sZBAN8rzTwQSK4TaqIdkRrPQqm7Q1gyq8uPowO+AfEq3Bwh0gknQws32xkWggmd/t488lmZ7qjv3rV6bHrlr3KEe6SSvKELz69ahardVz2erZqbvM0pfTBPZGsQfesqWqbA2jFYmD8DnN98/3LV6ZpMha4eSxOs6hE17TVH8+ygfJ7dVOo2satNr4LWjEJgwZiUm0tzUxb7MxjGtZUwAtAABh5nLopzZKgKNO0l2QFepPRv8AtdL5suK3WJ3DznubPinhA30dorex91nHKd6W597Uf/KZ7YXVRp2Y4KNNr3uaxpDQCCTujkD7SnVj2es1jo4qjWHCJe9zcXsEGBOgATbbe0w+yM41g79JaP7vcpDbY/8ASrdB+4K0tYHSPoW0fxaoaZDHEzUace/vAXK03BZbZRxU2tAcOy9jcJB00gTmIIK47KXJTbRcHMa5we4EkAkxA7hyTnYdsWKl/wCv3uTu5dKvrn+KmyNjiyShZCqlkkYJIdRoH7GkjaFmc808NPGNW4fjCYWu5WMr0C0dlzoLTmJAnLkntK6SLU6sXCDoM50AzXK8LcHWmhTGrXyesZBD2jTb2gbivqoRucHUxxO2/wBFx2jsLGUZaxrTiGYAHFQ9w0g6uwOAIM5HoVYNqvqP/bfioLZv7Qzv8ClZ2tGS0V2TeO4+jON91ZbVZ7PTAL2U2gmJwjXXhyKbXpcVN1NzmNDXASCNDAnMLxtf9S38/wDa5SdL6gerH7U4Q1znRlooBJgua1rwTyVn6uFxWGm6gwuYwkzmWg/eKp4V42e+z0+/9xWfgAGQ32/kLR6gSIxR8/4KjLouim+pVc5oLWvIa3d7N/RO2W+zm0GzhjcYH4W8J0jhvURZb68zWq5YmF5nkZiR8lMOpWe2DE0gvbliaYew8DvHRNRFpbUdXZu/P4JOUODrkuq2ryUVtLdbKeFzBhDiQRunXLgoRSF83c+kQHOLmnQyfZG4qLpVw6cJBjWFmZH6h2r3LUxgfDG9+9dEIQqVerdsq7FQLTucffBUy2BkIVY2ZcMD5nXd0U4yzAkw48dFvYzyYm7Lz+S2pXJ4Ssd2lEWuv613itapUnBxJOX+blmm3Nmw2t5/Fn7glOqW6IH3rR6MQ2cjuFXUISrzq9WkV/8AJnaexWZwc136gR/b71QFZNh72ZQrv864MY5kSeIII+PtT2C8MnaSs/qcZkxnAcjdXPaJnmbFaY1fiPe938qRZTFQ0avBpP62tVX2z2joVbK5lKq17nObIHAHF8FI3NtXZhZ6QfWYHNY0OB3EABbomj8UtsVQ8/O15l2PJ4AfpN2fI8UFB7Z2rFeFBv4MHtL8XgrPthTxWSqOOH9wWcbRXiKlrqVGGRiGE8mgAHpIV+ufaejaqUVCGuiHtdoTxadCPelIJmSPlYTWrj7J3KgfFHDIBs3n7p9s0IszBwn9xXq5dKvrn+K5Wi+qNFkUy10ei1unedwTPZ+9abaZ848NcXl2e+YzTgkY0sZfAWa5j3h8lcn7lOKF4vNsfSJlgBgQMoaDr3rtelMefszozxkTyiVE0rewW1z8QwGRi3eiB4hP7felJz6BFRpDXyeQg5qDZA5hs/1d/epujLXtIH9Pb3LptV9n/wDY+Kgtm/tDO/wKsj73s7hBewjnn4hNat4WcPplrqYhxkgAQC0744kIlY10ok1DZdie9sRj0Hdedr/qW/n/ALXKTo/UD1f9qbV7ysz4DnscAZg5weKaXttFTDHNpnE4iMtADlqrHPYxzpC4bhVNa9wawNPKqiu+z7h9Hp9/7iqSpGlZrA6mw2kgPE/eqDfwaeYWZiPLHk7ceZpamWwPaAb58hZ+myd7L3rS85XouLQ/z73NmO0CdxOpBCd2bZbzdsdaW1SA6SWBsDMZgunMTnpuUT9Cuj8Q/XV+a9GhdUR5zLh52tHslNsOwDy01x63+FTI31iYw8WKNtv+Vx8oN+Mc1tGm7E4HE4tMgCCIJG/P3Kr3bbGsAGnaz/LEeJHvUxtFZrvbRJsxBqSIh1Q5b8iY0VVWVmPd4uokfJbeDEwwaGggX5iiT8FaXV2huIkRx+SYUr6BdBEAmJnx3KHLuQ65/NeUqZCUy3Fbva0nZaqC2pDhkYO8ZhWOzQPvA6BVbye2U/RnuEdqodRMwAFarM2ZkDI8F6TEB8NppeRzaEzgD5r1UrlpzblxVF8oFDFFQch3jLwIV5tES0unhy7woDa2yirS/pBExz0PcUZrC+MhdwHiOZpWYIUlbLnLRLCTxB1/lRq8u5pHK9ox4eLCEqFpOz+ytmqWai99EFzmAky/M/qTONjOyHENPCWy8xuK0OcLvss2lItQZspYKoPm2tMZE06hOE84cY71VLRseRbRZw44HDHijMU9/eCI9iukwJIwCKN7bJeHqkUpINtI33VbU1chGA8Z+AV5NwWGztaKjKYxHCDUzLj1P8BR+0OzTKDDWoDCG5vZmQWnKROhGvcrTgPjGqwa5CVPVI5qZRF8E8FQ6VWW4LkpupNqv7WIYhOgG7r3p+Lts1VpwtYYylmUHuVzMJ7m3de5JvzmNdVcKlhClqVxTaTSJOEdonfh19ucKfN3Wanha5rAXaYsye85qMeG993sB91KTMYyq3tUmEqsW0FxMYw1KYwxqM4g5SOCf0bkomkCWCcAMydYmdV0YT9Rb2XDms0h9cqnIVpuS56T6DHOYC4zJk/iI4pyy5rM/EGtaSMjDjIPPPJSbgvcAbG6i7OY0kUdlTFHX2eyP84Ze8HuVto3UxtsFJ3aaQSJPKYy4Jl5Qbsp0qNIsYGk1I1OmEneeSXfjP8ADc/sm4MlpmawefCoqP8ANyndjLup17TgqtxNwOMGRmIjQyrzW2UsLPSpsbOmJ7h4uVUGE+ZmsED4p3J6kzHk8MtJPuWUpFcNtbrstKnTNAMDi+DhdiywnmYzVQS80JifpJv4JvHnE8YeBXxSJUi6UKJe5rRq4hvtICoAs0rya3Wn7GxTslIGQTLj/wCjI90KwU6odomNOiabGtaQWgBug4Qn1KmANF7GEFrQ3sF4CZwe9z+5KSseycpyUZbKWNjmk6jIdd4HIqWTUvIcQGjkpSt1cqLHaeFQntIJB1GRUDethwHEPRPuKuO0NlLauL8WZjcd/wA1B2+lipu6T7M15qeLSS3svUYsx2d3VaWwbK/Y6Hqx8VkC1/ZX7HZ/Vj4prpP6jvgq+t/pt+P8KI2JuStQqV3VW4Q6MOYzguM5dU+dVBvNoGoszp73gqtV/KTWBcBTpiCRJLjpykJNhra+rbnvqHE51J0nvZpwEbkyzIiGiGPfdKSYs5D8iah6vl8K+yeeUrWzdX+LFZtofslb1TvBVnyknOzdXeLFZdoXf9Sv6p3grx+pN8B9kq79KD4n7hNdkbwbWsjAIljQx44EZewjNMbaa1gLnU6QrUnZkycTInIjeM9RwzUFd2y1roNFopvpthmPU5tjFBbhz6K3bM7QttlIkth7cnt3ZjUcjB14KEbjI1rH2144KlOxsT3PjIewncb7fnkVHXVfOK043gNxtw8hoQpe+ro88GuaYezSdDvg8FCWu4Ca7qdKAMIeJ3AmIGu9PbPbqlme2lWIc12hBJLc4EzqFyMkNLJhtfKhI0Eh8B3rhM71v2qWupVKYaTrrOs9CrLR+ob6sftTLaOxB9Fzo7TBIPLeOkJ7R+ob6sftTDGPbI7Ub22VEj2OjbpFb7pts79mp9D+5y83VdjqdSq9xEPOUHdJOeXNetnPs1Pof3OXC6LzfUrVWOIIaTGQEZxHNSbp0x3z5fRRfq1SVx5/VQVC8W1r3aWGWsYWTxIaZjvMdy7eUz6il60/scnNqsLWXpQe3I1Kb8XMtET1IPuTbyl/Z6XrP7HJWQEQSh3c/wALQgLTkwFu2w/awoDye/bB6t3wVr2y2eqWptIUy2WEk4jGscAVVPJ8P+4PVu+Ctm2O0NSyCmaYYcZcDiBOgGkOCqxNHoZ8Ti1fm+J6e3w/aoVfzWf31cFSyuaKmGXAkYSTplwCjVJ35f8AUtTmmoGAsBAwggZ55ySoxYs2jWfD4XoIBJoHi+17uEqsOxF3GpaMUZUxPeZAz9p7lXVpuyF1CjQaH5Of2zlGugPQbuaYwovEkB8gk+pT+FCR5nZTdGcUAFucxyhPk3scxynLonC9RGKC8a7lIudZhMYTB93euqRTItc4UReFmFRj2mSdztwO5U2rT1aehV/fSc0ESMJ38FAX/dkjzrBkIB5/1QsrLhJGpaeHOGu0nhZq5sGOBjxC1LZq96LbJRa6tTaRTAIL2gg56glZ3etiLXFwHZPuKYLIx8h2M4kDleiyMZuYxoJql7rHtO/MfFSGzl7/AEa0NqES3NrgNcJ19hAPcotCWZIWODhynHxtewsdwdlrNpdY7Y1jnPpvDTiHbgjkRIO7Q8FE7Z7U0/Mvo03h73iCW5hrd+ehJ0jms8hC0ZOpOc0gNAJ5KyouksY8OLiQOAtM2X2oo1aDaVVzWva3AQ4wHCI7JORy3J7ZfodiY4sfTYDme3iJjQASSd+Q4rJkIZ1JzWi2gkcFck6Q1zjpeQ08hXuxbYh9ux4SKTmFnNoBycRumNOatNanQrFr3FjsOhxd+efis4uahDMW93gMk/hWxZrg31wDe6UyMJmseGarZWnaC+2ebdTYQ4uyMaAb8+Kf0rwp+ZA84ycAHpDXD1VHSqYzXai6vcqfQW6Q21cLhttNtnphz2ggHIuAPpE6SurLRZqWN4fTaTm44geek+4KlLlagSxwGpBAXRnFrQNI2QcFrnE6jupGhtLTrXmx+INpMY5oc4gTkTJnSSYzVlt1tsdYAVKlB4BkAvYYOk6rInNgkHcfehKs6i9oIIBs2tKTpMbyCxxFClpdOpY6VqoupOoMGGoHFrmxo2JM9Y71I221WKsAKtSg/DpiezKe9ZGhSb1ItsaBRUXdIDiDrNhXLbOhZG0Gmz+Zx4xPmy0mIPA6KmFKu1isbqtRrGCXOMAfPkPgkpZDO+w2vcFowQjGjouur3Kl9kbl8/WlzSWMzPAumAD49y0qnmYnECY/nkuVx3UyzUm0mkTq473OOpPgOQCfspAZgL0OLi+EwDz815PNy/SJSfLySUqGE5E9F1SJU+BSQQhCF1C8VaWIQmU7nSYyA3fypBc6lPUjWMiq3svddBpUy/bnwSQOy7Ufhnd0VFtNDA4tO4+7ctfcyeyRI34hpxE8FSNsLhLf+SmCWiZ4tGufKfFYOZi/1sXoum5vrCN6qSEIWOvRJUiEIQlSIQuoVjs7sIptGhYfcAfinKhaNsgUnHRhLT0MR7vBTQTbTayJWEFKhCFNVIQhMrytmBsD0jp81wmhupNaXGgoa2Omo881wQhJE2tlooUhCF0oWdz3BrQS46Ab10C9kEgCykpUXPcGtBc4mABqStM2P2fbZ24nZ1nDP+kfhafHiuGzeyrbMA+pDqjhqNG8h4EqxMouLhI0OvLgAt7CxDEdbhv27Ly/Uc8Tjw2H1e/ddXWYF2KV2QlWyAAsO0IQhdQhCEIQhIlQhcTe0U3Oy0Ea8T0XjAXQC2ANU6QoFgPKlqIVN2j2CD5qWeGu1LNGu/Kfunlp0VBtFldTcWPaWuG4jNbS6m7HM5f5uTW+7qpVmRVYHcDoR0duWXk9PbJbmbH9lsYnVHw0yT1h+4WNoVrvXYOoyTSOIfhdAd3HRyrNosr6ZwvaWn+oEf7WHJA+P2gvSQ5MU3sH+65ISpIVCYXaz2gsJjfqN3H4e9SlnvVgyJIG4xu4HpooaEKbXEKp8TX8q1g70qrNG2OaIa6EjrU46uOfNXeKEp6Kb5UvedvwCGntHflkoWpULjJMleEKlzi5NxxBgoIRCkbt2fr1yMDDBPpO7Lfade6Vbro2FYwB9X/lI1bo32auHir4sWSQ7DZLz50MHtGz2Cqlz7P1bQeyMLJgvMwOn4jyC0K5rip2SQxuIkdpx1cPgOQUjDQQGjskDIDThA0XWjTzgzLdOn+eK3MfDbEdtz3XmsvPfkbHZvZeGUMWh7Pv6J4GxkhKtJrQFmk2hCEKS4hCEIQhCEIQhCEIQhCEIQkXOvRxb4/zguqFwi0A0mj2YSCQSAITWtZmPacTGkOMAOAMKTe2QQvPmBhw7lU6O/gph9bjlVW27DWdztCzImWHLvBkexR1q8nBcAaNQARo/Oecge6FdatnDWmJk5cU4a2ABySxwonH1mptvUJ2VTz891mNXyeWoaCm7o//AOgE1fsXawQPND9bPmtSs7XScSS0ntNy3pc9Oh02LTY6vkXRo/JZc3Yu1ET5sAaemz4FO6WwNc+k5jY/MfABaC6m6C3DvmV0q0HE8QRxiFEdOj96D1ac9h8AqZZfJ0yf+SqXZSA0AA95kqbsGzNmpYC2k0k5S7tGeOeQUz9EyEGCPilZZGjiU1HiMZw1JyZssg9d5TbF2Q2Diby3Jx9G5kA6hOEJsRjzSmpIGr0hCsUEiVCELqEIQhCEIQhCEIQhCEIQhCEIQhCEIQhCEIQhCAkQhC4lK4V9W9UIUXcKQ5XdIlQpKKRCEIQhKhCEIQhCF1CEIQhCEIQhCEIQhf/Z"/>
          <p:cNvSpPr>
            <a:spLocks noChangeAspect="1" noChangeArrowheads="1"/>
          </p:cNvSpPr>
          <p:nvPr/>
        </p:nvSpPr>
        <p:spPr bwMode="auto">
          <a:xfrm>
            <a:off x="1668463" y="-144463"/>
            <a:ext cx="304800" cy="304801"/>
          </a:xfrm>
          <a:prstGeom prst="rect">
            <a:avLst/>
          </a:prstGeom>
          <a:noFill/>
          <a:ln w="9525">
            <a:noFill/>
            <a:miter lim="800000"/>
            <a:headEnd/>
            <a:tailEnd/>
          </a:ln>
        </p:spPr>
        <p:txBody>
          <a:bodyPr/>
          <a:lstStyle/>
          <a:p>
            <a:endParaRPr lang="en-US">
              <a:solidFill>
                <a:srgbClr val="000000"/>
              </a:solidFill>
              <a:latin typeface="Calibri" pitchFamily="34" charset="0"/>
            </a:endParaRPr>
          </a:p>
        </p:txBody>
      </p:sp>
      <p:sp>
        <p:nvSpPr>
          <p:cNvPr id="1043" name="AutoShape 2" descr="data:image/jpeg;base64,/9j/4AAQSkZJRgABAQAAAQABAAD/2wCEAAkGBhQSERUUExQWFRUWGCAaGBgYGRwdHRwfHh8cHBwdHB4dHCcfGh0kHiAaHy8gIycpLCwsHB8xNTAqNSYsLCkBCQoKDgwOGg8PGikkHyUsLCwvLCwsLCwsLCwsLCwsLCwsLCwsLCwqLCwsLCwsLCwsLCwpLCwsLCwsKSwsLCwsKf/AABEIAMIBAwMBIgACEQEDEQH/xAAbAAACAwEBAQAAAAAAAAAAAAAFBgMEBwACAf/EAEgQAAIBAgQDBQYCCAQDBgcAAAECAwQRAAUSIQYxQQcTUWFxFCIygZGhscEVIzNCUmLR8HKC4fE1U7IkNHOSosIWJSZDVGOD/8QAGAEBAQEBAQAAAAAAAAAAAAAAAgEAAwT/xAApEQACAgICAgEDBAMBAAAAAAAAAQIRITESQSJR8ANhcROBscEyoeFi/9oADAMBAAIRAxEAPwAjn1OKfPqaZfgqF036G4/2wN4j47ioKmWOCghWZT+2bmb9dhf74Qp+I6kTxd/I7+zONKlr6dJFwPpbGgVPCwzOnmzOZGgun6qNWvcKPjYkdelrY4W0ejilXIj7I5DNNWTySoJpE0qWIG7XJIHgLDlgLnPZJWxK8uqKVFuzFX6cybHAzs2ypajMYUdQyDU7A8iFHX52w0cWZC8eZxQxMy09UyjQjEKRf3hYG3K+C5dFup4ZSgP/ANOt/wCP+ePfY7WWqZo9jriJAPIlfH64vVcGvMf0XCAtGrh5EAv8I1N7x3sdhinxDTNl+ZxtRoq94AIwRcXb3TtffxxW6Zd3H3kMcIcY1NXX9zIUSOPUxSNQuorsATz574RJ4JK3M2Qg65ZrEW5Lff5BRi7xGrZfmBeGUtKPeZrADU3MWHTyw0cLcb1NfI8aRwQEIWlqAtyo9PEnlf1xd4ZmuPlFC32lZuHrTEh9yBREoHLbn/T5YocIcN+2ThGYqijVIw6KPzJ2wImh/WOdeu7H3jzbfn8+eNLydYMuo1So1d5Vi76dmVLbDxHP6k4EpJuzq7jFJCTPSBpjHAXdC2lBfc72G3nhhyXgC8LzzalML7xgA3C2LdefTBSjyuko43zCKUyoqlYlbo52+ZHL64tUedGnhoFc39oZ2l89fX6kYEFeWGf1G1USkOMKuoeZ6bQkMK6vfUX0jz8eeFjiCs9uq1aBGDSaVsbbtyvt0w0ZhlJo6Ou8JJVRP8JsfzOBHAJSN5qlgZGhQlEUHn4k8h4fM4TttJ9kiopOUUMmfUUS5fLSRm7UoRnP8x3JxnJk2GH3JeJaapNQghELyoS7Frhj/W5wtZfkZWqgjqEIVyNjtcYP1ak1Q/ovimpfkK0Tey5ZJNykqToTxC9SPv8AbDFJSKZIa5/2cVOGPm3JR6/6YQ+KKhxUPESe7iYiNeijbYYbchzwSUiq6kJTDU/85Fyot4X3+Qxk88flhnF1y9i7U8K1kxeZ0F5CWsWGrfflihl3Dc9QzrHGLx/EGNvkBzvib26qqJ2nTXdTqOkmyi+wtgpVcTiKvWeI3Uqol6X8dvEf1xHxsdzWFRS4cyaLvJKeqj0SyLZGb90+XT54FNwnVapR3ZYQ/EfHwsOZ8caHn+bxqUeZBJA+6Sr8SH1xHxFVgQrW0koLRgBxf4l/mHjhUcucrv2LfEOWGajpZYIidKlHCryt4j1x9y6iebKnijF5El1FLWNvTDLlvEntVI/sloqj4tG25628jirl+ezLC0lUYacklFcqdZI5kKOdsVL0TlKq9Mi4Byh0jfvVKBnW2oWvbc7HElXT01a00k0ZiWFyDLewYD8TirRcRU/tCO9XLLpB+JbKLjoPHADibiJpz3aKUgU+6o6/zN54qaisljFynZdTi2BS8Xc6qY/Ct9x57+OKGecSI0Hs9LF3UV9TX3LHz8sAwL44pbA5npX0orJW39MeRHh2quFETLu8t+usHO/JT0thFmkwlkymnoI5FkoqZhHew5sfLDdnHEEVEvcQ7sv97nAfs4sag776eWKPHbXrZPKw+2LV3ZzflKgvScYLoGo2bqN8dhMHpjsD9GIv00OuScGGuzaZCCIklZpT5XNl9W5el8ahV0dSFre9QJTiDRAqkHYA32HLpjJ874xmgmrIIHURSykll5/5WH9+GPfDnaJNTxTJOJZ0lTSmpzZTvuNV738vDHU8soybsvdkUWg1lSeUUBA9W3/LDjwDULX09PJIby0btfxtY6fsR9MJHZasksr0hZlp5lJk0gXNgLDURtzxbhSfKMwaCKxjqCqgsL+6Ta4/mFziOrs0o3a7LuS1WhM0zFuZZooj53tt/wCkfLBnh+kFXBQ1TkXpw2snxUED774RuO2amlehjd/Z1IfQSD7x94m9vE3wX7MM3kZZKXTeEgvI5J91dgQB11cvmcXvJXHx5fKBPFmRTaPbZCtqhyVXfUAfhv8AK2CJH6PygAbT1pufER9Ptv8A5sFOJ82NTl0krR2EdQNKsCPcFgPqPxxRfiahzLSKpGglVdKupuoHh5DBusiUm6tCJTKbg9Bh74dyR8y72WeRiI1CqepPO3oB+OAsnDRPfmBhLFB8Umw+g64dcsqfYhQ03JpSXl/zCwB+w+WOSzl6Os5ePjsXqw+3rHSUq6IaZCzlza7DYk/f5k4DcQ581Q0QCaVhTQtjfl1/DDXmdN7BSVjcnqJTHH/h6n/q+2BPDgqaeMotOG9rGmNnsOh3uenXC0SNVa+exozILU0MD1jmniWzOD8bkCwCjmL+Nr+XXEGcZ+kGWDuIu5E5KxL+9p5F28yPXmMKhymeStjpqlyzAhSS1wq8zb5fXDxnlVAk8ZRBPMLRQg/sofM9NXXx2HLHRS7OTik0t9mdVHDM8MKTSJoVzZQdm8Qbcxhu4TztKju4ag+/GQ0Tnnt0x74izqjjnMVQslRIPjkJsFJ/hUGwHp9ThT4ooo6eZTA+pGUOtjuvljnKPF4Ot81T2N3Eea0pqXhqIStj7sq8zfrgOuYQ0khWN+/hkX31ty+fU4+1kc9XLSQzRhWcX1/vMvUnwsMBc3p44p5I4iWVW0gnmSNjy88GbzdChFVTY2ZdmFJTQyTw6w591UZup5e7+Zwk1EhJJO5NyfnizUZTMsixshDsAVXqb4OQcIJCNdbKIl/5am7n+/LEXKWEtCXGGb2DqPPyKSSmkTWDuhv8HnhcjiLOEBJBYbX2vfGmaaaSiYxaKeBm0FmXU5t89vvgRl/Byd5FLBMJoxIoba1t74TtA5xziglndbHRzIoowQqr+sUEG9t9wLYrcVVUMRSOaNpVcd6t2s66uYJ8MHIqyUz1Ess3dUsbFEuBu3LbyB+uEzijJ6jvtbsZu8ICON735DblivCs5QptWVqhxJA7U1AqoDYyAs7DqbE/3vgK1cRtyxqOZd7l1FElPF3jX/WG1x4sT6nbAijqaOtcSvCImh/WSk7A25LbqScZq3kali6wU4cjpoaaP2tik05utv3F6XH988U4+E3FVFGSHjkNw45FRucTVHG8VSzLVQgx3OgrsyjoMR1/FDSvDDQqyBBoS+7HVz9OWK1Eyc0NaUWuqmJmiMckfdhAdxbYfnjHcypjFK6HmrEfTD9T8HJDKo9sQVS+9pttfwO+FXiJJPaH78DvCd7DY+mGsMkFeEy1wBWBKuxt7wti32g5L3c/ei5Em59cLr00lPIrMrIdiLixth8p+JqSqQJMwv0DbWxG6doWnZnwTHYexwlSf8/7jHYPP7M6fqr0Vs84Op6GiQ1JZqyUXWNWACD+bbe3Xz2we7R8nlemoI4YXcJCL6FJtsOdhgf2m5MZp4auEmSOpCgWubHw++DnaFx3U0csMNNIFURDUNIO/Lrh2no8ybdNB7s+oWgoIFdCjkyEhhY9fHfAPJZFzOJVYj2iknBB6lA/9MXM244kgoKOplXvZJVN99I94c+XhjLeHOJXpKr2hRe5Opb2BB3t9cSsBjBu32M/EOTmszx4L6dRF2tfSAtycSZjmv6HElNApMxcN3zgWK9BbyH4nF/hOqeokr8wWM6ymiNV3Oph08eQ+uKnaRl8jUlLUyIVlChJAeYP++Lt2K8qL1/Z6y7iCfM6GphdDJNsV0KALdLm+xvfC1UcE1cKNI8DKqi5NxsPrg72Y00jU1d3bBXYKqsTYA2O9+mA3Ehq4D3M1T3gdbkK5YWv1xGsDhiTUQ7wvP3eVVkgA3dRY8j8O3pgFmnEDzVKzv8AEpU2HIBbcsMPCsEM2VvA88cLPLq9472FunnbFHNeDFjTUlTFKSQqqvMkmw645ybpIcXG3exjz+lbMkim7xYKZB7pl2LsdjYeHS5574XuJqerhEBeXXFH+ydDt9fTEvaIf1kFIvwwxqAPFjt/frjznFPNS0AppUGlpLq+u/mQP764s6skMJfwCM5z8VVTE1jFawZwd9zu3yGDGZ54IGipIGDwJIj6z8XO5BOJezzKYnjqmkjR9C3XUL22blhVyuMNImoAguLjoQTywG6VjpNtehg45yxlru90Fo30tsD73K42wVzvhpJFoykAgMr2ZRzAO/vedgce+POK5aGaOKnChe7vuL2388C+FOLZWkklq5riNWZFNt2O23oNvnjtSvPZx8qTQaWuHtNbVDcUsfcxjztv98KXB2XmeqQHcX1ufIbn74scG5q/tDR6Q61B99WNue5N8X82z+Ci76GngaOZgUZmPIfy74D8hpONoI58tOk/fVEknev70ax29xBstz1J54W+JMs0qKiORpo5DbU3xA+DYv8At9NWxR99L3E6KFLEXVgOWKWfZjTw0q0sEhmJk7x3tYXtYBcauVljapdhfh+aIZXKZ0Z0jkuVU2O9rfjj1w/VJVk0tLEaeIkPNIX98gfur5nl9cKmXcR6aWem0FjMRY35Hbp1x44Zq1gqozIWUBt9JsR5Hy8cZYqwyjdsbs/4npplkppInRIr9yRzJAtuPM+OPHZ1Uu76Xf8AVJuFPMt0+Q5/TE/aCYTHrdD3pt3ci8mB53PljP452U3UlT4g409ihBSgPGfcSV0FXK+hhFyUEXWw5Hbx5/PCFW1byO7ubs5uTyvfyHTywTrOMKmSEwM91NrnqQOnpg3wlFAKKonlgWUxsLA87G30wlbZv8FoBcHUazVkSONSkm4PphkyKJYfbp4lBliZljFvhF+YH98sWOGcypZauIQ0ghe5Ja/Sx2wF4eiqWrKhqbSdJYsG5MLna3ji6yByuynlWTy1OqYG7I2pt/fPUkYLRKuYZnGVU6EALX5nRufqdse854xRacxQxiKaTaYqtreIHW58fDCzQ5q8KSLHYd6ulm/eA8AemNodSkrG3tBonkp0nddLK5Uj+Un3cZvNDgrDn0iRSxE61kA+Ik2t1GHbJ4UkyaQ6FuBuQBfmL788Xk0T/GNMysg47G70nAtC0an2dd1B6+HrjsdOTOFoodkmYyiV6CVAwgLOHJ+C21gPMk73wn9p+a99mMluSWX6Ybex+pLtXTHeVrH66j+P4Yz2ly6WqzDu9LF5JveFuQvuT5AY5rQ0qk2PfG2WxQZPTakvNpUAkna4ubb7YzrLMueeQRxIXduQA/uw88P/AG114LwQKfgFyPsMWOFXTLsparteWa9j1teyqPnv8/LF49IsG0i/TZNV0+XrTwNHFOWLOe8F/QbeFhhLzXiOqjgmo6pS7M19Tk3X08RhcqcykkkMruxcm97nb08MPXHFMWyyjnk/a6VBJ5kEdcTJeNPJDwX3T0FTA86QtMwALHoAN7Yq5lwZFDC0grYpCovpHM+Q3wByvJ5Z1Z442dU+Igcr8sVY/ebSB7xNrct8By6Oijm0yfLyCyqTYE2J8Bfn9MPsXCVLM4NHVDvFNwrb7jfpvhJzXKZKNwk66WZbgAg7fLDX2Z0yx9/VuLLChAJ8Tuftb64KjbFJ4tMY87yOOW0lXDL3gABaE3DW+4wrdoOaRvJFFER3UMdhz2J9fK2PHCHEtXPW2jkJV2LMG3VV5n022wH40pXFfMrNfe97W578sN6ZzhGpUNfZ7KDTVoXc6P8A2thHyWNmqIVsSTIot/mGCPDWfvRSFlW6kWZT+8MM441pIrTJRFZG5NpsL9bE/ljms4G0039yl2puPbV8RGPxOFzIK6JKiMzKHjJsQel+vyxWzXNJK2p1G2uRgoF7AdAPTF4cKCI1IqXZTCgKlBdSx5C+G4psnKo8T1xZl7UVVdD7pOuNvLngvxQi1lIlcg99QFmHn44jyrMIK+kSmqZBHLEf1cjdR4Ymr5YKOhlpYZRPLORrYfCoH57ffGoCtteyhwLlkcjTTTANFBGSQeRJG3547h2qoJIzFOhSRmJ7zwvyA8ABixmC+yZOkY2eqfU3joG/9PrhSybKmqZ44RtraxPgOp+QwnFUjO22xwn4MnpJFqaUiZFOoW529PzGDLZLR1d659SqovNEo3LDoRzGBnE/HT0tQkFKQIqdQhH8RHP6cvW+Pj9pi95EwiChtp9viB229OeJVPJGpPJdpuKYa0mlkjEURFoT1UjlfzwFyfhtGqaimlOqRY27sg7XHpz2wHz+ogaodqYnRe4vtvzNvK+Isjzw088c25s1z4kHY4m3k6caXiG+EqdZI6unKjvGj1Ibb3XmBgjwPUtFRVbKod1sQpF7n064nlWkomSu1yFplYxxgCxLeJ6AXxQo62Sny8VFOxWSSWz9R1tYYaxRzb5X+wOn4jqhUe0dyEZVsBoIXzOCPZ5XN3lSwtq7ot8xc4j4oz6tiBgneN+8jDEKvIHp5HEXAdcsEzyS2VGiNi3I78h44j2Rrx0WuIcpFZAK2FSGAtKtuviMVshpYaejarlj75telFPwjzOPsHaTOZQbKY9x3QFgRibIKtahainYBO8u8a+DeAxNMXko09f0eBLDmMUiiFIpkXUujqMEOBE15bUxnoG/DArhPh2ojrFYoURb62bZbevXHmj41jpTVJHGXWR2072FuX+uJTYWstI1DJJL08R/kH4Y+YUcp7SqWOGNG1alUA2G2Ow1o5uMr0M+RZXQESPljhZYxYlSxB8mvzB8RhTk7YGjLr7LGJgSpYG1yPlfDNwvPRx0E9VRwtGpBBvzOn5nbfGGyVBdmY82Yk/M4SWLFBJ3ZbzTMnqZmlkN2b7eAGHPKpRX5aKIOFnhbUgY21i99j44K9mvCSRaKipA7yW4gjYfu2uXI8bcvAeuM5ziU+0zFdv1jWttbc2tbGcXVnS1J0hyyHswkDh6wrHCm5GoEtboLcgepxX7SOLEqnWGHeKI8xyJ5WHkME14ZdMsllqpJGk0aghc+4D8IIvuT1v6YzqMbYmkWPk7NE7Ksx7mnrXtfQFa3jYNj3xXlENTTrmNIBzBkUeu5t0IPPFHs796mzAD/kj8HxS7KOIdMzUsm8U4IAPINb8x+AxKtAk6laLPbBLaoga19UIt9cW89U0mTQwX/WVBu9vA+8R8hpGI+2ejtLTBeQjI+lsKlJ3iCOVo5JYkbkb6TbmL9Ol8WWCxTe9DtlGWSUNArxxs09Sy3IW5SO99/C4/HyxR7QfczJTb4hG35HFOs7Rap5WkRzEptpjFiAB8sR8Z8RR1c0Ukd7rGA1xbcH74DppoUYyUrY2cfZAkymWIDvYlGtR1Ui4Nsespy6GqhoFmXUpRwBcjcW/1wN4n4hNJXU8w3SSFRIPEdfpg5mEkcP6PeE3jM+3pID/XGa7BbqhLr+Gjl+YwsRrgaQaWIuLE2sfMYfIaeOP29ZheIuGPkHA5eFjgNNmaCqnoar9k0l4mPNCdx8r4aMxok0T96T3bQLrK87Le9vlhJeXz7ka9mVcR8NCkk296Nt0boR/XA34rBRcnkBh2biqhmiNMUdIVX3Ha5a/44E0GZ01FCJUtNUNfQCNo/M+eObjnZ6VNpaL9dRJDAsuYsZJSmmGAHdR4m39jCCtQUYMhKsORHTFySWarn31Syuf7t4AYK1XZ3WKpbShIF9IYFvph46OetsocH5atVWxxygsrElt9zsTz9cfP0KZq32ePbVKVHWwBO59AMEezOIjMVDCxUNsfTBnhhRAKyvf9wskd+rE9PsPrhJWw5yJ+bZYKeeSFWD6DbUBzPX+mKtZSshUMpBttcEXGLVFGXlXUbs7i/qTvg32hSXrSo/cRV+1/zwLzZ1/8lnPI+8yujf8AgYqT/fpi/wAF0ntFH3ZGwqVPyFicDclzKampS0sIlpXawDEfF5Ymi4/Kyxd3EsUEZuUXmb9SfLG2rOTi6pAjjCt77MJrcg2gf5fd/HFztIlEZpqYcooRf1b/AGwSGUUDVPtftiiPVrMZ+K/O3jz8sKnFGae1VUkw2VjZb89I2GEvZlmkugh2cAe1g2v7vLEGeq4qpWswPeGxAPj0ti12YJ/24b2904MZ12oSw1EsfcxsEcqL87DB422bk0w5nuVGop4Fao7hNF3J67DY7jC7SdmUMt9FYr6eelb2++J+02rMtHSSWA1EkgcuWK/ZLJ78yeK4SwgZ4lb/AOBKP/8APX6D+uOwp1cIWRxYbMR98dhWdeA1cL8S1dPDMI4u9gJLOCCAl+dj09MQ8GZbTvLJU1TIsMV37sndzzAtzKj78vHGmVk6yxTU7hVmNP3kipyBI5DCBkU2VzQxU80ciTcjIBzYny+mInRyUrHLKa+mrK1aqKoZnSNgIWFtItvb88LfBPDK941ZUlVXWe5VzYM1zZjfoDy+vTFiTs/qqGQzUUiyHSRpYDVpPT/bGe5tJUraKfvF0m4Vr2Hphcr2H8M0viKGaHLaySoZWeaVbFTcadgoHlzxk7TYNVHFZbL1o9J92TXrve4uTb8MBKWnaR1RBdnIUDxJ2GLWDKVKhr7OIKmWZooX7uJheoawsEF/HqdwPr0xQ4rzKE1t6FBEkVgjL+8V/e/vnz64aOKf/llElFDfvJhqnmA2P8oP29PXGclrbDGx+5qvYZrs8qKpkV3Mjk6VHmTjSs5epy+GnhpoQ8MafrSV1BmPPz53N/PCT2b08QqGqJmAWnQuATuW6WHW259bYY+DuJ5pI8xlDHXp7xAdwvPYA/LBG3YP45o4xFS1KxCKSXdojy23uR4YIShlpv0qYoyWTQItPugX06/phMmrp8wqIxI5d3IRfAAnoOnjjUqmdZJJstVf1aUwVTbbUPP/AMv3xopfPZXgyDNc7lqmUym+gWUAWsPDFulzKRFjDOxWNgyJfYEG+KDxd2SP3hsfLD9V8Oxn9G0pQB5RrlYD3iOe5+uA/ISqOxVz7PHrJzKwCkgCy+X54nmz6qaPQ0zFNOm1+ngeuLvGXDYo6nRHfu2AKX39R9cGaTglBVrDI5ZBD3shG1vAfXAfK8HVOFWxMoaJ5XWOMXdzYD1/LDrntLAmXzwRAM1Mya5Lbs7H3rHwHLEmQQUy961BKGqChCCQWK+JXxOAg4uMlNVw1OkOQApCWLMDyJGHFJbBJ28Hrsxe0872F1hJU+GA/Dc1VJV95EWkkB1MC/xC+4N8ScFZ2lNOe8+CRSjHwv1wdyvhyngnE3tiCK9wFNmYX2U+V7Yt4oDBVXnUtHmDzNEqyEG8d7gagOox4zLiT2imgpYkK2fU387sduXmTiPtAlWSskdGDKbbjcchix2b5aDO9TL+zplLn/Fbb8z9MX8Gbomy7hyWCvgimAB1BtjcWG/5YHcVz662duY1kfTbDVxtqqZKKSO4adLAjpvf7A4D8R5dG1YlPTqAwsrMT8T8yST/AHfHN4wNO2myxxke6oqKn66DI3qf9ziHL1EWUSuQC0sgUEjew52++DvG/CklU8ZjZNaRhHQsBp64G8W5eYaOnpkBcIC8jqDpv6/XFbAndIUstyOWqk7uBdR5k8gB4k9MHsw7NKtI7gK5A3CG5+nXBTsqzKNe9hLBZH+E/Kw++KEkVdl1QCS8gZvEkPc+J5HFLbtgLIs1ehnMhjJcCxVtsDM1rTNLJKQAXYtYchfGj53mYomF4VlqZzrlZhcC/JE8bcsK/aHQRx1KaFCM6BnQfusfwwlhhbPGf8WLUU0ECoV7r94nntblgj2Xzaao3Nhp/rglJkVFltLFLURNUSSkeg2vtvYAfU4iSly+sEa014JJHCkAm4FiTte2I8IyaqhR4jQLVTAWI7xuR88dh0qezKlRirVLhhzFh13x2LQ+Ye4bz2hqaqZ4RKJ5Yzq18rDw6YUOzfIO8rnkf9nTEk/4rnSPxPyGEiOpZTdWKnxBIP2xpy1iUGSnu3V5Zt3IIPvN/QfgcKMc0cKrQtcV8aTPXtLDIyCP3VsdjbnccjvifKs4kzPMqXvwpAIBW2xABJJB9MK0WXO0feAe6XCDxLEXtb6fXD1wHlqLm+iPlBEdR53ewDH6m3yxpNNkbDvGWcUNHMkUtGkmpbkqqgjf74y/Pp4WqXenBSIkFBa1tt/vjR+Mzlk1W4qJXSdF09dI2uOlsZVBTtJII4wXZmsoA3O+2LSNdDrkPHaSR+zZgveRclk5svr4+uF2io6d5nLymKEXKnTqdhfYAcrkeOH+i7MqeOmCVDqKmX4TfZSBfSv8XmcZ9mVFJR1GiRRqRgRcbGxuPUHB7wJVtjLxPl9OkaRQvHGdAkIkDd61xsGPJb89OK3AdLUFKpoiix90RIz8uRsAfHmcAaWmmrqqw96WZtyfufIAfYY16r4QQUqUaziKFBrm07vIRuSfBb/kOmLReXszbgrNYaWp7+e5CKdAAvdiLD02wx5H2lVctQt0VkLXIRLsF68t9hbAjN8xy5YzFTwNIx271za3mB/oMEeyaACeeU/DHHa/qbn7A4Cb0hbyA8ypkqM0KRBtEko2IIIuRq2Pzw/U8gkztv4aaIj0sP8AXGcSZ7ItW1Utu8LlluL28PtghknF7QNUyuuuSoUi97WJv/pjWrFxY0k/pOkRucsE4B8dDN/S30ODedZglN7XUSLrBKQhb2JAG4B9SfpjPOA+KRRzkyX7txZrb8uRtj1xhxiasGNVCxiRmB3u3gSPrjL2Ti2/sXaLiTLqdzNDDL31iFQn3QTtiTimJaWgjhZVNTUN30psLqDvYeHQfI4GdnOTe0VWpgDHENbXHh8I+Z+wxT4qzZqmqkkYEXNlB6KNgPzxcJWWKtlHK8saeVY0F2c2H9+GJc8y000jxEqWXYleWHzs8yFo6d6o6RI4IiL7BR/EfX8vPFLNKOhoHPtGurqG98g7Lc9T/ZxuDqxc+kIMS3FsNdbVCnypIEDCSd7ykqRsOm49B9cGeHHgFJNV01OpqEO6sdQQeKj03xZWpnly+pkrwApH6nUAraulhztyxkg3dF/LJ40y2Crfc08TBR/MfdH9PnjLFrWEizE+8HDn1vfE8+fzGAU2r9UrXAxRjF1wWxRjVjh2gxs9bGY73qI0026k7YK8bZuKOlhoI2u2gd6fLw/zG/yHngjkJhajp62bnSxsvzGw+fh5nGXZlmb1E7zOfedr+ngPQCwwvuBZf4GyHs+Z6aKamkBmtdluOvK3gcMsUc0eWTDMCAQDouRqvb3fnfljLFzGSI6o3ZD/ACnFiasqKogM8kpHIG5t52/PEXsXFtjXwxxyuqOOsAfSfckIuVPn/XAbjbIpkladm71JDqEg5eQ8rbbYBNiw+by9wYNbGIkHT6eHl5YybM/p07Q1ZZx/Ty06wV0JdV2DAXG33vg3kvC1JJJFV0TEBG3U8t/XcYW8p4lofZUgqYGfT+8AOflvfBbK+OKaMx09LF3MRa7vIfn57nxON0cuL6CvE0n/AGqT/L/0rj5ghX5Ss8hlWVbNa23gAPyx2M07EmqMhzvhuWmCsxVkbZXRgyn5jB3hjKYkoKmrqEDj4Igf4vEfMgfI4k43gEQgo6eM9yTrRidRkZ9r36emPfaFOtPDTUCH9mod/Nv97nHVejl9xWy/O5oFIjawJvyBsehFxsfMYYOz3iuGkmkkn1EutgQLnc3N9/TBPL8oeTJ4ookBlqJzY26A7knoABipxQ9PQQexQqkk53mmIBIJ6L4H8PXESsheq1ymsnZhJOZpW2Fm3Y8rDTg3kWQwZNTtU1FmmI6dL8kTz8T+WMgpqhkdXRirKbgjoRjSpM0hzaiPtDmGWnFy9joPnbz8OYxqpmWSPtAtUxRV8M40qBZCbFTfmv8ANfCln/FU1aIxKEvGLXA3PqcV87yJ6bu9TowkXWuk328x0OKdLTs7KiKWZjYKBuSemM/Yuw9wtxN7GJikYMrppSQn4PHb++Qwe4OlK0eYzsSW7vTcm5JN+p9RiiezOsC6iqXtfRqGrAQ1ssSyQ3ZQ2zofI/jgWdkk1gpAWHnh/wCHU9myaolOzTEhf+gf+7CdlOVy1MgjhXU3M+AHiT0GHsVVfRwKhigmijHIbkev9bYKdFdGdc9jh/4d4TjagkeVQZZUZo781VRsR6nf6YonMVzSaCFKdYfeLSMtr6Rz5AbevW2HCDLZv0hr9z2YQmJAGGw26eZxorOSTkY1COp6YYsn4Kkq41kSWIar2Uk328sL2ZIUlePlpcj6HBXgaKVq2IxC5U3boAvUnFrszlikMmVcHVVK94quFG6jVz8iOuDPFUCJTd5WxRs9wFaI2LHzv/rijn+Y0VDPJIiiepdiQD8MZP2v9/TCBm+fzVcmuVy3gOg8gOmFx9hQw5zxMauohWO6QKUVY7+Y3I+2L3GmWPU5oYoxdtKjyAtuT4AYUMujd5EWP4yRp6b+N+mNTkpmWKSOKeNq5wO9cmzWtyXw2/rg3extpaIESHKhTuh1CRikrX+LxNuWx+2BPGeWVM9cI9ZkWUXhubKB4Dpir2gQmGCjgPxLGS3rsD974g4W4klkqaONzdYnsu2+4I3PXwxeqDG15HN2a1G4Lw6v4e83wAqaR4nMbrZ1NiMO+b8N06VrzS1qIe81lB8Q3vbngbJxnGuZmoCAwmye8N7WA1b8j+WNKNCjJ7KvClckgFFUMVhZiwtt752Go+AO9vHAXPckemmaJ+h2PiOhGNJ4nyegcozfqO8F0mT4CfPoDj3nXCr1VGLssk0Q9yRf318D54vF6QeauzJiLjDN2ez6a1B/GrL9sVOFMljqJ2ilZlOk6Ryuw6HBLhXhepWtjLRsqxtdmIsLb8j1vgik1TTFvM4dErqdrMw+5wV4EyyOer0SrqQRsxB8rYI8RZHHPHV1UJLMk5GkctNxdvHHzs2gZXqJiCESFhqPK/Pn8sVIkpWsChUAamtyubfXES7kDxIGPJe++LOTw66iJfFxi6RWzfMrZUhjU2uEH4Y7ALNWhEpD1JjYBQV0k290f747B5Vg5cbM0p6msjjhnKMYoD+rLr7oJ5AdSMB81zJ6qd5XF2c3sOgHQfLGpUNJUzRT09dIneTLeKPUNSld/hGyjlthd7MqMJUVDsP2MTXv0N/9DjrH+QNWHK/iY5bQUUaKC7oCSei7F/mb2wN4y4PkqqxZKYArPH3lybC4tf63GEvOeIJaplaVtWgELtawv5Y0Hs+zaWajmV3RUhTRG7bW1A/EfAbYyRKE6u4DrIULNESo5lSG/DFHKM8kjHcX/UyOveIRzFwD5jbGiZBkUmXuZqmrQwaD7uonXcbWB/LGXVMoMjMBYFiQPAXuMbrJq9Gj9ovAqgd/TDZFAeMfuqBsQPC2BXZXTD2p5m5QxM3zO34Xw81NPL7TDV95HHTmBVm1nZuZsB42PPA6GnpaYySxuvslWujUD8Dbj/ym59MXTsqESizKplqjPGZHcNrOkk2W/K3hba2PvG+aJPVmREZAVW4YWN+txhv4T4W9nqda1cbJY+6hBLgePgBzwGq8vjmgra6e5JkKw723BsPUcvocBWzpavB7oJTR5U0q+7LVNpU9Qo6j7/XFfs4nkNZpDExlWMgJ2tbn9bYloaiGtooqeSVYZoLhS3wsDj7JJFltNMqTLLUzDTdOSL13/vpiekW8AOPiJ6aec09gHLKCRchbm1vD/bE/Ass7VkfdHUVuxVmIUgDe+PHFnD8dNHSshYmaPW1z125fXHmjy9Rlz1Kl1mWUKCGI228MSTwFvJ64sySoWokkkhZA7Fttxv5jAqnr3hJ7pyhIIJB3seeNE4PzuWPLp6mqcyoNo1fe9tufW7ED5HAn2zLK5HMiGmlClvdOxt4dD6bYuexJizS8N1UwBSCVgeR0mx+ZxDXZJNTkCaNkJ5XHPGj1tPWVFBRGjZl/V+/ZgvIAC/3wO4rZostjhqZFkqe8uLHUVXfmcJpkWxayLIGqI53VgvcJrN778ztb0x7yPIJ6rXKrWWP3mkdiB48/G2+GDsyoDLT1iA2MiBbnpe+LfHUfs9HDBTkezkkOyndmHQn1ufl5YPFVY1K3QscWcQLVSIyggIgTfxBNzgdw9U6KqI9BIp+4xVji1Mq9WIH1NsGI+EJmrGplsWT43/dUWuWJ8METpYDnEmTpPVV0ofaJFcabEEkAWvhZ/Qt6RqjV8Mgj0+Nxe98MORUyFK2lhlV3dVCN8IfSbsFv9vHFbN6BqejjppCqyyza9N/hFtILW5XOK3mw30WuEM1SeJqCoPuP+yY/ut4YDU2cVFBK6Ry/AxXY6lPS9uWGJez+GGxqqxUPgux+V9/ti7m2V5Zl+jvYpJWcalvuD9wMbJsWZ+1YxfvNR1k6tXW/O+2CFRxfVSR6GnYryI2Fx5kYs1dImYVbeyIIkCAkNYAaRvy5Yl4LyuJu+qKgBoacX0/xN09fTzGIJyRUyOeshu9PG7A8xoJVh+ePOf8AGVVIhhcCJT8SKum/kevywXqO1SYt+rijVByBudvtghk/EtPmTos0IWeMhlI5G3nz+RxMrNHKXugJkvZtLJF308iU8dr3bnbz6DFyDhAU7pUxSipij95tHxfS++Lfa/mx1xUy7KF1sPEnZb+lifngf2WVTidk5qQLj1Nj9cdZroy0D894rSed5QjANawJF9gB4eWOxQ4sywQ1k8a/Crm3od/zx9weKGmw1FndJRsJIA9TUf8ANkJVQTzsvM/PFzhidvYMwqCPfkJGw6kdPm2B2c5NDBlVPKV/XzNfVc8tzy9LYGZJxrUUqd3EU0XvZlvufPHRWsnFsCmK3MEYcKeqSLI5F1L3k0ttNxe1wNx6A4gr+0R5onjeCG7LbWBYjzGFAjGVheh9rz7Xk0cnOSlbS3jp5fhb6YRRvhpybh7TQy1NRI8UZFo1U/tD5jqOn1PTH3gDJVmnM0u0FONb35XG4H5/Lzxi7LvaDUSd3RxyLo0wjbVcnYc16WwnGQ2tc26C+2CWe5w9dVs9iS7BY18ByUf344KcZZTDTCCmjXVUBQZWB5luQt6/a2I9jTFulkYMNBIY7Cxsd+m2HHjtxBT01GOarrf1Pj89RwMzLKRl01OzESPYSPHysR0v6/hgpWV9BmD65GeCYgC7ctuXl+GJdZIxLRsRk4Zsw4IkjgeoSRHiUne9iQNrjx32wMyPhqerJ7lPdHxOxso9T+WCmtlbGLj3eky8/wD6bfZcRZLTs+UzIBcmdQo8SdIGGqjyU+xrBVRpVJF8DQPdgPC232wJbiMxBDT0LimhJdi+1yNtRPkd/XAllUjEHaLOIIKegQ7IoZ/M9L/PUfphALWwaqp3zKvOmytM3uhjsABsL+gxRzbKDBO8LMrFDYleV7Xtjrol3ocK6rY5HTsrMuiUqbEjb3udvlhHZyx3JPmcFKWhq5ae0ayvAGvZRddXXbxwMemcNpZGU35EEfjjWmLQ78G5iIqGt0tplKgIAfeO1thz64+8KVSz0k9FMwU27yIsbWYdN/P8cX81zj9FQQwQJH3zJrlZhc7/AOt/kMUc1qkraBqlkWOeJwpKiwcG39cTQhOiuHB8GH2ONUznNYmnlord0Z0UmUHdnIBUH+W1h9cZRJqHMEeoti1W5tJUSd5IRqsBsLbKLDGTpFcbZ1bSPDIyMCrobH/TBbhfhl60ysSQsak6ud2t7q7/AFOB7zS1UygkvI1kHiegv/XGnrKuWrS0yIW7xwJGsbC/NifEtYDyGAWToyCaZixLElvEm5++HnjRvaMto6jqvuN8x/UYVOJ6HuaudPBzb0O4+xw25EgnyWeIkDu2uCfL3vwvhheyrk0fsuVTVB2kqD3UfpyJH/qP0xDwQ6yRVNGzBTMLoTy1Dp9hjxxrnUTimgp21QwxjcdWP52H3OFhdWr3b6r7W538rY0jRjiwhXcLVULEPBJ6qCQfQjBbg/hqaKU1UymGKJSSzi19ugOGjI5M3SIGRoNP7vfGzfb88K/HtfmBstVZYzuoj+A/Pr88SrwB5C/HmTtWrHV0o733Qrqu525G2CPAeRChhaeqtGfiOroANh68/mcAOGco9kpvbKiaWKM/DHGbFieQ+eJRm9JmbiGRp4nP7Nnk1KT0uOV8K7yTHYoZ9mftFTLNuNbkgeA6fa2OwVr+zusjkZBGXAOzDkR44+Y1oXJh7j7SaqipeaxqgI9SB+Ax57SOFY0jWeBAgU6ZFUfQ/lhXyyveor4pJDqZpVJPz6eQw/Pm6tmNTRy/s51Gm/RtI/H8sV4YKtCtnVBGmUUrhFEjv7zAbn4uv0xU4K4Y9qkLSe7Txe9I3Ibb6QfPr4DBzj6j7igpITvpYj6A/wBcAzXVf6NEax2p2Ykuo3bxB8r9etsJVgh4414m9rlCx+7BF7sajYbbaref4YN8FFZ8vqaNWCTM2oXNtQ2/pbCBqxLE5BuCQRytscVkjTeDQuHuFjQM1ZWaVEQPdpcEs3If6f6YocKIZ6iavqfgiu5v/F0HyH5YUaqukf43Z7ctTE/jhm4OzOF6aejmcR96bq55X22P0H3wawLFgWuq5K2pLc3layjw6AegGCvGXdxd1SRKCYh77Ablj0v9/ngnRZRDlgeoknjmkCkRIh6nrz/23wF4KoWrMwQvvZjLIfQ3+7WGA8uw2MnG7GGko8vT4n06/wAPu5P0x67RpPY6Sno4fdVgS5G2q1ufqSScAuPJ5mzBpjG4WMqEJU2sm/h1Nzg/2iQe3UkFXB74UHUBzANr7eRFjhKivsReHc8kpZ0kRiAGGoX2IvuCMbdmTRs3s0hslVG2n/EPiA+RDfI4wzIsnkqZ44kUklhc25C+5PhYYce0ziT/ALXCkDb025YdH22+QAv6nFathi8FDgzKGizdY3/+yzk/5VNj+GF3Nq8yTSv/ABuzfU41GSqhlppMzTaT2Zo2X+fYb+Y5ehGMdJxkrLKXBYNdyGokpcj72IXkN2Xa/wAT25ddsA6PtCmleOKqjQKZF1PosbA3tv8ALfwww59n0mW5bS90F1kKvvC4tp1H74SMw4o/SE8AqQI4x7p7vxY7tv8AL6YmxXkKccZXO2YFzG8kbldOkE3UAbA9OuPnHeWRQCIRK0TSLrePVcL4fO/4YJcT1s+WtCkMzvEy39+x5HkDa9rWxDXSx1NFNXTqe9Ld3EAxt0A+h1HAk23Z1W1ZJn+VzZhSUk0KF3CFJALcxbf6g4ucE8ILFBPJXQgAG41jcKouT8/ywP4HnlmpKmmicpKpEkZBsfAj02++CfaLmhgpoqQOWdgDIxNyQvj/AIm3+WEkbboHcG5rRpUSTyFYmJKxJY2RT1v4n+uBtd2iVQndkk9wubKQCAL7W28MLDHHmU4KG0NXaZBaqWXpNErfO1j+WFRJDyubHpj1WZlJIFWR2cL8Oo3tfwxArYVHNSySuLYduyvK1lqWkYA90uw8z1wkubjDh2Y50sFS0bmwlFgfMcsQUtYAfGvET1VVISx0KxVFvsADbl4nnhn7Pya2CekmJZAoZCdyp8jhQ4lySSnqJEZT8RKm2xBOxHjh/wCz+i9ho5qqcaLjYHmQOQ9ScJ06OWUzz2pU9qCl0/CrWP8A5dvzxlccpUhhsQbj5Y0rIeJoa2laiq2CMfgc8r3uPmMCYuyqoMtmeIQ33k1jl5DGTSwwyT6NeyKuMtNFIebID9sdhej4+oaVRAJCREAt1BI2HiOeOxFLBafoxzKqvuJ45CCQjA2HlifOs8M1U1QgKG4K+Itgbj4cMzxodp8ybOJYIQhQR3MjXuLbXPl4D1x2b8fNFUCOmC+zxDu9BGz25n8hi5lmWvHlbGktJNN+0ZSLqv8ACOtwNvmcBeEuGvfaoqVKQwDUdQtqI5Dfn/tjKtEPXaDl8SPDJGndmVNTJ4Hb6f6YL1c0GVQQqIElnlXUzP0/vl8sKddmRrK0O+weRQB/CtwAPpgx2q6vbFBBCiNQp+t8JJEss513FXQNVJGsMsbBWVeRvb+uFzOuGmp4YJWZT366go5jYHf6jB7O8gpxSQSQLIhmdUCsTvfYm34YYuMeE/amjRJ40MUYUIx39fwwYmeTMqfLZXieVUJjj+JhyHrjxRV0kLa4ZGRvFTb/AHw9ZxlLUGUPExUvLKLlTtbY/gMZ2rYVAb6Y40falVKhSQJLcEAsNx57bH6YC5LxZUUrMYn2Y3ZSLqT6dPlgzxDwSIKOKoUklgveA9CwuCPK+2A1Nw470klVqUJG2kg3uTty+uCqorUvYSru0iqdSid3CG5mJbE/Pn9MLQPXqcMvB/DMNRFPLO7osIBOm3KxJ6YuQ8L0VSGWkqJDKqlgrra9vljYXRFe2LFPnUkcMsCn9XLbUP8ACb7eGKKNYg2vY8sTjLpSjSBGKKbM1jYHzOPeV5TLUvohQuwF7DwHM74WDm22PE/aTTVKqlVR6gvKzXt02vbCxxHX08swNNF3UQUC3Uncknc+nywGVN7eGPYXfBpHaLb2aNPJ7fk4fnLSn3vGw5/+mx+WOly3vFy2g394d7KB/Nc/hfAfsyzoQ1Rif9nONJvy1dPruPnhx4clE1dWVZIWOId0jHkANift98RRt0dFLAC4dQU+cMtOHaFSyMedh1JP+IYtycLS5hW1MkraEU6VsQd/3V+Q3I88e+J8xSnoY2oSFSV2DSW99iOZv5m++BecVEkWU0ZiLAO5aRlJB1cxc+t/pg5uhJ9gniHhOekNpFunR13U/wBMA77Ww5ZF2nSIvd1S9/GdrkDVbz6Nghm/CdHUU71dJJoVQSVPw3G9rc1Pli16Ep+wTlVLlS08b1DSNKR7yqTsbnoOWGGbJ8rjpFq+4d42IA3Ore/QnyxmFwcPpbXw+f5HH/V/riAaBXEmZ5e8CilhMcmsXuP3bHrc9bYVnfkcQ3xI1iMWqMpNqhlo+0GpjQLqSQDl3ihiPnzwLzziuoqyO+e6jko2UfIdcaVQwQU+TxyzwpJZASCBc6jtv88LuZ5HTVlN3tDTyLLqA02NiDzt0+mIqQZZENeeNC4d7Py0Ymq5THFz06iB897DCqchnppEeeF0QMCSRtz8caTx1k0tbSU5pfeUblQbXuBY+BtvjN2yrCE3MuEoO9buauLu7+7dhf0+RuMdiWLslqyASyAnpfHYn7/6LzfoTFx5bHY7HQPQwcDVDLVqFZgCNwCQD6+OGrtPmbuEGo2Lbi5sfXxx9x2MtkMyB3xu1NTrJBCZFVzpG7AN088djsV6OYG40H6+gHTv+X0wi9ojH9Izb/w/9Ix2Owv+F6CHFbk5TQXJNyb/AEOEePmMdjsY5z2bRxN/3CoHQRLbywoJ/wABb/x/zGOx2DE7PR64M/4bmH+AfgcR9mSDv5TYXERsfDljsdiS0AYeAEDZXVhgCNT7Hf8Adwtdk3/fz/4Tflj7jsJaXzsj2hUk/aP/AIj+OPWOx2CztHREp3w+wG3D7W2vOL+e/Xxx9x2KFdFeq/4HF5VBt98GMnUNkUoYagGa197bjlfljsdgsfRmo5HD5T7ZCbbXl3t197r44+Y7GLHoROuNAof+Az/4v/cMdjsR9BM6vvj0cdjsMETXONtslj//AJYm7NnP6MY3Nxqt5bdMdjsc3186GRcM1DS084kYyDwclunnir2aVLaXXU2kMbC5sN+g6Y7HY5ROr0MdXVOHb32+px2Ox2OjOZ//2Q=="/>
          <p:cNvSpPr>
            <a:spLocks noChangeAspect="1" noChangeArrowheads="1"/>
          </p:cNvSpPr>
          <p:nvPr/>
        </p:nvSpPr>
        <p:spPr bwMode="auto">
          <a:xfrm>
            <a:off x="1820863" y="7938"/>
            <a:ext cx="304800" cy="304800"/>
          </a:xfrm>
          <a:prstGeom prst="rect">
            <a:avLst/>
          </a:prstGeom>
          <a:noFill/>
          <a:ln w="9525">
            <a:noFill/>
            <a:miter lim="800000"/>
            <a:headEnd/>
            <a:tailEnd/>
          </a:ln>
        </p:spPr>
        <p:txBody>
          <a:bodyPr/>
          <a:lstStyle/>
          <a:p>
            <a:endParaRPr lang="en-US">
              <a:solidFill>
                <a:srgbClr val="000000"/>
              </a:solidFill>
              <a:latin typeface="Calibri" pitchFamily="34" charset="0"/>
            </a:endParaRPr>
          </a:p>
        </p:txBody>
      </p:sp>
      <p:sp>
        <p:nvSpPr>
          <p:cNvPr id="20" name="Title 1"/>
          <p:cNvSpPr>
            <a:spLocks noGrp="1"/>
          </p:cNvSpPr>
          <p:nvPr>
            <p:ph type="ctrTitle"/>
          </p:nvPr>
        </p:nvSpPr>
        <p:spPr>
          <a:xfrm>
            <a:off x="2099620" y="1214496"/>
            <a:ext cx="8179408" cy="982404"/>
          </a:xfrm>
        </p:spPr>
        <p:style>
          <a:lnRef idx="2">
            <a:schemeClr val="accent2"/>
          </a:lnRef>
          <a:fillRef idx="1">
            <a:schemeClr val="lt1"/>
          </a:fillRef>
          <a:effectRef idx="0">
            <a:schemeClr val="accent2"/>
          </a:effectRef>
          <a:fontRef idx="minor">
            <a:schemeClr val="dk1"/>
          </a:fontRef>
        </p:style>
        <p:txBody>
          <a:bodyPr>
            <a:normAutofit fontScale="90000"/>
          </a:bodyPr>
          <a:lstStyle/>
          <a:p>
            <a:r>
              <a:rPr lang="en-GB" sz="3600" b="1" dirty="0"/>
              <a:t>3. What can oral history tell us about the importance of the Brixton Uprisings?</a:t>
            </a:r>
            <a:endParaRPr lang="en-US" sz="3600" b="1" dirty="0"/>
          </a:p>
        </p:txBody>
      </p:sp>
      <p:pic>
        <p:nvPicPr>
          <p:cNvPr id="12"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4088"/>
          <a:stretch/>
        </p:blipFill>
        <p:spPr bwMode="auto">
          <a:xfrm>
            <a:off x="1973263" y="312739"/>
            <a:ext cx="2820920" cy="81406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4" name="Title 1"/>
          <p:cNvSpPr txBox="1">
            <a:spLocks/>
          </p:cNvSpPr>
          <p:nvPr/>
        </p:nvSpPr>
        <p:spPr>
          <a:xfrm>
            <a:off x="5104577" y="160339"/>
            <a:ext cx="3559759" cy="830996"/>
          </a:xfrm>
          <a:prstGeom prst="rect">
            <a:avLst/>
          </a:prstGeom>
        </p:spPr>
        <p:style>
          <a:lnRef idx="2">
            <a:schemeClr val="accent6"/>
          </a:lnRef>
          <a:fillRef idx="1">
            <a:schemeClr val="lt1"/>
          </a:fillRef>
          <a:effectRef idx="0">
            <a:schemeClr val="accent6"/>
          </a:effectRef>
          <a:fontRef idx="minor">
            <a:schemeClr val="dk1"/>
          </a:fontRef>
        </p:style>
        <p:txBody>
          <a:bodyPr vert="horz" lIns="91440" tIns="45720" rIns="91440" bIns="45720" rtlCol="0" anchor="ctr">
            <a:normAutofit fontScale="90000" lnSpcReduction="20000"/>
          </a:bodyPr>
          <a:lstStyle>
            <a:lvl1pPr algn="ctr" defTabSz="4572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GB" sz="2000" b="1" dirty="0"/>
              <a:t>Module 8: Why did Steve McQueen decide to shine a light on the Brixton Uprisings in 2021?</a:t>
            </a:r>
            <a:endParaRPr lang="en-US" sz="2000" dirty="0"/>
          </a:p>
        </p:txBody>
      </p:sp>
      <p:sp>
        <p:nvSpPr>
          <p:cNvPr id="16" name="Title 1"/>
          <p:cNvSpPr txBox="1">
            <a:spLocks/>
          </p:cNvSpPr>
          <p:nvPr/>
        </p:nvSpPr>
        <p:spPr>
          <a:xfrm>
            <a:off x="2099620" y="2319382"/>
            <a:ext cx="8179409" cy="830997"/>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lvl1pPr algn="ctr" defTabSz="4572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en-US" sz="2400" u="sng" dirty="0"/>
              <a:t>Lesson Objectives</a:t>
            </a:r>
          </a:p>
          <a:p>
            <a:pPr algn="l"/>
            <a:r>
              <a:rPr lang="en-US" sz="2400" dirty="0"/>
              <a:t>Analyse interviews with people connected to the Uprisings.</a:t>
            </a:r>
          </a:p>
        </p:txBody>
      </p:sp>
      <p:sp>
        <p:nvSpPr>
          <p:cNvPr id="17" name="Rectangle 16">
            <a:extLst>
              <a:ext uri="{FF2B5EF4-FFF2-40B4-BE49-F238E27FC236}">
                <a16:creationId xmlns:a16="http://schemas.microsoft.com/office/drawing/2014/main" id="{7DA61B74-ECD5-4FC0-BE13-7887419A3FCB}"/>
              </a:ext>
            </a:extLst>
          </p:cNvPr>
          <p:cNvSpPr/>
          <p:nvPr/>
        </p:nvSpPr>
        <p:spPr>
          <a:xfrm>
            <a:off x="2125663" y="3272861"/>
            <a:ext cx="8179409" cy="3477875"/>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en-GB" sz="2200" b="1" u="sng" dirty="0">
                <a:solidFill>
                  <a:srgbClr val="333333"/>
                </a:solidFill>
                <a:latin typeface="Crimson Text"/>
              </a:rPr>
              <a:t>Starter</a:t>
            </a:r>
          </a:p>
          <a:p>
            <a:pPr marL="457200" indent="-457200">
              <a:buAutoNum type="arabicPeriod"/>
            </a:pPr>
            <a:r>
              <a:rPr lang="en-GB" sz="2200" dirty="0">
                <a:solidFill>
                  <a:srgbClr val="333333"/>
                </a:solidFill>
                <a:latin typeface="Crimson Text"/>
              </a:rPr>
              <a:t>Name three causes of the  Brixton Uprising on the 10</a:t>
            </a:r>
            <a:r>
              <a:rPr lang="en-GB" sz="2200" baseline="30000" dirty="0">
                <a:solidFill>
                  <a:srgbClr val="333333"/>
                </a:solidFill>
                <a:latin typeface="Crimson Text"/>
              </a:rPr>
              <a:t>th</a:t>
            </a:r>
            <a:r>
              <a:rPr lang="en-GB" sz="2200" dirty="0">
                <a:solidFill>
                  <a:srgbClr val="333333"/>
                </a:solidFill>
                <a:latin typeface="Crimson Text"/>
              </a:rPr>
              <a:t> April 1981?</a:t>
            </a:r>
          </a:p>
          <a:p>
            <a:pPr marL="457200" indent="-457200">
              <a:buAutoNum type="arabicPeriod"/>
            </a:pPr>
            <a:r>
              <a:rPr lang="en-GB" sz="2200" dirty="0">
                <a:solidFill>
                  <a:srgbClr val="333333"/>
                </a:solidFill>
                <a:latin typeface="Crimson Text"/>
              </a:rPr>
              <a:t>In what year was there another uprising in Brixton after the shooting of Cherry </a:t>
            </a:r>
            <a:r>
              <a:rPr lang="en-GB" sz="2200" dirty="0" err="1">
                <a:solidFill>
                  <a:srgbClr val="333333"/>
                </a:solidFill>
                <a:latin typeface="Crimson Text"/>
              </a:rPr>
              <a:t>Groce</a:t>
            </a:r>
            <a:r>
              <a:rPr lang="en-GB" sz="2200" dirty="0">
                <a:solidFill>
                  <a:srgbClr val="333333"/>
                </a:solidFill>
                <a:latin typeface="Crimson Text"/>
              </a:rPr>
              <a:t>?</a:t>
            </a:r>
          </a:p>
          <a:p>
            <a:pPr marL="457200" indent="-457200">
              <a:buAutoNum type="arabicPeriod"/>
            </a:pPr>
            <a:r>
              <a:rPr lang="en-GB" sz="2200" dirty="0">
                <a:solidFill>
                  <a:srgbClr val="333333"/>
                </a:solidFill>
                <a:latin typeface="Crimson Text"/>
              </a:rPr>
              <a:t>What was the name of the Black teenager who was murdered in south-east London in 1993, and whose case exposed that racial prejudice was still a problem in the police?</a:t>
            </a:r>
          </a:p>
          <a:p>
            <a:pPr marL="457200" indent="-457200">
              <a:buAutoNum type="arabicPeriod"/>
            </a:pPr>
            <a:r>
              <a:rPr lang="en-GB" sz="2200" dirty="0">
                <a:solidFill>
                  <a:srgbClr val="333333"/>
                </a:solidFill>
                <a:latin typeface="Crimson Text"/>
              </a:rPr>
              <a:t>Which famous figure visited Brixton in 1996?</a:t>
            </a:r>
          </a:p>
          <a:p>
            <a:pPr marL="457200" indent="-457200">
              <a:buAutoNum type="arabicPeriod"/>
            </a:pPr>
            <a:endParaRPr lang="en-GB" sz="2200" dirty="0">
              <a:solidFill>
                <a:srgbClr val="333333"/>
              </a:solidFill>
              <a:latin typeface="Crimson Text"/>
            </a:endParaRPr>
          </a:p>
          <a:p>
            <a:r>
              <a:rPr lang="en-GB" sz="2200" b="1" dirty="0">
                <a:solidFill>
                  <a:srgbClr val="333333"/>
                </a:solidFill>
                <a:latin typeface="Crimson Text"/>
              </a:rPr>
              <a:t>Extension</a:t>
            </a:r>
            <a:r>
              <a:rPr lang="en-GB" sz="2200" dirty="0">
                <a:solidFill>
                  <a:srgbClr val="333333"/>
                </a:solidFill>
                <a:latin typeface="Crimson Text"/>
              </a:rPr>
              <a:t>: What is oral history?</a:t>
            </a:r>
            <a:endParaRPr lang="en-GB" sz="2000" dirty="0">
              <a:solidFill>
                <a:srgbClr val="333333"/>
              </a:solidFill>
              <a:latin typeface="Crimson Text"/>
            </a:endParaRPr>
          </a:p>
        </p:txBody>
      </p:sp>
    </p:spTree>
    <p:custDataLst>
      <p:tags r:id="rId1"/>
    </p:custDataLst>
    <p:extLst>
      <p:ext uri="{BB962C8B-B14F-4D97-AF65-F5344CB8AC3E}">
        <p14:creationId xmlns:p14="http://schemas.microsoft.com/office/powerpoint/2010/main" val="13965551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4088"/>
          <a:stretch/>
        </p:blipFill>
        <p:spPr bwMode="auto">
          <a:xfrm>
            <a:off x="2439961" y="5823746"/>
            <a:ext cx="2820920" cy="81406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TextBox 4"/>
          <p:cNvSpPr txBox="1"/>
          <p:nvPr/>
        </p:nvSpPr>
        <p:spPr>
          <a:xfrm>
            <a:off x="310718" y="182818"/>
            <a:ext cx="11647504" cy="707886"/>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GB" sz="2000" dirty="0"/>
              <a:t>In the first lesson of this enquiry we saw that Steve McQueen had a very clear view of why he was making his documentary:</a:t>
            </a:r>
            <a:endParaRPr lang="en-US" sz="2000" b="1" u="sng" dirty="0"/>
          </a:p>
        </p:txBody>
      </p:sp>
      <p:sp>
        <p:nvSpPr>
          <p:cNvPr id="7" name="AutoShape 4" descr="Image result for hiroshima shadows"/>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 name="Title 1"/>
          <p:cNvSpPr txBox="1">
            <a:spLocks/>
          </p:cNvSpPr>
          <p:nvPr/>
        </p:nvSpPr>
        <p:spPr>
          <a:xfrm>
            <a:off x="5375920" y="5823746"/>
            <a:ext cx="5161904" cy="780419"/>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lvl1pPr algn="ctr" defTabSz="4572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en-US" sz="1800" b="1" u="sng" dirty="0"/>
              <a:t>Lesson Objectives</a:t>
            </a:r>
          </a:p>
          <a:p>
            <a:pPr algn="l"/>
            <a:r>
              <a:rPr lang="en-US" sz="1600" dirty="0"/>
              <a:t>Analyse interviews with people connected to the Uprisings.</a:t>
            </a:r>
          </a:p>
        </p:txBody>
      </p:sp>
      <p:pic>
        <p:nvPicPr>
          <p:cNvPr id="12" name="Picture 2" descr="Heroes or anarchists? The 1981 Brixton riots are now being hailed by the  Left as a heroic uprising. The truth is rather different | Daily Mail Online">
            <a:extLst>
              <a:ext uri="{FF2B5EF4-FFF2-40B4-BE49-F238E27FC236}">
                <a16:creationId xmlns:a16="http://schemas.microsoft.com/office/drawing/2014/main" id="{F6EF023F-6207-4837-AA5D-E5412B6FB00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9427" r="17913"/>
          <a:stretch/>
        </p:blipFill>
        <p:spPr bwMode="auto">
          <a:xfrm>
            <a:off x="1441408" y="5826233"/>
            <a:ext cx="941033" cy="777932"/>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id="{8025CC46-4E4B-46A5-9A6C-CC3293EB6329}"/>
              </a:ext>
            </a:extLst>
          </p:cNvPr>
          <p:cNvSpPr txBox="1"/>
          <p:nvPr/>
        </p:nvSpPr>
        <p:spPr>
          <a:xfrm>
            <a:off x="310718" y="1005056"/>
            <a:ext cx="10022890" cy="1323439"/>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GB" sz="2000" dirty="0"/>
              <a:t>‘These are historical moments, not just for Black British people, but for British people in general because these events have </a:t>
            </a:r>
            <a:r>
              <a:rPr lang="en-GB" sz="2000" b="1" dirty="0"/>
              <a:t>reverberated throughout the nation</a:t>
            </a:r>
            <a:r>
              <a:rPr lang="en-GB" sz="2000" dirty="0"/>
              <a:t>. We need to </a:t>
            </a:r>
            <a:r>
              <a:rPr lang="en-GB" sz="2000" b="1" dirty="0"/>
              <a:t>shine a light on it </a:t>
            </a:r>
            <a:r>
              <a:rPr lang="en-GB" sz="2000" dirty="0"/>
              <a:t>[and], we needed to give it the platform it deserved.”</a:t>
            </a:r>
            <a:endParaRPr lang="en-US" sz="2000" dirty="0"/>
          </a:p>
          <a:p>
            <a:r>
              <a:rPr lang="en-US" sz="2000" dirty="0"/>
              <a:t>(Steve McQueen- </a:t>
            </a:r>
            <a:r>
              <a:rPr lang="en-US" sz="2000" i="1" dirty="0"/>
              <a:t>Daily Express interview, 21</a:t>
            </a:r>
            <a:r>
              <a:rPr lang="en-US" sz="2000" i="1" baseline="30000" dirty="0"/>
              <a:t>st</a:t>
            </a:r>
            <a:r>
              <a:rPr lang="en-US" sz="2000" i="1" dirty="0"/>
              <a:t> July 2021</a:t>
            </a:r>
            <a:r>
              <a:rPr lang="en-US" sz="2000" dirty="0"/>
              <a:t>)</a:t>
            </a:r>
            <a:endParaRPr lang="en-GB" sz="2000" dirty="0"/>
          </a:p>
        </p:txBody>
      </p:sp>
      <p:pic>
        <p:nvPicPr>
          <p:cNvPr id="25" name="Picture 2" descr="Top director Steve McQueen attacks racism in British film and TV industry | Steve  McQueen | The Guardian">
            <a:extLst>
              <a:ext uri="{FF2B5EF4-FFF2-40B4-BE49-F238E27FC236}">
                <a16:creationId xmlns:a16="http://schemas.microsoft.com/office/drawing/2014/main" id="{85BA8810-E6E2-4A30-AC89-F7EE1E735585}"/>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b="6939"/>
          <a:stretch/>
        </p:blipFill>
        <p:spPr bwMode="auto">
          <a:xfrm>
            <a:off x="10537824" y="1005055"/>
            <a:ext cx="1422121" cy="132343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E0302824-1F90-4ADA-917B-87ECB7DD867A}"/>
              </a:ext>
            </a:extLst>
          </p:cNvPr>
          <p:cNvSpPr txBox="1"/>
          <p:nvPr/>
        </p:nvSpPr>
        <p:spPr>
          <a:xfrm>
            <a:off x="1541127" y="2442845"/>
            <a:ext cx="10418818" cy="1015663"/>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2000" b="1" dirty="0"/>
              <a:t>Discussion Point:</a:t>
            </a:r>
            <a:endParaRPr lang="en-US" sz="2000" dirty="0"/>
          </a:p>
          <a:p>
            <a:r>
              <a:rPr lang="en-US" sz="2000" dirty="0"/>
              <a:t>Based on what we’ve seen studied so far, what is your view as to why these are important events in modern British history?</a:t>
            </a:r>
          </a:p>
        </p:txBody>
      </p:sp>
      <p:pic>
        <p:nvPicPr>
          <p:cNvPr id="10" name="Picture 9">
            <a:extLst>
              <a:ext uri="{FF2B5EF4-FFF2-40B4-BE49-F238E27FC236}">
                <a16:creationId xmlns:a16="http://schemas.microsoft.com/office/drawing/2014/main" id="{50508888-4760-4BD8-80B7-C350E1BFD8E4}"/>
              </a:ext>
            </a:extLst>
          </p:cNvPr>
          <p:cNvPicPr>
            <a:picLocks noChangeAspect="1"/>
          </p:cNvPicPr>
          <p:nvPr/>
        </p:nvPicPr>
        <p:blipFill>
          <a:blip r:embed="rId7"/>
          <a:stretch>
            <a:fillRect/>
          </a:stretch>
        </p:blipFill>
        <p:spPr>
          <a:xfrm>
            <a:off x="310718" y="2554525"/>
            <a:ext cx="1098723" cy="792301"/>
          </a:xfrm>
          <a:prstGeom prst="rect">
            <a:avLst/>
          </a:prstGeom>
        </p:spPr>
      </p:pic>
      <p:sp>
        <p:nvSpPr>
          <p:cNvPr id="11" name="TextBox 10">
            <a:extLst>
              <a:ext uri="{FF2B5EF4-FFF2-40B4-BE49-F238E27FC236}">
                <a16:creationId xmlns:a16="http://schemas.microsoft.com/office/drawing/2014/main" id="{DA88114D-E384-4E76-8CBA-8EB1FC50FC2C}"/>
              </a:ext>
            </a:extLst>
          </p:cNvPr>
          <p:cNvSpPr txBox="1"/>
          <p:nvPr/>
        </p:nvSpPr>
        <p:spPr>
          <a:xfrm>
            <a:off x="310718" y="3572856"/>
            <a:ext cx="11647504" cy="707886"/>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GB" sz="2000" dirty="0"/>
              <a:t>These are just our views though. To really understand why these are such important events we need to ask people who are closely connected to them…</a:t>
            </a:r>
          </a:p>
        </p:txBody>
      </p:sp>
    </p:spTree>
    <p:custDataLst>
      <p:tags r:id="rId1"/>
    </p:custDataLst>
    <p:extLst>
      <p:ext uri="{BB962C8B-B14F-4D97-AF65-F5344CB8AC3E}">
        <p14:creationId xmlns:p14="http://schemas.microsoft.com/office/powerpoint/2010/main" val="2483034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4" descr="Image result for hiroshima shadows"/>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 name="AutoShape 4" descr="Image result for hiroshima shadows">
            <a:extLst>
              <a:ext uri="{FF2B5EF4-FFF2-40B4-BE49-F238E27FC236}">
                <a16:creationId xmlns:a16="http://schemas.microsoft.com/office/drawing/2014/main" id="{551072B9-8477-4854-A2A3-4EAA46E57E44}"/>
              </a:ext>
            </a:extLst>
          </p:cNvPr>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 name="TextBox 14">
            <a:extLst>
              <a:ext uri="{FF2B5EF4-FFF2-40B4-BE49-F238E27FC236}">
                <a16:creationId xmlns:a16="http://schemas.microsoft.com/office/drawing/2014/main" id="{B66BB716-5BB0-428C-A324-709E831C25C4}"/>
              </a:ext>
            </a:extLst>
          </p:cNvPr>
          <p:cNvSpPr txBox="1"/>
          <p:nvPr/>
        </p:nvSpPr>
        <p:spPr>
          <a:xfrm>
            <a:off x="1573093" y="3983094"/>
            <a:ext cx="10151401" cy="1015663"/>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2000" b="1" dirty="0"/>
              <a:t>Discussion Point:</a:t>
            </a:r>
            <a:endParaRPr lang="en-US" sz="2000" dirty="0"/>
          </a:p>
          <a:p>
            <a:r>
              <a:rPr lang="en-US" sz="2000" dirty="0"/>
              <a:t>What are the strengths of carrying out historical research this way?</a:t>
            </a:r>
          </a:p>
          <a:p>
            <a:r>
              <a:rPr lang="en-US" sz="2000" dirty="0"/>
              <a:t>What are the potential problems?</a:t>
            </a:r>
          </a:p>
        </p:txBody>
      </p:sp>
      <p:pic>
        <p:nvPicPr>
          <p:cNvPr id="17" name="Picture 16">
            <a:extLst>
              <a:ext uri="{FF2B5EF4-FFF2-40B4-BE49-F238E27FC236}">
                <a16:creationId xmlns:a16="http://schemas.microsoft.com/office/drawing/2014/main" id="{E7D4C07A-C83D-4ACD-8550-06A2386491C1}"/>
              </a:ext>
            </a:extLst>
          </p:cNvPr>
          <p:cNvPicPr>
            <a:picLocks noChangeAspect="1"/>
          </p:cNvPicPr>
          <p:nvPr/>
        </p:nvPicPr>
        <p:blipFill>
          <a:blip r:embed="rId4"/>
          <a:stretch>
            <a:fillRect/>
          </a:stretch>
        </p:blipFill>
        <p:spPr>
          <a:xfrm>
            <a:off x="342685" y="4122494"/>
            <a:ext cx="1098723" cy="792301"/>
          </a:xfrm>
          <a:prstGeom prst="rect">
            <a:avLst/>
          </a:prstGeom>
        </p:spPr>
      </p:pic>
      <p:sp>
        <p:nvSpPr>
          <p:cNvPr id="18" name="TextBox 17">
            <a:extLst>
              <a:ext uri="{FF2B5EF4-FFF2-40B4-BE49-F238E27FC236}">
                <a16:creationId xmlns:a16="http://schemas.microsoft.com/office/drawing/2014/main" id="{79D63FD1-F56B-44B4-9467-FF795B87843A}"/>
              </a:ext>
            </a:extLst>
          </p:cNvPr>
          <p:cNvSpPr txBox="1"/>
          <p:nvPr/>
        </p:nvSpPr>
        <p:spPr>
          <a:xfrm>
            <a:off x="310719" y="98837"/>
            <a:ext cx="5613731" cy="193899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2000" dirty="0"/>
              <a:t>In May 2022 students from Charter North Dulwich and Charter East Dulwich were given the opportunity to interview individuals with unique connections to the Brixton Uprisings. The project was carried out in collaboration with the Black Cultural Archives in Brixton. </a:t>
            </a:r>
            <a:endParaRPr lang="en-US" sz="2000" dirty="0"/>
          </a:p>
        </p:txBody>
      </p:sp>
      <p:sp>
        <p:nvSpPr>
          <p:cNvPr id="19" name="TextBox 18">
            <a:extLst>
              <a:ext uri="{FF2B5EF4-FFF2-40B4-BE49-F238E27FC236}">
                <a16:creationId xmlns:a16="http://schemas.microsoft.com/office/drawing/2014/main" id="{A6500B9E-B9E4-4A38-9C0F-B44C33FF8558}"/>
              </a:ext>
            </a:extLst>
          </p:cNvPr>
          <p:cNvSpPr txBox="1"/>
          <p:nvPr/>
        </p:nvSpPr>
        <p:spPr>
          <a:xfrm>
            <a:off x="310717" y="2188170"/>
            <a:ext cx="11381809" cy="163121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000" dirty="0"/>
              <a:t>The students involved were collecting </a:t>
            </a:r>
            <a:r>
              <a:rPr lang="en-US" sz="2000" b="1" dirty="0"/>
              <a:t>oral history</a:t>
            </a:r>
            <a:r>
              <a:rPr lang="en-US" sz="2000" dirty="0"/>
              <a:t>. They were given training in conducting interviews, and were then asked to create questions based on their research of the interviewees. </a:t>
            </a:r>
          </a:p>
          <a:p>
            <a:endParaRPr lang="en-US" sz="2000" dirty="0"/>
          </a:p>
          <a:p>
            <a:r>
              <a:rPr lang="en-US" sz="2000" b="1" dirty="0"/>
              <a:t>Oral history: </a:t>
            </a:r>
            <a:r>
              <a:rPr lang="en-GB" sz="2000" dirty="0"/>
              <a:t>The collection and study of historical information using recordings of interviews with people having personal knowledge of past events</a:t>
            </a:r>
            <a:endParaRPr lang="en-US" sz="2000" dirty="0"/>
          </a:p>
        </p:txBody>
      </p:sp>
      <p:pic>
        <p:nvPicPr>
          <p:cNvPr id="1026" name="Picture 2" descr="https://attachments.office.net/owa/DTownsend%40charternorthdulwich.org.uk/service.svc/s/GetAttachmentThumbnail?id=AAMkAGY0NGVjMjBkLTFmN2QtNDc4Yy1iMDRiLWU1Nzk3OWZjOWQyYwBGAAAAAAAULjkRW%2FZ6Rqe3kxHnMDReBwCmQGXePZzUT6g6f%2FBNfKjWAAAAAAEMAACmQGXePZzUT6g6f%2FBNfKjWAAOidfiwAAABEgAQAO%2FRnXjnj1pLtrMm%2B4EWcUU%3D&amp;thumbnailType=2&amp;token=eyJhbGciOiJSUzI1NiIsImtpZCI6IkZBRDY1NDI2MkM2QUYyOTYxQUExRThDQUI3OEZGMUIyNzBFNzA3RTkiLCJ0eXAiOiJKV1QiLCJ4NXQiOiItdFpVSml4cThwWWFvZWpLdDRfeHNuRG5CLWsifQ.eyJvcmlnaW4iOiJodHRwczovL291dGxvb2sub2ZmaWNlMzY1LmNvbSIsInVjIjoiYjc2MDI2MDNjZDlhNGI3NmExMzNmZjBkYjE0YTFlOWEiLCJzaWduaW5fc3RhdGUiOiJbXCJrbXNpXCJdIiwidmVyIjoiRXhjaGFuZ2UuQ2FsbGJhY2suVjEiLCJhcHBjdHhzZW5kZXIiOiJPd2FEb3dubG9hZEBjMmI1NzkwZi1kZTUxLTRhYmItOWU5NS02NGRkYTMxYWI3MTYiLCJpc3NyaW5nIjoiV1ciLCJhcHBjdHgiOiJ7XCJtc2V4Y2hwcm90XCI6XCJvd2FcIixcInB1aWRcIjpcIjExNTM3NjU5MzI0MzU1ODQwNTZcIixcInNjb3BlXCI6XCJPd2FEb3dubG9hZFwiLFwib2lkXCI6XCI5NjE1MDhhZS1kMDYzLTQyMDEtOGQ3NC02MTc5NmM2N2Y1NDRcIixcInByaW1hcnlzaWRcIjpcIlMtMS01LTIxLTEyODkyMjAzMDItMjc4NDYyMjY2MC00MTU3NzU3ODA5LTExNTQ1NTM2XCJ9IiwibmJmIjoxNjU1OTkwOTYyLCJleHAiOjE2NTU5OTE1NjIsImlzcyI6IjAwMDAwMDAyLTAwMDAtMGZmMS1jZTAwLTAwMDAwMDAwMDAwMEBjMmI1NzkwZi1kZTUxLTRhYmItOWU5NS02NGRkYTMxYWI3MTYiLCJhdWQiOiIwMDAwMDAwMi0wMDAwLTBmZjEtY2UwMC0wMDAwMDAwMDAwMDAvYXR0YWNobWVudHMub2ZmaWNlLm5ldEBjMmI1NzkwZi1kZTUxLTRhYmItOWU5NS02NGRkYTMxYWI3MTYiLCJoYXBwIjoib3dhIn0.Xz8qUxzt5uO8sRAgFfTSjEL9Mc4okrUI9veM05H7mwt519GQ5Q9ckzZY3SQD3aMGmg5a-7MiKrqf4R0q21mhNEKZGC0QWGRv6WstLosfUmVA4h803X6IDpRpHIB1uhgIBiAHIYa2-WLyH43CCiyPbc76U0at3rSZxv0Z6Kj2LQPprtNZeHRmE1G3CLRXkOYWYOSATujggWOVMcHe5oJr0yubmEwLSI1y9zQ7W6iQzLWOM82a80QD-9NDcXBWNEtNoUjz1B5u-M7s0zvcHrjrYC3obrZ1Yw8LyMPcXPqDtvJNmhi_jMZC-58LfOX0X2zFbojMrNA0NhvmW38eRAy73A&amp;X-OWA-CANARY=309ncGwZhUeCQa7Nx1SblZABcc0cVdoYPsVrFPZrAXRVq419lmNJWZUzCyT1G5AufuRlePUrh_Q.&amp;owa=outlook.office365.com&amp;scriptVer=20220617005.06&amp;animation=true">
            <a:extLst>
              <a:ext uri="{FF2B5EF4-FFF2-40B4-BE49-F238E27FC236}">
                <a16:creationId xmlns:a16="http://schemas.microsoft.com/office/drawing/2014/main" id="{F0A0AB7F-6501-4E91-9839-960F12B8059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01622" y="98836"/>
            <a:ext cx="2600841" cy="195063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attachments.office.net/owa/DTownsend%40charternorthdulwich.org.uk/service.svc/s/GetAttachmentThumbnail?id=AAMkAGY0NGVjMjBkLTFmN2QtNDc4Yy1iMDRiLWU1Nzk3OWZjOWQyYwBGAAAAAAAULjkRW%2FZ6Rqe3kxHnMDReBwCmQGXePZzUT6g6f%2FBNfKjWAAAAAAEMAACmQGXePZzUT6g6f%2FBNfKjWAAOidfivAAABEgAQAC4489bvLpVMrXNbRPseGW4%3D&amp;thumbnailType=2&amp;token=eyJhbGciOiJSUzI1NiIsImtpZCI6IkZBRDY1NDI2MkM2QUYyOTYxQUExRThDQUI3OEZGMUIyNzBFNzA3RTkiLCJ0eXAiOiJKV1QiLCJ4NXQiOiItdFpVSml4cThwWWFvZWpLdDRfeHNuRG5CLWsifQ.eyJvcmlnaW4iOiJodHRwczovL291dGxvb2sub2ZmaWNlMzY1LmNvbSIsInVjIjoiYjc2MDI2MDNjZDlhNGI3NmExMzNmZjBkYjE0YTFlOWEiLCJzaWduaW5fc3RhdGUiOiJbXCJrbXNpXCJdIiwidmVyIjoiRXhjaGFuZ2UuQ2FsbGJhY2suVjEiLCJhcHBjdHhzZW5kZXIiOiJPd2FEb3dubG9hZEBjMmI1NzkwZi1kZTUxLTRhYmItOWU5NS02NGRkYTMxYWI3MTYiLCJpc3NyaW5nIjoiV1ciLCJhcHBjdHgiOiJ7XCJtc2V4Y2hwcm90XCI6XCJvd2FcIixcInB1aWRcIjpcIjExNTM3NjU5MzI0MzU1ODQwNTZcIixcInNjb3BlXCI6XCJPd2FEb3dubG9hZFwiLFwib2lkXCI6XCI5NjE1MDhhZS1kMDYzLTQyMDEtOGQ3NC02MTc5NmM2N2Y1NDRcIixcInByaW1hcnlzaWRcIjpcIlMtMS01LTIxLTEyODkyMjAzMDItMjc4NDYyMjY2MC00MTU3NzU3ODA5LTExNTQ1NTM2XCJ9IiwibmJmIjoxNjU1OTkwOTYyLCJleHAiOjE2NTU5OTE1NjIsImlzcyI6IjAwMDAwMDAyLTAwMDAtMGZmMS1jZTAwLTAwMDAwMDAwMDAwMEBjMmI1NzkwZi1kZTUxLTRhYmItOWU5NS02NGRkYTMxYWI3MTYiLCJhdWQiOiIwMDAwMDAwMi0wMDAwLTBmZjEtY2UwMC0wMDAwMDAwMDAwMDAvYXR0YWNobWVudHMub2ZmaWNlLm5ldEBjMmI1NzkwZi1kZTUxLTRhYmItOWU5NS02NGRkYTMxYWI3MTYiLCJoYXBwIjoib3dhIn0.Xz8qUxzt5uO8sRAgFfTSjEL9Mc4okrUI9veM05H7mwt519GQ5Q9ckzZY3SQD3aMGmg5a-7MiKrqf4R0q21mhNEKZGC0QWGRv6WstLosfUmVA4h803X6IDpRpHIB1uhgIBiAHIYa2-WLyH43CCiyPbc76U0at3rSZxv0Z6Kj2LQPprtNZeHRmE1G3CLRXkOYWYOSATujggWOVMcHe5oJr0yubmEwLSI1y9zQ7W6iQzLWOM82a80QD-9NDcXBWNEtNoUjz1B5u-M7s0zvcHrjrYC3obrZ1Yw8LyMPcXPqDtvJNmhi_jMZC-58LfOX0X2zFbojMrNA0NhvmW38eRAy73A&amp;X-OWA-CANARY=kKxnlgyruEGthqaFPshYQwAkVNkcVdoYvDoMQx4B9VqQx7n9G4wt6Ww-Hmz24OZFJBA2DVjb8uU.&amp;owa=outlook.office365.com&amp;scriptVer=20220617005.06&amp;animation=true">
            <a:extLst>
              <a:ext uri="{FF2B5EF4-FFF2-40B4-BE49-F238E27FC236}">
                <a16:creationId xmlns:a16="http://schemas.microsoft.com/office/drawing/2014/main" id="{FED4A606-FCF4-4169-955C-722709FE61B7}"/>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877" t="12081" r="2409" b="6927"/>
          <a:stretch/>
        </p:blipFill>
        <p:spPr bwMode="auto">
          <a:xfrm>
            <a:off x="8679636" y="98836"/>
            <a:ext cx="3012892" cy="193231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a:extLst>
              <a:ext uri="{FF2B5EF4-FFF2-40B4-BE49-F238E27FC236}">
                <a16:creationId xmlns:a16="http://schemas.microsoft.com/office/drawing/2014/main" id="{BE2A05F0-B1A5-482F-8CFC-D7DF46D91509}"/>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24088"/>
          <a:stretch/>
        </p:blipFill>
        <p:spPr bwMode="auto">
          <a:xfrm>
            <a:off x="2439961" y="5823746"/>
            <a:ext cx="2820920" cy="81406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0" name="Title 1">
            <a:extLst>
              <a:ext uri="{FF2B5EF4-FFF2-40B4-BE49-F238E27FC236}">
                <a16:creationId xmlns:a16="http://schemas.microsoft.com/office/drawing/2014/main" id="{04272FEE-45B3-497D-8714-0AC56DBF4C5B}"/>
              </a:ext>
            </a:extLst>
          </p:cNvPr>
          <p:cNvSpPr txBox="1">
            <a:spLocks/>
          </p:cNvSpPr>
          <p:nvPr/>
        </p:nvSpPr>
        <p:spPr>
          <a:xfrm>
            <a:off x="5375920" y="5823746"/>
            <a:ext cx="5161904" cy="780419"/>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lvl1pPr algn="ctr" defTabSz="4572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en-US" sz="1800" b="1" u="sng" dirty="0"/>
              <a:t>Lesson Objectives</a:t>
            </a:r>
          </a:p>
          <a:p>
            <a:pPr algn="l"/>
            <a:r>
              <a:rPr lang="en-US" sz="1600" dirty="0"/>
              <a:t>Analyse interviews with people connected to the Uprisings.</a:t>
            </a:r>
          </a:p>
        </p:txBody>
      </p:sp>
      <p:pic>
        <p:nvPicPr>
          <p:cNvPr id="21" name="Picture 2" descr="Heroes or anarchists? The 1981 Brixton riots are now being hailed by the  Left as a heroic uprising. The truth is rather different | Daily Mail Online">
            <a:extLst>
              <a:ext uri="{FF2B5EF4-FFF2-40B4-BE49-F238E27FC236}">
                <a16:creationId xmlns:a16="http://schemas.microsoft.com/office/drawing/2014/main" id="{2D538F6E-F93F-4EF8-A423-2B4617E6BCC2}"/>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9427" r="17913"/>
          <a:stretch/>
        </p:blipFill>
        <p:spPr bwMode="auto">
          <a:xfrm>
            <a:off x="1441408" y="5826233"/>
            <a:ext cx="941033" cy="77793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486175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1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4" descr="Image result for hiroshima shadows"/>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 name="AutoShape 4" descr="Image result for hiroshima shadows">
            <a:extLst>
              <a:ext uri="{FF2B5EF4-FFF2-40B4-BE49-F238E27FC236}">
                <a16:creationId xmlns:a16="http://schemas.microsoft.com/office/drawing/2014/main" id="{551072B9-8477-4854-A2A3-4EAA46E57E44}"/>
              </a:ext>
            </a:extLst>
          </p:cNvPr>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 name="TextBox 19">
            <a:extLst>
              <a:ext uri="{FF2B5EF4-FFF2-40B4-BE49-F238E27FC236}">
                <a16:creationId xmlns:a16="http://schemas.microsoft.com/office/drawing/2014/main" id="{13A982B2-1D1E-401F-85E6-4853D20796FD}"/>
              </a:ext>
            </a:extLst>
          </p:cNvPr>
          <p:cNvSpPr txBox="1"/>
          <p:nvPr/>
        </p:nvSpPr>
        <p:spPr>
          <a:xfrm>
            <a:off x="310082" y="262039"/>
            <a:ext cx="11380537" cy="132343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000" b="1" dirty="0"/>
              <a:t>Main Task: </a:t>
            </a:r>
            <a:r>
              <a:rPr lang="en-US" sz="2000" dirty="0"/>
              <a:t>We are going to watch three interviews with individuals connected to the 1981 Brixton Uprising. </a:t>
            </a:r>
          </a:p>
          <a:p>
            <a:endParaRPr lang="en-US" sz="2000" dirty="0"/>
          </a:p>
          <a:p>
            <a:r>
              <a:rPr lang="en-US" sz="2000" dirty="0"/>
              <a:t>As you watch each interview, answer the questions on your sheet. Be prepared to discuss each interview afterwards with your partner.</a:t>
            </a:r>
          </a:p>
        </p:txBody>
      </p:sp>
      <p:pic>
        <p:nvPicPr>
          <p:cNvPr id="2" name="Picture 2" descr="See the source image">
            <a:extLst>
              <a:ext uri="{FF2B5EF4-FFF2-40B4-BE49-F238E27FC236}">
                <a16:creationId xmlns:a16="http://schemas.microsoft.com/office/drawing/2014/main" id="{24AF4A96-B455-4D88-8F5F-7ED9117B4D1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6426" r="25816"/>
          <a:stretch/>
        </p:blipFill>
        <p:spPr bwMode="auto">
          <a:xfrm>
            <a:off x="8104370" y="1752230"/>
            <a:ext cx="1538462" cy="193281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6D628581-C397-42BE-9B50-1635D7DEA12A}"/>
              </a:ext>
            </a:extLst>
          </p:cNvPr>
          <p:cNvPicPr>
            <a:picLocks noChangeAspect="1"/>
          </p:cNvPicPr>
          <p:nvPr/>
        </p:nvPicPr>
        <p:blipFill rotWithShape="1">
          <a:blip r:embed="rId5"/>
          <a:srcRect l="29467" r="13118"/>
          <a:stretch/>
        </p:blipFill>
        <p:spPr>
          <a:xfrm>
            <a:off x="4305669" y="1774280"/>
            <a:ext cx="1476147" cy="1927575"/>
          </a:xfrm>
          <a:prstGeom prst="rect">
            <a:avLst/>
          </a:prstGeom>
        </p:spPr>
      </p:pic>
      <p:pic>
        <p:nvPicPr>
          <p:cNvPr id="2054" name="Picture 6" descr="See the source image">
            <a:extLst>
              <a:ext uri="{FF2B5EF4-FFF2-40B4-BE49-F238E27FC236}">
                <a16:creationId xmlns:a16="http://schemas.microsoft.com/office/drawing/2014/main" id="{73BA2D28-26FC-424C-9D67-A205FB9CB2EE}"/>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37588" r="16970"/>
          <a:stretch/>
        </p:blipFill>
        <p:spPr bwMode="auto">
          <a:xfrm>
            <a:off x="310082" y="1746052"/>
            <a:ext cx="1568274" cy="1938992"/>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a:extLst>
              <a:ext uri="{FF2B5EF4-FFF2-40B4-BE49-F238E27FC236}">
                <a16:creationId xmlns:a16="http://schemas.microsoft.com/office/drawing/2014/main" id="{77952F0D-6C2B-4C14-972D-4CB1979B8C40}"/>
              </a:ext>
            </a:extLst>
          </p:cNvPr>
          <p:cNvSpPr txBox="1"/>
          <p:nvPr/>
        </p:nvSpPr>
        <p:spPr>
          <a:xfrm>
            <a:off x="1911924" y="1746052"/>
            <a:ext cx="1999794" cy="193899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2000" b="1" dirty="0"/>
              <a:t>Interview 1:</a:t>
            </a:r>
            <a:endParaRPr lang="en-US" sz="2000" dirty="0"/>
          </a:p>
          <a:p>
            <a:r>
              <a:rPr lang="en-US" sz="2000" dirty="0"/>
              <a:t>Leila Hassan Howe</a:t>
            </a:r>
          </a:p>
          <a:p>
            <a:endParaRPr lang="en-US" sz="2000" dirty="0"/>
          </a:p>
          <a:p>
            <a:r>
              <a:rPr lang="en-US" sz="2000" dirty="0"/>
              <a:t>Racial justice campaigner</a:t>
            </a:r>
          </a:p>
        </p:txBody>
      </p:sp>
      <p:sp>
        <p:nvSpPr>
          <p:cNvPr id="33" name="TextBox 32">
            <a:extLst>
              <a:ext uri="{FF2B5EF4-FFF2-40B4-BE49-F238E27FC236}">
                <a16:creationId xmlns:a16="http://schemas.microsoft.com/office/drawing/2014/main" id="{2B7FED02-36AF-40C4-A0D6-D44EB957BDCC}"/>
              </a:ext>
            </a:extLst>
          </p:cNvPr>
          <p:cNvSpPr txBox="1"/>
          <p:nvPr/>
        </p:nvSpPr>
        <p:spPr>
          <a:xfrm>
            <a:off x="5845197" y="1752230"/>
            <a:ext cx="1999794" cy="193899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2000" b="1" dirty="0"/>
              <a:t>Interview 2:</a:t>
            </a:r>
            <a:endParaRPr lang="en-US" sz="2000" dirty="0"/>
          </a:p>
          <a:p>
            <a:r>
              <a:rPr lang="en-US" sz="2000" dirty="0"/>
              <a:t>George Rhoden</a:t>
            </a:r>
          </a:p>
          <a:p>
            <a:endParaRPr lang="en-US" sz="2000" dirty="0"/>
          </a:p>
          <a:p>
            <a:endParaRPr lang="en-US" sz="2000" dirty="0"/>
          </a:p>
          <a:p>
            <a:r>
              <a:rPr lang="en-US" sz="2000" dirty="0"/>
              <a:t>Former police officer</a:t>
            </a:r>
          </a:p>
        </p:txBody>
      </p:sp>
      <p:sp>
        <p:nvSpPr>
          <p:cNvPr id="34" name="TextBox 33">
            <a:extLst>
              <a:ext uri="{FF2B5EF4-FFF2-40B4-BE49-F238E27FC236}">
                <a16:creationId xmlns:a16="http://schemas.microsoft.com/office/drawing/2014/main" id="{B1752765-195E-4754-9B00-68E7701DD79E}"/>
              </a:ext>
            </a:extLst>
          </p:cNvPr>
          <p:cNvSpPr txBox="1"/>
          <p:nvPr/>
        </p:nvSpPr>
        <p:spPr>
          <a:xfrm>
            <a:off x="9706212" y="1746052"/>
            <a:ext cx="1999794" cy="193899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2000" b="1" dirty="0"/>
              <a:t>Interview 3:</a:t>
            </a:r>
            <a:endParaRPr lang="en-US" sz="2000" dirty="0"/>
          </a:p>
          <a:p>
            <a:r>
              <a:rPr lang="en-US" sz="2000" dirty="0"/>
              <a:t>Ros Griffiths</a:t>
            </a:r>
          </a:p>
          <a:p>
            <a:endParaRPr lang="en-US" sz="2000" dirty="0"/>
          </a:p>
          <a:p>
            <a:endParaRPr lang="en-US" sz="2000" dirty="0"/>
          </a:p>
          <a:p>
            <a:r>
              <a:rPr lang="en-US" sz="2000" dirty="0"/>
              <a:t>Local community activist</a:t>
            </a:r>
          </a:p>
        </p:txBody>
      </p:sp>
      <p:sp>
        <p:nvSpPr>
          <p:cNvPr id="38" name="TextBox 37">
            <a:extLst>
              <a:ext uri="{FF2B5EF4-FFF2-40B4-BE49-F238E27FC236}">
                <a16:creationId xmlns:a16="http://schemas.microsoft.com/office/drawing/2014/main" id="{BAA0FA4E-8D77-4C71-9367-78C3D60CB6AA}"/>
              </a:ext>
            </a:extLst>
          </p:cNvPr>
          <p:cNvSpPr txBox="1"/>
          <p:nvPr/>
        </p:nvSpPr>
        <p:spPr>
          <a:xfrm>
            <a:off x="310082" y="4308007"/>
            <a:ext cx="3601636" cy="1015663"/>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2000" dirty="0"/>
              <a:t>What did you think was the most surprising aspect of Leila’s interview?</a:t>
            </a:r>
          </a:p>
        </p:txBody>
      </p:sp>
      <p:sp>
        <p:nvSpPr>
          <p:cNvPr id="39" name="TextBox 38">
            <a:extLst>
              <a:ext uri="{FF2B5EF4-FFF2-40B4-BE49-F238E27FC236}">
                <a16:creationId xmlns:a16="http://schemas.microsoft.com/office/drawing/2014/main" id="{773C6FA4-C1C2-4323-B3C0-38B2FB812548}"/>
              </a:ext>
            </a:extLst>
          </p:cNvPr>
          <p:cNvSpPr txBox="1"/>
          <p:nvPr/>
        </p:nvSpPr>
        <p:spPr>
          <a:xfrm>
            <a:off x="4243355" y="4300839"/>
            <a:ext cx="3601636" cy="1015663"/>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2000" dirty="0"/>
              <a:t>Why does George provide provides historians with such a useful insight into the Uprising?</a:t>
            </a:r>
          </a:p>
        </p:txBody>
      </p:sp>
      <p:sp>
        <p:nvSpPr>
          <p:cNvPr id="40" name="TextBox 39">
            <a:extLst>
              <a:ext uri="{FF2B5EF4-FFF2-40B4-BE49-F238E27FC236}">
                <a16:creationId xmlns:a16="http://schemas.microsoft.com/office/drawing/2014/main" id="{98643740-FBCF-4D0C-9862-D4A2D197720B}"/>
              </a:ext>
            </a:extLst>
          </p:cNvPr>
          <p:cNvSpPr txBox="1"/>
          <p:nvPr/>
        </p:nvSpPr>
        <p:spPr>
          <a:xfrm>
            <a:off x="8104370" y="4308007"/>
            <a:ext cx="3601636" cy="1015663"/>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2000" dirty="0"/>
              <a:t>Do you think Ros is correct to describe the Uprising as ‘the first Black Lives Matter’?</a:t>
            </a:r>
          </a:p>
        </p:txBody>
      </p:sp>
      <p:pic>
        <p:nvPicPr>
          <p:cNvPr id="17" name="Picture 2">
            <a:extLst>
              <a:ext uri="{FF2B5EF4-FFF2-40B4-BE49-F238E27FC236}">
                <a16:creationId xmlns:a16="http://schemas.microsoft.com/office/drawing/2014/main" id="{87F39E3A-38A0-462F-882C-04D2EF97D18B}"/>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24088"/>
          <a:stretch/>
        </p:blipFill>
        <p:spPr bwMode="auto">
          <a:xfrm>
            <a:off x="2439961" y="5823746"/>
            <a:ext cx="2820920" cy="81406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Title 1">
            <a:extLst>
              <a:ext uri="{FF2B5EF4-FFF2-40B4-BE49-F238E27FC236}">
                <a16:creationId xmlns:a16="http://schemas.microsoft.com/office/drawing/2014/main" id="{22ACC40C-3BF4-4D22-9449-BA2090E3AC20}"/>
              </a:ext>
            </a:extLst>
          </p:cNvPr>
          <p:cNvSpPr txBox="1">
            <a:spLocks/>
          </p:cNvSpPr>
          <p:nvPr/>
        </p:nvSpPr>
        <p:spPr>
          <a:xfrm>
            <a:off x="5375920" y="5823746"/>
            <a:ext cx="5161904" cy="780419"/>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lvl1pPr algn="ctr" defTabSz="4572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en-US" sz="1800" b="1" u="sng" dirty="0"/>
              <a:t>Lesson Objectives</a:t>
            </a:r>
          </a:p>
          <a:p>
            <a:pPr algn="l"/>
            <a:r>
              <a:rPr lang="en-US" sz="1600" dirty="0"/>
              <a:t>Analyse interviews with people connected to the Uprisings.</a:t>
            </a:r>
          </a:p>
        </p:txBody>
      </p:sp>
      <p:pic>
        <p:nvPicPr>
          <p:cNvPr id="19" name="Picture 2" descr="Heroes or anarchists? The 1981 Brixton riots are now being hailed by the  Left as a heroic uprising. The truth is rather different | Daily Mail Online">
            <a:extLst>
              <a:ext uri="{FF2B5EF4-FFF2-40B4-BE49-F238E27FC236}">
                <a16:creationId xmlns:a16="http://schemas.microsoft.com/office/drawing/2014/main" id="{4A78F455-6A72-447D-81D2-47908F501786}"/>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9427" r="17913"/>
          <a:stretch/>
        </p:blipFill>
        <p:spPr bwMode="auto">
          <a:xfrm>
            <a:off x="1441408" y="5826233"/>
            <a:ext cx="941033" cy="77793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a:extLst>
              <a:ext uri="{FF2B5EF4-FFF2-40B4-BE49-F238E27FC236}">
                <a16:creationId xmlns:a16="http://schemas.microsoft.com/office/drawing/2014/main" id="{3A06B7E6-2F5F-445F-A798-4E28BCDEB1BA}"/>
              </a:ext>
            </a:extLst>
          </p:cNvPr>
          <p:cNvPicPr>
            <a:picLocks noChangeAspect="1"/>
          </p:cNvPicPr>
          <p:nvPr/>
        </p:nvPicPr>
        <p:blipFill>
          <a:blip r:embed="rId9"/>
          <a:stretch>
            <a:fillRect/>
          </a:stretch>
        </p:blipFill>
        <p:spPr>
          <a:xfrm>
            <a:off x="310082" y="3930229"/>
            <a:ext cx="452144" cy="358024"/>
          </a:xfrm>
          <a:prstGeom prst="rect">
            <a:avLst/>
          </a:prstGeom>
        </p:spPr>
      </p:pic>
      <p:sp>
        <p:nvSpPr>
          <p:cNvPr id="24" name="TextBox 23">
            <a:extLst>
              <a:ext uri="{FF2B5EF4-FFF2-40B4-BE49-F238E27FC236}">
                <a16:creationId xmlns:a16="http://schemas.microsoft.com/office/drawing/2014/main" id="{6C81ABFA-0273-4D50-9815-18521D9B6D26}"/>
              </a:ext>
            </a:extLst>
          </p:cNvPr>
          <p:cNvSpPr txBox="1"/>
          <p:nvPr/>
        </p:nvSpPr>
        <p:spPr>
          <a:xfrm>
            <a:off x="704033" y="3896271"/>
            <a:ext cx="3279943" cy="40011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2000" b="1" dirty="0"/>
              <a:t>Discuss:</a:t>
            </a:r>
          </a:p>
        </p:txBody>
      </p:sp>
      <p:pic>
        <p:nvPicPr>
          <p:cNvPr id="25" name="Picture 24">
            <a:extLst>
              <a:ext uri="{FF2B5EF4-FFF2-40B4-BE49-F238E27FC236}">
                <a16:creationId xmlns:a16="http://schemas.microsoft.com/office/drawing/2014/main" id="{85A683F4-B5FF-4E2F-9BF8-31694DAA74D8}"/>
              </a:ext>
            </a:extLst>
          </p:cNvPr>
          <p:cNvPicPr>
            <a:picLocks noChangeAspect="1"/>
          </p:cNvPicPr>
          <p:nvPr/>
        </p:nvPicPr>
        <p:blipFill>
          <a:blip r:embed="rId9"/>
          <a:stretch>
            <a:fillRect/>
          </a:stretch>
        </p:blipFill>
        <p:spPr>
          <a:xfrm>
            <a:off x="4171097" y="3932191"/>
            <a:ext cx="452144" cy="358024"/>
          </a:xfrm>
          <a:prstGeom prst="rect">
            <a:avLst/>
          </a:prstGeom>
        </p:spPr>
      </p:pic>
      <p:sp>
        <p:nvSpPr>
          <p:cNvPr id="26" name="TextBox 25">
            <a:extLst>
              <a:ext uri="{FF2B5EF4-FFF2-40B4-BE49-F238E27FC236}">
                <a16:creationId xmlns:a16="http://schemas.microsoft.com/office/drawing/2014/main" id="{D176CC36-0CD5-4593-8815-3B763C3C5FF6}"/>
              </a:ext>
            </a:extLst>
          </p:cNvPr>
          <p:cNvSpPr txBox="1"/>
          <p:nvPr/>
        </p:nvSpPr>
        <p:spPr>
          <a:xfrm>
            <a:off x="4565048" y="3898233"/>
            <a:ext cx="3279943" cy="40011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2000" b="1" dirty="0"/>
              <a:t>Discuss:</a:t>
            </a:r>
          </a:p>
        </p:txBody>
      </p:sp>
      <p:pic>
        <p:nvPicPr>
          <p:cNvPr id="27" name="Picture 26">
            <a:extLst>
              <a:ext uri="{FF2B5EF4-FFF2-40B4-BE49-F238E27FC236}">
                <a16:creationId xmlns:a16="http://schemas.microsoft.com/office/drawing/2014/main" id="{F7CAE1E3-5742-41AB-98C7-D4AB1FDC4B19}"/>
              </a:ext>
            </a:extLst>
          </p:cNvPr>
          <p:cNvPicPr>
            <a:picLocks noChangeAspect="1"/>
          </p:cNvPicPr>
          <p:nvPr/>
        </p:nvPicPr>
        <p:blipFill>
          <a:blip r:embed="rId9"/>
          <a:stretch>
            <a:fillRect/>
          </a:stretch>
        </p:blipFill>
        <p:spPr>
          <a:xfrm>
            <a:off x="8074918" y="3920735"/>
            <a:ext cx="452144" cy="358024"/>
          </a:xfrm>
          <a:prstGeom prst="rect">
            <a:avLst/>
          </a:prstGeom>
        </p:spPr>
      </p:pic>
      <p:sp>
        <p:nvSpPr>
          <p:cNvPr id="28" name="TextBox 27">
            <a:extLst>
              <a:ext uri="{FF2B5EF4-FFF2-40B4-BE49-F238E27FC236}">
                <a16:creationId xmlns:a16="http://schemas.microsoft.com/office/drawing/2014/main" id="{5316D4F5-C8EA-4CA3-A7F8-68668957B733}"/>
              </a:ext>
            </a:extLst>
          </p:cNvPr>
          <p:cNvSpPr txBox="1"/>
          <p:nvPr/>
        </p:nvSpPr>
        <p:spPr>
          <a:xfrm>
            <a:off x="8468869" y="3886777"/>
            <a:ext cx="3279943" cy="40011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2000" b="1" dirty="0"/>
              <a:t>Discuss:</a:t>
            </a:r>
          </a:p>
        </p:txBody>
      </p:sp>
    </p:spTree>
    <p:custDataLst>
      <p:tags r:id="rId1"/>
    </p:custDataLst>
    <p:extLst>
      <p:ext uri="{BB962C8B-B14F-4D97-AF65-F5344CB8AC3E}">
        <p14:creationId xmlns:p14="http://schemas.microsoft.com/office/powerpoint/2010/main" val="410149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0"/>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4" grpId="0" animBg="1"/>
      <p:bldP spid="38" grpId="0" animBg="1"/>
      <p:bldP spid="39" grpId="0" animBg="1"/>
      <p:bldP spid="40" grpId="0" animBg="1"/>
      <p:bldP spid="24" grpId="0"/>
      <p:bldP spid="26" grpId="0"/>
      <p:bldP spid="2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4" descr="Image result for hiroshima shadows"/>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9" name="Picture 2">
            <a:extLst>
              <a:ext uri="{FF2B5EF4-FFF2-40B4-BE49-F238E27FC236}">
                <a16:creationId xmlns:a16="http://schemas.microsoft.com/office/drawing/2014/main" id="{2DE0F0D8-6CE4-42F6-9F83-674DF2084AD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4088"/>
          <a:stretch/>
        </p:blipFill>
        <p:spPr bwMode="auto">
          <a:xfrm>
            <a:off x="2439961" y="5823746"/>
            <a:ext cx="2820920" cy="81406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0" name="Title 1">
            <a:extLst>
              <a:ext uri="{FF2B5EF4-FFF2-40B4-BE49-F238E27FC236}">
                <a16:creationId xmlns:a16="http://schemas.microsoft.com/office/drawing/2014/main" id="{5D6D20E5-9634-4315-837D-BB1828076CB8}"/>
              </a:ext>
            </a:extLst>
          </p:cNvPr>
          <p:cNvSpPr txBox="1">
            <a:spLocks/>
          </p:cNvSpPr>
          <p:nvPr/>
        </p:nvSpPr>
        <p:spPr>
          <a:xfrm>
            <a:off x="5375920" y="5823746"/>
            <a:ext cx="5161904" cy="780419"/>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lvl1pPr algn="ctr" defTabSz="4572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r>
              <a:rPr lang="en-US" sz="1800" b="1" u="sng" dirty="0"/>
              <a:t>Lesson Objectives</a:t>
            </a:r>
          </a:p>
          <a:p>
            <a:pPr algn="l"/>
            <a:r>
              <a:rPr lang="en-US" sz="1600" dirty="0"/>
              <a:t>Outline the causes and events of the 1981 Brixton Uprising.</a:t>
            </a:r>
          </a:p>
        </p:txBody>
      </p:sp>
      <p:pic>
        <p:nvPicPr>
          <p:cNvPr id="12" name="Picture 2" descr="Heroes or anarchists? The 1981 Brixton riots are now being hailed by the  Left as a heroic uprising. The truth is rather different | Daily Mail Online">
            <a:extLst>
              <a:ext uri="{FF2B5EF4-FFF2-40B4-BE49-F238E27FC236}">
                <a16:creationId xmlns:a16="http://schemas.microsoft.com/office/drawing/2014/main" id="{A2F25684-B432-4FC9-AE1B-CB96C1C7B39A}"/>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9427" r="17913"/>
          <a:stretch/>
        </p:blipFill>
        <p:spPr bwMode="auto">
          <a:xfrm>
            <a:off x="1441408" y="5826233"/>
            <a:ext cx="941033" cy="777932"/>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A19311AB-D79A-4332-A4D9-9A06D46EE78E}"/>
              </a:ext>
            </a:extLst>
          </p:cNvPr>
          <p:cNvSpPr txBox="1"/>
          <p:nvPr/>
        </p:nvSpPr>
        <p:spPr>
          <a:xfrm>
            <a:off x="405731" y="324183"/>
            <a:ext cx="11380537" cy="101566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000" b="1" dirty="0"/>
              <a:t>Final Task: </a:t>
            </a:r>
            <a:r>
              <a:rPr lang="en-US" sz="2000" dirty="0"/>
              <a:t>Work with your partner to create a spider diagram of the different reasons the interviewees said the Brixton Uprising was important. Were there any themes which came up again and again? Your spider diagram should take up about a third of a page.</a:t>
            </a:r>
          </a:p>
        </p:txBody>
      </p:sp>
      <p:sp>
        <p:nvSpPr>
          <p:cNvPr id="2" name="Rectangle: Rounded Corners 1">
            <a:extLst>
              <a:ext uri="{FF2B5EF4-FFF2-40B4-BE49-F238E27FC236}">
                <a16:creationId xmlns:a16="http://schemas.microsoft.com/office/drawing/2014/main" id="{52E346A1-306E-47C2-8011-47D6894B0BFB}"/>
              </a:ext>
            </a:extLst>
          </p:cNvPr>
          <p:cNvSpPr/>
          <p:nvPr/>
        </p:nvSpPr>
        <p:spPr>
          <a:xfrm>
            <a:off x="3850421" y="2436512"/>
            <a:ext cx="4154750" cy="9206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b="1" dirty="0"/>
              <a:t>Oral History Project Conclusions: </a:t>
            </a:r>
          </a:p>
          <a:p>
            <a:pPr algn="ctr"/>
            <a:r>
              <a:rPr lang="en-GB" b="1" dirty="0"/>
              <a:t>The Importance of the Brixton Uprisings</a:t>
            </a:r>
          </a:p>
        </p:txBody>
      </p:sp>
      <p:sp>
        <p:nvSpPr>
          <p:cNvPr id="14" name="TextBox 13">
            <a:extLst>
              <a:ext uri="{FF2B5EF4-FFF2-40B4-BE49-F238E27FC236}">
                <a16:creationId xmlns:a16="http://schemas.microsoft.com/office/drawing/2014/main" id="{6CF17945-E2B5-40AF-892D-75A542E5DA37}"/>
              </a:ext>
            </a:extLst>
          </p:cNvPr>
          <p:cNvSpPr txBox="1"/>
          <p:nvPr/>
        </p:nvSpPr>
        <p:spPr>
          <a:xfrm>
            <a:off x="405730" y="4453778"/>
            <a:ext cx="11380537" cy="1015663"/>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2000" b="1" dirty="0"/>
              <a:t>Homework: </a:t>
            </a:r>
            <a:r>
              <a:rPr lang="en-US" sz="2000" dirty="0"/>
              <a:t>Today we have looked at the importance of the 1981 Uprising, but what about the 1985 Uprising? For homework watch two further interviews, and answer the questions on each one. We will add our conclusions to the spider diagram from this session.</a:t>
            </a:r>
          </a:p>
        </p:txBody>
      </p:sp>
    </p:spTree>
    <p:custDataLst>
      <p:tags r:id="rId1"/>
    </p:custDataLst>
    <p:extLst>
      <p:ext uri="{BB962C8B-B14F-4D97-AF65-F5344CB8AC3E}">
        <p14:creationId xmlns:p14="http://schemas.microsoft.com/office/powerpoint/2010/main" val="4288120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4AC2FEE-EA99-4076-A541-3A656A9D0FEB}"/>
              </a:ext>
            </a:extLst>
          </p:cNvPr>
          <p:cNvSpPr/>
          <p:nvPr/>
        </p:nvSpPr>
        <p:spPr>
          <a:xfrm>
            <a:off x="163038" y="88954"/>
            <a:ext cx="3914773" cy="1277273"/>
          </a:xfrm>
          <a:prstGeom prst="rect">
            <a:avLst/>
          </a:prstGeom>
          <a:ln>
            <a:prstDash val="sysDot"/>
          </a:ln>
        </p:spPr>
        <p:style>
          <a:lnRef idx="2">
            <a:schemeClr val="dk1"/>
          </a:lnRef>
          <a:fillRef idx="1">
            <a:schemeClr val="lt1"/>
          </a:fillRef>
          <a:effectRef idx="0">
            <a:schemeClr val="dk1"/>
          </a:effectRef>
          <a:fontRef idx="minor">
            <a:schemeClr val="dk1"/>
          </a:fontRef>
        </p:style>
        <p:txBody>
          <a:bodyPr wrap="square">
            <a:spAutoFit/>
          </a:bodyPr>
          <a:lstStyle/>
          <a:p>
            <a:r>
              <a:rPr lang="en-GB" sz="1100" b="1" dirty="0"/>
              <a:t>1981 Brixton Uprising: Leila Hassan Howe</a:t>
            </a:r>
          </a:p>
          <a:p>
            <a:r>
              <a:rPr lang="en-GB" sz="1100" dirty="0"/>
              <a:t>Leila helped organise the Black People's Day of Action to protest against the New Cross Fire prior to the Uprising. She also witnessed the  1981 Uprising herself. Leila has been a prominent activist campaigning for racial justice in Britain throughout her life. She was also married to Darcus Howe, another prominent racial justice campaigner, before his death in 2017.</a:t>
            </a:r>
          </a:p>
        </p:txBody>
      </p:sp>
      <p:sp>
        <p:nvSpPr>
          <p:cNvPr id="5" name="Rectangle 4">
            <a:extLst>
              <a:ext uri="{FF2B5EF4-FFF2-40B4-BE49-F238E27FC236}">
                <a16:creationId xmlns:a16="http://schemas.microsoft.com/office/drawing/2014/main" id="{DBF04837-CF94-4467-BEF7-07C1D6A9236F}"/>
              </a:ext>
            </a:extLst>
          </p:cNvPr>
          <p:cNvSpPr/>
          <p:nvPr/>
        </p:nvSpPr>
        <p:spPr>
          <a:xfrm>
            <a:off x="4163536" y="88954"/>
            <a:ext cx="3914773" cy="1277273"/>
          </a:xfrm>
          <a:prstGeom prst="rect">
            <a:avLst/>
          </a:prstGeom>
          <a:ln>
            <a:prstDash val="sysDot"/>
          </a:ln>
        </p:spPr>
        <p:style>
          <a:lnRef idx="2">
            <a:schemeClr val="dk1"/>
          </a:lnRef>
          <a:fillRef idx="1">
            <a:schemeClr val="lt1"/>
          </a:fillRef>
          <a:effectRef idx="0">
            <a:schemeClr val="dk1"/>
          </a:effectRef>
          <a:fontRef idx="minor">
            <a:schemeClr val="dk1"/>
          </a:fontRef>
        </p:style>
        <p:txBody>
          <a:bodyPr wrap="square">
            <a:spAutoFit/>
          </a:bodyPr>
          <a:lstStyle/>
          <a:p>
            <a:r>
              <a:rPr lang="en-GB" sz="1100" b="1" dirty="0"/>
              <a:t>1981 Brixton Uprising: George Rhoden</a:t>
            </a:r>
          </a:p>
          <a:p>
            <a:r>
              <a:rPr lang="en-GB" sz="1100" dirty="0"/>
              <a:t>George was one of the minority of Black officers serving in London’s Metropolitan police in the 1980s. George was present at the Black People's Day of Action, and was injured on the day. George was one of the few Black officers present at the Brixton Uprising in 1981. Today George is most famous for his work as a Hunter on Channel 4’s programme </a:t>
            </a:r>
            <a:r>
              <a:rPr lang="en-GB" sz="1100" i="1" dirty="0"/>
              <a:t>Hunted</a:t>
            </a:r>
            <a:r>
              <a:rPr lang="en-GB" sz="1100" dirty="0"/>
              <a:t>.</a:t>
            </a:r>
          </a:p>
        </p:txBody>
      </p:sp>
      <p:sp>
        <p:nvSpPr>
          <p:cNvPr id="6" name="Rectangle 5">
            <a:extLst>
              <a:ext uri="{FF2B5EF4-FFF2-40B4-BE49-F238E27FC236}">
                <a16:creationId xmlns:a16="http://schemas.microsoft.com/office/drawing/2014/main" id="{C9487D10-D7B9-4320-8551-E4B97954693E}"/>
              </a:ext>
            </a:extLst>
          </p:cNvPr>
          <p:cNvSpPr/>
          <p:nvPr/>
        </p:nvSpPr>
        <p:spPr>
          <a:xfrm>
            <a:off x="8164034" y="88954"/>
            <a:ext cx="3914773" cy="1277273"/>
          </a:xfrm>
          <a:prstGeom prst="rect">
            <a:avLst/>
          </a:prstGeom>
          <a:ln>
            <a:prstDash val="sysDot"/>
          </a:ln>
        </p:spPr>
        <p:style>
          <a:lnRef idx="2">
            <a:schemeClr val="dk1"/>
          </a:lnRef>
          <a:fillRef idx="1">
            <a:schemeClr val="lt1"/>
          </a:fillRef>
          <a:effectRef idx="0">
            <a:schemeClr val="dk1"/>
          </a:effectRef>
          <a:fontRef idx="minor">
            <a:schemeClr val="dk1"/>
          </a:fontRef>
        </p:style>
        <p:txBody>
          <a:bodyPr wrap="square">
            <a:spAutoFit/>
          </a:bodyPr>
          <a:lstStyle/>
          <a:p>
            <a:r>
              <a:rPr lang="en-GB" sz="1100" b="1" dirty="0"/>
              <a:t>1981 Brixton Uprising: Ros Griffiths</a:t>
            </a:r>
          </a:p>
          <a:p>
            <a:r>
              <a:rPr lang="en-GB" sz="1100" dirty="0"/>
              <a:t>Ros was a teenager living in Brixton at the time of the uprising. She took part in the Black people’s Day of Action, and was an eyewitness to the 1981 Uprising. Today Ros is a community activist. Her current work is focused on developing Windrush Square in Brixton as a heritage site, with the aim of attracting visitors from across the country.</a:t>
            </a:r>
            <a:endParaRPr lang="en-GB" sz="1100" dirty="0">
              <a:solidFill>
                <a:schemeClr val="tx1"/>
              </a:solidFill>
            </a:endParaRPr>
          </a:p>
        </p:txBody>
      </p:sp>
      <p:graphicFrame>
        <p:nvGraphicFramePr>
          <p:cNvPr id="9" name="Table 8">
            <a:extLst>
              <a:ext uri="{FF2B5EF4-FFF2-40B4-BE49-F238E27FC236}">
                <a16:creationId xmlns:a16="http://schemas.microsoft.com/office/drawing/2014/main" id="{4F3E3E38-CACF-44C9-B7F0-DAF5B8E8555B}"/>
              </a:ext>
            </a:extLst>
          </p:cNvPr>
          <p:cNvGraphicFramePr>
            <a:graphicFrameLocks noGrp="1"/>
          </p:cNvGraphicFramePr>
          <p:nvPr>
            <p:extLst>
              <p:ext uri="{D42A27DB-BD31-4B8C-83A1-F6EECF244321}">
                <p14:modId xmlns:p14="http://schemas.microsoft.com/office/powerpoint/2010/main" val="1135520043"/>
              </p:ext>
            </p:extLst>
          </p:nvPr>
        </p:nvGraphicFramePr>
        <p:xfrm>
          <a:off x="179871" y="1479086"/>
          <a:ext cx="3914773" cy="5029200"/>
        </p:xfrm>
        <a:graphic>
          <a:graphicData uri="http://schemas.openxmlformats.org/drawingml/2006/table">
            <a:tbl>
              <a:tblPr firstRow="1" bandRow="1"/>
              <a:tblGrid>
                <a:gridCol w="3914773">
                  <a:extLst>
                    <a:ext uri="{9D8B030D-6E8A-4147-A177-3AD203B41FA5}">
                      <a16:colId xmlns:a16="http://schemas.microsoft.com/office/drawing/2014/main" val="397572448"/>
                    </a:ext>
                  </a:extLst>
                </a:gridCol>
              </a:tblGrid>
              <a:tr h="208493">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GB" sz="1050" b="0" dirty="0"/>
                        <a:t>1. What does Leila see as the causes of the Uprising?</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58787511"/>
                  </a:ext>
                </a:extLst>
              </a:tr>
              <a:tr h="193601">
                <a:tc>
                  <a:txBody>
                    <a:bodyPr/>
                    <a:lstStyle/>
                    <a:p>
                      <a:endParaRPr lang="en-GB" sz="105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18516247"/>
                  </a:ext>
                </a:extLst>
              </a:tr>
              <a:tr h="208493">
                <a:tc>
                  <a:txBody>
                    <a:bodyPr/>
                    <a:lstStyle/>
                    <a:p>
                      <a:endParaRPr lang="en-GB" sz="105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52752912"/>
                  </a:ext>
                </a:extLst>
              </a:tr>
              <a:tr h="193601">
                <a:tc>
                  <a:txBody>
                    <a:bodyPr/>
                    <a:lstStyle/>
                    <a:p>
                      <a:endParaRPr lang="en-GB" sz="105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36689328"/>
                  </a:ext>
                </a:extLst>
              </a:tr>
              <a:tr h="193601">
                <a:tc>
                  <a:txBody>
                    <a:bodyPr/>
                    <a:lstStyle/>
                    <a:p>
                      <a:r>
                        <a:rPr lang="en-GB" sz="1050" dirty="0"/>
                        <a:t>2. How was Leila’s life changed by the Uprisings?</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82155313"/>
                  </a:ext>
                </a:extLst>
              </a:tr>
              <a:tr h="193601">
                <a:tc>
                  <a:txBody>
                    <a:bodyPr/>
                    <a:lstStyle/>
                    <a:p>
                      <a:endParaRPr lang="en-GB" sz="105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04916472"/>
                  </a:ext>
                </a:extLst>
              </a:tr>
              <a:tr h="193601">
                <a:tc>
                  <a:txBody>
                    <a:bodyPr/>
                    <a:lstStyle/>
                    <a:p>
                      <a:endParaRPr lang="en-GB" sz="105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76795898"/>
                  </a:ext>
                </a:extLst>
              </a:tr>
              <a:tr h="193601">
                <a:tc>
                  <a:txBody>
                    <a:bodyPr/>
                    <a:lstStyle/>
                    <a:p>
                      <a:endParaRPr lang="en-GB" sz="105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66691268"/>
                  </a:ext>
                </a:extLst>
              </a:tr>
              <a:tr h="193601">
                <a:tc>
                  <a:txBody>
                    <a:bodyPr/>
                    <a:lstStyle/>
                    <a:p>
                      <a:r>
                        <a:rPr lang="en-GB" sz="1050" dirty="0"/>
                        <a:t>3. What does Leila see as the legacy of the Uprising?</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88269933"/>
                  </a:ext>
                </a:extLst>
              </a:tr>
              <a:tr h="193601">
                <a:tc>
                  <a:txBody>
                    <a:bodyPr/>
                    <a:lstStyle/>
                    <a:p>
                      <a:endParaRPr lang="en-GB" sz="105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22485177"/>
                  </a:ext>
                </a:extLst>
              </a:tr>
              <a:tr h="193601">
                <a:tc>
                  <a:txBody>
                    <a:bodyPr/>
                    <a:lstStyle/>
                    <a:p>
                      <a:endParaRPr lang="en-GB" sz="105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27272072"/>
                  </a:ext>
                </a:extLst>
              </a:tr>
              <a:tr h="193601">
                <a:tc>
                  <a:txBody>
                    <a:bodyPr/>
                    <a:lstStyle/>
                    <a:p>
                      <a:endParaRPr lang="en-GB" sz="105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8576581"/>
                  </a:ext>
                </a:extLst>
              </a:tr>
              <a:tr h="193601">
                <a:tc>
                  <a:txBody>
                    <a:bodyPr/>
                    <a:lstStyle/>
                    <a:p>
                      <a:r>
                        <a:rPr lang="en-GB" sz="1050" dirty="0"/>
                        <a:t>4. What is Leila’s view of Black Lives Matter?</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16178224"/>
                  </a:ext>
                </a:extLst>
              </a:tr>
              <a:tr h="193601">
                <a:tc>
                  <a:txBody>
                    <a:bodyPr/>
                    <a:lstStyle/>
                    <a:p>
                      <a:endParaRPr lang="en-GB" sz="105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74304091"/>
                  </a:ext>
                </a:extLst>
              </a:tr>
              <a:tr h="193601">
                <a:tc>
                  <a:txBody>
                    <a:bodyPr/>
                    <a:lstStyle/>
                    <a:p>
                      <a:endParaRPr lang="en-GB" sz="105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67249803"/>
                  </a:ext>
                </a:extLst>
              </a:tr>
              <a:tr h="193601">
                <a:tc>
                  <a:txBody>
                    <a:bodyPr/>
                    <a:lstStyle/>
                    <a:p>
                      <a:endParaRPr lang="en-GB" sz="105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9475495"/>
                  </a:ext>
                </a:extLst>
              </a:tr>
              <a:tr h="193601">
                <a:tc>
                  <a:txBody>
                    <a:bodyPr/>
                    <a:lstStyle/>
                    <a:p>
                      <a:r>
                        <a:rPr lang="en-GB" sz="1050" dirty="0"/>
                        <a:t>5. What protests has Leila taken part in recently?</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11592982"/>
                  </a:ext>
                </a:extLst>
              </a:tr>
              <a:tr h="193601">
                <a:tc>
                  <a:txBody>
                    <a:bodyPr/>
                    <a:lstStyle/>
                    <a:p>
                      <a:endParaRPr lang="en-GB" sz="105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0493835"/>
                  </a:ext>
                </a:extLst>
              </a:tr>
              <a:tr h="193601">
                <a:tc>
                  <a:txBody>
                    <a:bodyPr/>
                    <a:lstStyle/>
                    <a:p>
                      <a:endParaRPr lang="en-GB" sz="105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93269355"/>
                  </a:ext>
                </a:extLst>
              </a:tr>
              <a:tr h="193601">
                <a:tc>
                  <a:txBody>
                    <a:bodyPr/>
                    <a:lstStyle/>
                    <a:p>
                      <a:endParaRPr lang="en-GB" sz="105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62029121"/>
                  </a:ext>
                </a:extLst>
              </a:tr>
            </a:tbl>
          </a:graphicData>
        </a:graphic>
      </p:graphicFrame>
      <p:graphicFrame>
        <p:nvGraphicFramePr>
          <p:cNvPr id="10" name="Table 9">
            <a:extLst>
              <a:ext uri="{FF2B5EF4-FFF2-40B4-BE49-F238E27FC236}">
                <a16:creationId xmlns:a16="http://schemas.microsoft.com/office/drawing/2014/main" id="{C8615391-F70B-49B5-B299-7CAE0C0245DB}"/>
              </a:ext>
            </a:extLst>
          </p:cNvPr>
          <p:cNvGraphicFramePr>
            <a:graphicFrameLocks noGrp="1"/>
          </p:cNvGraphicFramePr>
          <p:nvPr>
            <p:extLst>
              <p:ext uri="{D42A27DB-BD31-4B8C-83A1-F6EECF244321}">
                <p14:modId xmlns:p14="http://schemas.microsoft.com/office/powerpoint/2010/main" val="904267388"/>
              </p:ext>
            </p:extLst>
          </p:nvPr>
        </p:nvGraphicFramePr>
        <p:xfrm>
          <a:off x="4182585" y="1479086"/>
          <a:ext cx="3914773" cy="5029200"/>
        </p:xfrm>
        <a:graphic>
          <a:graphicData uri="http://schemas.openxmlformats.org/drawingml/2006/table">
            <a:tbl>
              <a:tblPr firstRow="1" bandRow="1"/>
              <a:tblGrid>
                <a:gridCol w="3914773">
                  <a:extLst>
                    <a:ext uri="{9D8B030D-6E8A-4147-A177-3AD203B41FA5}">
                      <a16:colId xmlns:a16="http://schemas.microsoft.com/office/drawing/2014/main" val="397572448"/>
                    </a:ext>
                  </a:extLst>
                </a:gridCol>
              </a:tblGrid>
              <a:tr h="208493">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GB" sz="1050" b="0" dirty="0"/>
                        <a:t>1. What challenges did George face as </a:t>
                      </a:r>
                      <a:r>
                        <a:rPr lang="en-GB" sz="1050" b="0"/>
                        <a:t>a Black </a:t>
                      </a:r>
                      <a:r>
                        <a:rPr lang="en-GB" sz="1050" b="0" dirty="0"/>
                        <a:t>police officer?</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58787511"/>
                  </a:ext>
                </a:extLst>
              </a:tr>
              <a:tr h="193601">
                <a:tc>
                  <a:txBody>
                    <a:bodyPr/>
                    <a:lstStyle/>
                    <a:p>
                      <a:endParaRPr lang="en-GB" sz="105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18516247"/>
                  </a:ext>
                </a:extLst>
              </a:tr>
              <a:tr h="208493">
                <a:tc>
                  <a:txBody>
                    <a:bodyPr/>
                    <a:lstStyle/>
                    <a:p>
                      <a:endParaRPr lang="en-GB" sz="105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52752912"/>
                  </a:ext>
                </a:extLst>
              </a:tr>
              <a:tr h="193601">
                <a:tc>
                  <a:txBody>
                    <a:bodyPr/>
                    <a:lstStyle/>
                    <a:p>
                      <a:endParaRPr lang="en-GB" sz="105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36689328"/>
                  </a:ext>
                </a:extLst>
              </a:tr>
              <a:tr h="193601">
                <a:tc>
                  <a:txBody>
                    <a:bodyPr/>
                    <a:lstStyle/>
                    <a:p>
                      <a:r>
                        <a:rPr lang="en-GB" sz="1050" dirty="0"/>
                        <a:t>2. Why did George find the Black People’ Day of Action ‘confusing’?</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82155313"/>
                  </a:ext>
                </a:extLst>
              </a:tr>
              <a:tr h="193601">
                <a:tc>
                  <a:txBody>
                    <a:bodyPr/>
                    <a:lstStyle/>
                    <a:p>
                      <a:endParaRPr lang="en-GB" sz="105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04916472"/>
                  </a:ext>
                </a:extLst>
              </a:tr>
              <a:tr h="193601">
                <a:tc>
                  <a:txBody>
                    <a:bodyPr/>
                    <a:lstStyle/>
                    <a:p>
                      <a:endParaRPr lang="en-GB" sz="105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76795898"/>
                  </a:ext>
                </a:extLst>
              </a:tr>
              <a:tr h="193601">
                <a:tc>
                  <a:txBody>
                    <a:bodyPr/>
                    <a:lstStyle/>
                    <a:p>
                      <a:endParaRPr lang="en-GB" sz="105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66691268"/>
                  </a:ext>
                </a:extLst>
              </a:tr>
              <a:tr h="193601">
                <a:tc>
                  <a:txBody>
                    <a:bodyPr/>
                    <a:lstStyle/>
                    <a:p>
                      <a:r>
                        <a:rPr lang="en-GB" sz="1050" dirty="0"/>
                        <a:t>3. What do the Uprisings mean to George?</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88269933"/>
                  </a:ext>
                </a:extLst>
              </a:tr>
              <a:tr h="193601">
                <a:tc>
                  <a:txBody>
                    <a:bodyPr/>
                    <a:lstStyle/>
                    <a:p>
                      <a:endParaRPr lang="en-GB" sz="105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22485177"/>
                  </a:ext>
                </a:extLst>
              </a:tr>
              <a:tr h="193601">
                <a:tc>
                  <a:txBody>
                    <a:bodyPr/>
                    <a:lstStyle/>
                    <a:p>
                      <a:endParaRPr lang="en-GB" sz="105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27272072"/>
                  </a:ext>
                </a:extLst>
              </a:tr>
              <a:tr h="193601">
                <a:tc>
                  <a:txBody>
                    <a:bodyPr/>
                    <a:lstStyle/>
                    <a:p>
                      <a:endParaRPr lang="en-GB" sz="105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8576581"/>
                  </a:ext>
                </a:extLst>
              </a:tr>
              <a:tr h="193601">
                <a:tc>
                  <a:txBody>
                    <a:bodyPr/>
                    <a:lstStyle/>
                    <a:p>
                      <a:r>
                        <a:rPr lang="en-GB" sz="1050" dirty="0"/>
                        <a:t>4. Does George believe the police have changed?</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16178224"/>
                  </a:ext>
                </a:extLst>
              </a:tr>
              <a:tr h="193601">
                <a:tc>
                  <a:txBody>
                    <a:bodyPr/>
                    <a:lstStyle/>
                    <a:p>
                      <a:endParaRPr lang="en-GB" sz="105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74304091"/>
                  </a:ext>
                </a:extLst>
              </a:tr>
              <a:tr h="193601">
                <a:tc>
                  <a:txBody>
                    <a:bodyPr/>
                    <a:lstStyle/>
                    <a:p>
                      <a:endParaRPr lang="en-GB" sz="105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67249803"/>
                  </a:ext>
                </a:extLst>
              </a:tr>
              <a:tr h="193601">
                <a:tc>
                  <a:txBody>
                    <a:bodyPr/>
                    <a:lstStyle/>
                    <a:p>
                      <a:endParaRPr lang="en-GB" sz="105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9475495"/>
                  </a:ext>
                </a:extLst>
              </a:tr>
              <a:tr h="193601">
                <a:tc>
                  <a:txBody>
                    <a:bodyPr/>
                    <a:lstStyle/>
                    <a:p>
                      <a:r>
                        <a:rPr lang="en-GB" sz="1050" dirty="0"/>
                        <a:t>5. What change does George still believe needs to take place?</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0493835"/>
                  </a:ext>
                </a:extLst>
              </a:tr>
              <a:tr h="193601">
                <a:tc>
                  <a:txBody>
                    <a:bodyPr/>
                    <a:lstStyle/>
                    <a:p>
                      <a:endParaRPr lang="en-GB" sz="105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93269355"/>
                  </a:ext>
                </a:extLst>
              </a:tr>
              <a:tr h="193601">
                <a:tc>
                  <a:txBody>
                    <a:bodyPr/>
                    <a:lstStyle/>
                    <a:p>
                      <a:endParaRPr lang="en-GB" sz="105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09817345"/>
                  </a:ext>
                </a:extLst>
              </a:tr>
              <a:tr h="193601">
                <a:tc>
                  <a:txBody>
                    <a:bodyPr/>
                    <a:lstStyle/>
                    <a:p>
                      <a:endParaRPr lang="en-GB" sz="105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62029121"/>
                  </a:ext>
                </a:extLst>
              </a:tr>
            </a:tbl>
          </a:graphicData>
        </a:graphic>
      </p:graphicFrame>
      <p:graphicFrame>
        <p:nvGraphicFramePr>
          <p:cNvPr id="11" name="Table 10">
            <a:extLst>
              <a:ext uri="{FF2B5EF4-FFF2-40B4-BE49-F238E27FC236}">
                <a16:creationId xmlns:a16="http://schemas.microsoft.com/office/drawing/2014/main" id="{AC8C064F-D832-4296-B34F-93B1CA2FD80A}"/>
              </a:ext>
            </a:extLst>
          </p:cNvPr>
          <p:cNvGraphicFramePr>
            <a:graphicFrameLocks noGrp="1"/>
          </p:cNvGraphicFramePr>
          <p:nvPr>
            <p:extLst>
              <p:ext uri="{D42A27DB-BD31-4B8C-83A1-F6EECF244321}">
                <p14:modId xmlns:p14="http://schemas.microsoft.com/office/powerpoint/2010/main" val="1727790750"/>
              </p:ext>
            </p:extLst>
          </p:nvPr>
        </p:nvGraphicFramePr>
        <p:xfrm>
          <a:off x="8187702" y="1479086"/>
          <a:ext cx="3914773" cy="5029200"/>
        </p:xfrm>
        <a:graphic>
          <a:graphicData uri="http://schemas.openxmlformats.org/drawingml/2006/table">
            <a:tbl>
              <a:tblPr firstRow="1" bandRow="1"/>
              <a:tblGrid>
                <a:gridCol w="3914773">
                  <a:extLst>
                    <a:ext uri="{9D8B030D-6E8A-4147-A177-3AD203B41FA5}">
                      <a16:colId xmlns:a16="http://schemas.microsoft.com/office/drawing/2014/main" val="397572448"/>
                    </a:ext>
                  </a:extLst>
                </a:gridCol>
              </a:tblGrid>
              <a:tr h="208493">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r>
                        <a:rPr lang="en-GB" sz="1050" b="0" dirty="0"/>
                        <a:t>1. What does Ros see as the causes of the Uprising?</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58787511"/>
                  </a:ext>
                </a:extLst>
              </a:tr>
              <a:tr h="193601">
                <a:tc>
                  <a:txBody>
                    <a:bodyPr/>
                    <a:lstStyle/>
                    <a:p>
                      <a:endParaRPr lang="en-GB" sz="1050" b="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18516247"/>
                  </a:ext>
                </a:extLst>
              </a:tr>
              <a:tr h="208493">
                <a:tc>
                  <a:txBody>
                    <a:bodyPr/>
                    <a:lstStyle/>
                    <a:p>
                      <a:endParaRPr lang="en-GB" sz="1050" b="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52752912"/>
                  </a:ext>
                </a:extLst>
              </a:tr>
              <a:tr h="193601">
                <a:tc>
                  <a:txBody>
                    <a:bodyPr/>
                    <a:lstStyle/>
                    <a:p>
                      <a:endParaRPr lang="en-GB" sz="1050" b="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36689328"/>
                  </a:ext>
                </a:extLst>
              </a:tr>
              <a:tr h="193601">
                <a:tc>
                  <a:txBody>
                    <a:bodyPr/>
                    <a:lstStyle/>
                    <a:p>
                      <a:r>
                        <a:rPr lang="en-GB" sz="1050" b="0" dirty="0"/>
                        <a:t>2. What does Ros see as the legacy of the Uprising?</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82155313"/>
                  </a:ext>
                </a:extLst>
              </a:tr>
              <a:tr h="193601">
                <a:tc>
                  <a:txBody>
                    <a:bodyPr/>
                    <a:lstStyle/>
                    <a:p>
                      <a:endParaRPr lang="en-GB" sz="1050" b="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04916472"/>
                  </a:ext>
                </a:extLst>
              </a:tr>
              <a:tr h="193601">
                <a:tc>
                  <a:txBody>
                    <a:bodyPr/>
                    <a:lstStyle/>
                    <a:p>
                      <a:endParaRPr lang="en-GB" sz="1050" b="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76795898"/>
                  </a:ext>
                </a:extLst>
              </a:tr>
              <a:tr h="193601">
                <a:tc>
                  <a:txBody>
                    <a:bodyPr/>
                    <a:lstStyle/>
                    <a:p>
                      <a:endParaRPr lang="en-GB" sz="1050" b="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66691268"/>
                  </a:ext>
                </a:extLst>
              </a:tr>
              <a:tr h="193601">
                <a:tc>
                  <a:txBody>
                    <a:bodyPr/>
                    <a:lstStyle/>
                    <a:p>
                      <a:r>
                        <a:rPr lang="en-GB" sz="1050" b="0" dirty="0"/>
                        <a:t>3. How has Ros’ life been affected by the Uprising?</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88269933"/>
                  </a:ext>
                </a:extLst>
              </a:tr>
              <a:tr h="193601">
                <a:tc>
                  <a:txBody>
                    <a:bodyPr/>
                    <a:lstStyle/>
                    <a:p>
                      <a:endParaRPr lang="en-GB" sz="1050" b="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22485177"/>
                  </a:ext>
                </a:extLst>
              </a:tr>
              <a:tr h="193601">
                <a:tc>
                  <a:txBody>
                    <a:bodyPr/>
                    <a:lstStyle/>
                    <a:p>
                      <a:endParaRPr lang="en-GB" sz="1050" b="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27272072"/>
                  </a:ext>
                </a:extLst>
              </a:tr>
              <a:tr h="193601">
                <a:tc>
                  <a:txBody>
                    <a:bodyPr/>
                    <a:lstStyle/>
                    <a:p>
                      <a:endParaRPr lang="en-GB" sz="1050" b="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8576581"/>
                  </a:ext>
                </a:extLst>
              </a:tr>
              <a:tr h="193601">
                <a:tc>
                  <a:txBody>
                    <a:bodyPr/>
                    <a:lstStyle/>
                    <a:p>
                      <a:r>
                        <a:rPr lang="en-GB" sz="1050" b="0" dirty="0"/>
                        <a:t>4. Why is Ros so proud of Brixton and its history?</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16178224"/>
                  </a:ext>
                </a:extLst>
              </a:tr>
              <a:tr h="193601">
                <a:tc>
                  <a:txBody>
                    <a:bodyPr/>
                    <a:lstStyle/>
                    <a:p>
                      <a:endParaRPr lang="en-GB" sz="1050" b="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74304091"/>
                  </a:ext>
                </a:extLst>
              </a:tr>
              <a:tr h="193601">
                <a:tc>
                  <a:txBody>
                    <a:bodyPr/>
                    <a:lstStyle/>
                    <a:p>
                      <a:endParaRPr lang="en-GB" sz="1050" b="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67249803"/>
                  </a:ext>
                </a:extLst>
              </a:tr>
              <a:tr h="193601">
                <a:tc>
                  <a:txBody>
                    <a:bodyPr/>
                    <a:lstStyle/>
                    <a:p>
                      <a:endParaRPr lang="en-GB" sz="1050" b="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9475495"/>
                  </a:ext>
                </a:extLst>
              </a:tr>
              <a:tr h="193601">
                <a:tc>
                  <a:txBody>
                    <a:bodyPr/>
                    <a:lstStyle/>
                    <a:p>
                      <a:r>
                        <a:rPr lang="en-GB" sz="1050" b="0" dirty="0"/>
                        <a:t>5. Why does Ros think it’s important to share her story?</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0493835"/>
                  </a:ext>
                </a:extLst>
              </a:tr>
              <a:tr h="193601">
                <a:tc>
                  <a:txBody>
                    <a:bodyPr/>
                    <a:lstStyle/>
                    <a:p>
                      <a:endParaRPr lang="en-GB" sz="1050" b="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93269355"/>
                  </a:ext>
                </a:extLst>
              </a:tr>
              <a:tr h="193601">
                <a:tc>
                  <a:txBody>
                    <a:bodyPr/>
                    <a:lstStyle/>
                    <a:p>
                      <a:endParaRPr lang="en-GB" sz="1050" b="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3175"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09817345"/>
                  </a:ext>
                </a:extLst>
              </a:tr>
              <a:tr h="193601">
                <a:tc>
                  <a:txBody>
                    <a:bodyPr/>
                    <a:lstStyle/>
                    <a:p>
                      <a:endParaRPr lang="en-GB" sz="1050" b="0"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3175" cap="flat" cmpd="sng" algn="ctr">
                      <a:solidFill>
                        <a:sysClr val="window" lastClr="FFFFFF">
                          <a:lumMod val="75000"/>
                        </a:sys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62029121"/>
                  </a:ext>
                </a:extLst>
              </a:tr>
            </a:tbl>
          </a:graphicData>
        </a:graphic>
      </p:graphicFrame>
    </p:spTree>
    <p:extLst>
      <p:ext uri="{BB962C8B-B14F-4D97-AF65-F5344CB8AC3E}">
        <p14:creationId xmlns:p14="http://schemas.microsoft.com/office/powerpoint/2010/main" val="351168270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 name="QUESTION" val="1"/>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15"/>
  <p:tag name="QUESTION" val="1"/>
</p:tagLst>
</file>

<file path=ppt/tags/tag3.xml><?xml version="1.0" encoding="utf-8"?>
<p:tagLst xmlns:a="http://schemas.openxmlformats.org/drawingml/2006/main" xmlns:r="http://schemas.openxmlformats.org/officeDocument/2006/relationships" xmlns:p="http://schemas.openxmlformats.org/presentationml/2006/main">
  <p:tag name="POINTS" val="1"/>
  <p:tag name="TIME" val="15"/>
  <p:tag name="QUESTION" val="1"/>
</p:tagLst>
</file>

<file path=ppt/tags/tag4.xml><?xml version="1.0" encoding="utf-8"?>
<p:tagLst xmlns:a="http://schemas.openxmlformats.org/drawingml/2006/main" xmlns:r="http://schemas.openxmlformats.org/officeDocument/2006/relationships" xmlns:p="http://schemas.openxmlformats.org/presentationml/2006/main">
  <p:tag name="POINTS" val="1"/>
  <p:tag name="TIME" val="15"/>
  <p:tag name="QUESTION" val="1"/>
</p:tagLst>
</file>

<file path=ppt/tags/tag5.xml><?xml version="1.0" encoding="utf-8"?>
<p:tagLst xmlns:a="http://schemas.openxmlformats.org/drawingml/2006/main" xmlns:r="http://schemas.openxmlformats.org/officeDocument/2006/relationships" xmlns:p="http://schemas.openxmlformats.org/presentationml/2006/main">
  <p:tag name="POINTS" val="1"/>
  <p:tag name="TIME" val="15"/>
  <p:tag name="QUESTION" val="1"/>
</p:tagLst>
</file>

<file path=ppt/tags/tag6.xml><?xml version="1.0" encoding="utf-8"?>
<p:tagLst xmlns:a="http://schemas.openxmlformats.org/drawingml/2006/main" xmlns:r="http://schemas.openxmlformats.org/officeDocument/2006/relationships" xmlns:p="http://schemas.openxmlformats.org/presentationml/2006/main">
  <p:tag name="POINTS" val="1"/>
  <p:tag name="TIME" val="15"/>
  <p:tag name="QUESTION" val="1"/>
</p:tagLst>
</file>

<file path=ppt/tags/tag7.xml><?xml version="1.0" encoding="utf-8"?>
<p:tagLst xmlns:a="http://schemas.openxmlformats.org/drawingml/2006/main" xmlns:r="http://schemas.openxmlformats.org/officeDocument/2006/relationships" xmlns:p="http://schemas.openxmlformats.org/presentationml/2006/main">
  <p:tag name="POINTS" val="1"/>
  <p:tag name="TIME" val="15"/>
  <p:tag name="QUESTION"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1657</TotalTime>
  <Words>1804</Words>
  <Application>Microsoft Office PowerPoint</Application>
  <PresentationFormat>Widescreen</PresentationFormat>
  <Paragraphs>162</Paragraphs>
  <Slides>10</Slides>
  <Notes>7</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Calibri Light</vt:lpstr>
      <vt:lpstr>Comic Sans MS</vt:lpstr>
      <vt:lpstr>Crimson Text</vt:lpstr>
      <vt:lpstr>Office Theme</vt:lpstr>
      <vt:lpstr>Teacher Instructions</vt:lpstr>
      <vt:lpstr>Module 8: Why did Steve McQueen decide to shine a light on the Brixton Uprisings in 2021? </vt:lpstr>
      <vt:lpstr>Why did Steve McQueen decide to shine a light on the Brixton Uprisings in 2021? </vt:lpstr>
      <vt:lpstr>3. What can oral history tell us about the importance of the Brixton Uprisings?</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 Townsend</dc:creator>
  <cp:lastModifiedBy>Ayshah Johnston</cp:lastModifiedBy>
  <cp:revision>117</cp:revision>
  <dcterms:created xsi:type="dcterms:W3CDTF">2020-08-12T11:29:49Z</dcterms:created>
  <dcterms:modified xsi:type="dcterms:W3CDTF">2024-01-09T11:46:24Z</dcterms:modified>
</cp:coreProperties>
</file>